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4630400" cy="8229600"/>
  <p:notesSz cx="8229600" cy="14630400"/>
  <p:embeddedFontLst>
    <p:embeddedFont>
      <p:font typeface="Bitter Medium" panose="020B0604020202020204" charset="0"/>
      <p:regular r:id="rId16"/>
    </p:embeddedFont>
    <p:embeddedFont>
      <p:font typeface="Open Sans" panose="020B0606030504020204" pitchFamily="34" charset="0"/>
      <p:regular r:id="rId17"/>
      <p:bold r:id="rId18"/>
    </p:embeddedFont>
    <p:embeddedFont>
      <p:font typeface="Open Sans Bold" panose="020B0806030504020204" pitchFamily="34" charset="0"/>
      <p:bold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63" d="100"/>
          <a:sy n="63" d="100"/>
        </p:scale>
        <p:origin x="946"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3669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976313"/>
            <a:ext cx="7556421" cy="2126337"/>
          </a:xfrm>
          <a:prstGeom prst="rect">
            <a:avLst/>
          </a:prstGeom>
          <a:noFill/>
          <a:ln/>
        </p:spPr>
        <p:txBody>
          <a:bodyPr wrap="square" lIns="0" tIns="0" rIns="0" bIns="0" rtlCol="0" anchor="t"/>
          <a:lstStyle/>
          <a:p>
            <a:pPr marL="0" indent="0" algn="l">
              <a:lnSpc>
                <a:spcPts val="5550"/>
              </a:lnSpc>
              <a:buNone/>
            </a:pPr>
            <a:r>
              <a:rPr lang="en-US" sz="4450" kern="0" spc="-134" dirty="0">
                <a:solidFill>
                  <a:srgbClr val="2C3F42"/>
                </a:solidFill>
                <a:latin typeface="Bitter Medium" pitchFamily="34" charset="0"/>
                <a:ea typeface="Bitter Medium" pitchFamily="34" charset="-122"/>
                <a:cs typeface="Bitter Medium" pitchFamily="34" charset="-120"/>
              </a:rPr>
              <a:t>Why Denied Claims Are Killing Your Revenue—and How to Fix It</a:t>
            </a:r>
            <a:endParaRPr lang="en-US" sz="4450" dirty="0"/>
          </a:p>
        </p:txBody>
      </p:sp>
      <p:sp>
        <p:nvSpPr>
          <p:cNvPr id="4" name="Text 1"/>
          <p:cNvSpPr/>
          <p:nvPr/>
        </p:nvSpPr>
        <p:spPr>
          <a:xfrm>
            <a:off x="793790" y="3442811"/>
            <a:ext cx="7556421" cy="1451610"/>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Denied claims represent more than administrative headaches—they're silent revenue killers siphoning profits from your healthcare practice. For every rejected claim, your organization faces lost time, delayed cash flow, and diminished collection probability.</a:t>
            </a:r>
            <a:endParaRPr lang="en-US" sz="1750" dirty="0"/>
          </a:p>
        </p:txBody>
      </p:sp>
      <p:sp>
        <p:nvSpPr>
          <p:cNvPr id="5" name="Text 2"/>
          <p:cNvSpPr/>
          <p:nvPr/>
        </p:nvSpPr>
        <p:spPr>
          <a:xfrm>
            <a:off x="793790" y="5149572"/>
            <a:ext cx="7556421" cy="1451610"/>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Many practices don't realize how much money is left on the table until financial performance suffers. If you're experiencing high rejection rates or struggling with resubmissions, it's time to identify root causes and implement strategic solutions.</a:t>
            </a:r>
            <a:endParaRPr lang="en-US" sz="1750" dirty="0"/>
          </a:p>
        </p:txBody>
      </p:sp>
      <p:sp>
        <p:nvSpPr>
          <p:cNvPr id="6" name="Shape 3"/>
          <p:cNvSpPr/>
          <p:nvPr/>
        </p:nvSpPr>
        <p:spPr>
          <a:xfrm>
            <a:off x="793790" y="6873240"/>
            <a:ext cx="362903" cy="362903"/>
          </a:xfrm>
          <a:prstGeom prst="roundRect">
            <a:avLst>
              <a:gd name="adj" fmla="val 25194296"/>
            </a:avLst>
          </a:prstGeom>
          <a:solidFill>
            <a:srgbClr val="7BCC95"/>
          </a:solidFill>
          <a:ln w="7620">
            <a:solidFill>
              <a:srgbClr val="FFFFFF"/>
            </a:solidFill>
            <a:prstDash val="solid"/>
          </a:ln>
        </p:spPr>
        <p:txBody>
          <a:bodyPr/>
          <a:lstStyle/>
          <a:p>
            <a:endParaRPr lang="en-US"/>
          </a:p>
        </p:txBody>
      </p:sp>
      <p:sp>
        <p:nvSpPr>
          <p:cNvPr id="7" name="Text 4"/>
          <p:cNvSpPr/>
          <p:nvPr/>
        </p:nvSpPr>
        <p:spPr>
          <a:xfrm>
            <a:off x="903684" y="7005876"/>
            <a:ext cx="143113" cy="97512"/>
          </a:xfrm>
          <a:prstGeom prst="rect">
            <a:avLst/>
          </a:prstGeom>
          <a:noFill/>
          <a:ln/>
        </p:spPr>
        <p:txBody>
          <a:bodyPr wrap="none" lIns="0" tIns="0" rIns="0" bIns="0" rtlCol="0" anchor="t"/>
          <a:lstStyle/>
          <a:p>
            <a:pPr marL="0" indent="0" algn="ctr">
              <a:lnSpc>
                <a:spcPts val="750"/>
              </a:lnSpc>
              <a:buNone/>
            </a:pPr>
            <a:r>
              <a:rPr lang="en-US" sz="750" kern="0" spc="-36" dirty="0">
                <a:solidFill>
                  <a:srgbClr val="4D4D51"/>
                </a:solidFill>
                <a:latin typeface="Open Sans Medium" pitchFamily="34" charset="0"/>
                <a:ea typeface="Open Sans Medium" pitchFamily="34" charset="-122"/>
                <a:cs typeface="Open Sans Medium" pitchFamily="34" charset="-120"/>
              </a:rPr>
              <a:t>kW</a:t>
            </a:r>
            <a:endParaRPr lang="en-US" sz="750" dirty="0"/>
          </a:p>
        </p:txBody>
      </p:sp>
      <p:sp>
        <p:nvSpPr>
          <p:cNvPr id="8" name="Text 5"/>
          <p:cNvSpPr/>
          <p:nvPr/>
        </p:nvSpPr>
        <p:spPr>
          <a:xfrm>
            <a:off x="1270040" y="6856333"/>
            <a:ext cx="2892623" cy="396835"/>
          </a:xfrm>
          <a:prstGeom prst="rect">
            <a:avLst/>
          </a:prstGeom>
          <a:noFill/>
          <a:ln/>
        </p:spPr>
        <p:txBody>
          <a:bodyPr wrap="none" lIns="0" tIns="0" rIns="0" bIns="0" rtlCol="0" anchor="t"/>
          <a:lstStyle/>
          <a:p>
            <a:pPr marL="0" indent="0" algn="l">
              <a:lnSpc>
                <a:spcPts val="3100"/>
              </a:lnSpc>
              <a:buNone/>
            </a:pPr>
            <a:r>
              <a:rPr lang="en-US" sz="2200" b="1" kern="0" spc="-36" dirty="0">
                <a:solidFill>
                  <a:srgbClr val="2B2E3C"/>
                </a:solidFill>
                <a:latin typeface="Open Sans Bold" pitchFamily="34" charset="0"/>
                <a:ea typeface="Open Sans Bold" pitchFamily="34" charset="-122"/>
                <a:cs typeface="Open Sans Bold" pitchFamily="34" charset="-120"/>
              </a:rPr>
              <a:t>by Kimberly Wiethoff</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67596" y="603052"/>
            <a:ext cx="10918746" cy="685324"/>
          </a:xfrm>
          <a:prstGeom prst="rect">
            <a:avLst/>
          </a:prstGeom>
          <a:noFill/>
          <a:ln/>
        </p:spPr>
        <p:txBody>
          <a:bodyPr wrap="none" lIns="0" tIns="0" rIns="0" bIns="0" rtlCol="0" anchor="t"/>
          <a:lstStyle/>
          <a:p>
            <a:pPr marL="0" indent="0" algn="l">
              <a:lnSpc>
                <a:spcPts val="5350"/>
              </a:lnSpc>
              <a:buNone/>
            </a:pPr>
            <a:r>
              <a:rPr lang="en-US" sz="4300" kern="0" spc="-130" dirty="0">
                <a:solidFill>
                  <a:srgbClr val="2C3F42"/>
                </a:solidFill>
                <a:latin typeface="Bitter Medium" pitchFamily="34" charset="0"/>
                <a:ea typeface="Bitter Medium" pitchFamily="34" charset="-122"/>
                <a:cs typeface="Bitter Medium" pitchFamily="34" charset="-120"/>
              </a:rPr>
              <a:t>Best Practices from Top-Performing Practices</a:t>
            </a:r>
            <a:endParaRPr lang="en-US" sz="4300" dirty="0"/>
          </a:p>
        </p:txBody>
      </p:sp>
      <p:pic>
        <p:nvPicPr>
          <p:cNvPr id="3" name="Image 0" descr="preencoded.png"/>
          <p:cNvPicPr>
            <a:picLocks noChangeAspect="1"/>
          </p:cNvPicPr>
          <p:nvPr/>
        </p:nvPicPr>
        <p:blipFill>
          <a:blip r:embed="rId3"/>
          <a:stretch>
            <a:fillRect/>
          </a:stretch>
        </p:blipFill>
        <p:spPr>
          <a:xfrm>
            <a:off x="775216" y="1868448"/>
            <a:ext cx="3138368" cy="3138368"/>
          </a:xfrm>
          <a:prstGeom prst="rect">
            <a:avLst/>
          </a:prstGeom>
        </p:spPr>
      </p:pic>
      <p:pic>
        <p:nvPicPr>
          <p:cNvPr id="4" name="Image 1" descr="preencoded.png"/>
          <p:cNvPicPr>
            <a:picLocks noChangeAspect="1"/>
          </p:cNvPicPr>
          <p:nvPr/>
        </p:nvPicPr>
        <p:blipFill>
          <a:blip r:embed="rId4"/>
          <a:stretch>
            <a:fillRect/>
          </a:stretch>
        </p:blipFill>
        <p:spPr>
          <a:xfrm>
            <a:off x="4088963" y="1868448"/>
            <a:ext cx="3138488" cy="3138488"/>
          </a:xfrm>
          <a:prstGeom prst="rect">
            <a:avLst/>
          </a:prstGeom>
        </p:spPr>
      </p:pic>
      <p:pic>
        <p:nvPicPr>
          <p:cNvPr id="5" name="Image 2" descr="preencoded.png"/>
          <p:cNvPicPr>
            <a:picLocks noChangeAspect="1"/>
          </p:cNvPicPr>
          <p:nvPr/>
        </p:nvPicPr>
        <p:blipFill>
          <a:blip r:embed="rId5"/>
          <a:stretch>
            <a:fillRect/>
          </a:stretch>
        </p:blipFill>
        <p:spPr>
          <a:xfrm>
            <a:off x="7402830" y="1868448"/>
            <a:ext cx="3138488" cy="3138488"/>
          </a:xfrm>
          <a:prstGeom prst="rect">
            <a:avLst/>
          </a:prstGeom>
        </p:spPr>
      </p:pic>
      <p:pic>
        <p:nvPicPr>
          <p:cNvPr id="6" name="Image 3" descr="preencoded.png"/>
          <p:cNvPicPr>
            <a:picLocks noChangeAspect="1"/>
          </p:cNvPicPr>
          <p:nvPr/>
        </p:nvPicPr>
        <p:blipFill>
          <a:blip r:embed="rId6"/>
          <a:stretch>
            <a:fillRect/>
          </a:stretch>
        </p:blipFill>
        <p:spPr>
          <a:xfrm>
            <a:off x="10716697" y="1868448"/>
            <a:ext cx="3138488" cy="3138488"/>
          </a:xfrm>
          <a:prstGeom prst="rect">
            <a:avLst/>
          </a:prstGeom>
        </p:spPr>
      </p:pic>
      <p:sp>
        <p:nvSpPr>
          <p:cNvPr id="7" name="Text 1"/>
          <p:cNvSpPr/>
          <p:nvPr/>
        </p:nvSpPr>
        <p:spPr>
          <a:xfrm>
            <a:off x="767596" y="5395079"/>
            <a:ext cx="13095208" cy="1052632"/>
          </a:xfrm>
          <a:prstGeom prst="rect">
            <a:avLst/>
          </a:prstGeom>
          <a:noFill/>
          <a:ln/>
        </p:spPr>
        <p:txBody>
          <a:bodyPr wrap="square" lIns="0" tIns="0" rIns="0" bIns="0" rtlCol="0" anchor="t"/>
          <a:lstStyle/>
          <a:p>
            <a:pPr marL="0" indent="0" algn="l">
              <a:lnSpc>
                <a:spcPts val="2750"/>
              </a:lnSpc>
              <a:buNone/>
            </a:pPr>
            <a:r>
              <a:rPr lang="en-US" sz="1700" kern="0" spc="-35" dirty="0">
                <a:solidFill>
                  <a:srgbClr val="2B2E3C"/>
                </a:solidFill>
                <a:latin typeface="Open Sans" pitchFamily="34" charset="0"/>
                <a:ea typeface="Open Sans" pitchFamily="34" charset="-122"/>
                <a:cs typeface="Open Sans" pitchFamily="34" charset="-120"/>
              </a:rPr>
              <a:t>Organizations with the lowest denial rates share several common practices. They maintain centralized denial management teams with clear ownership of the entire revenue protection process. Their staff receive continuous education that evolves with changing payer requirements.</a:t>
            </a:r>
            <a:endParaRPr lang="en-US" sz="1700" dirty="0"/>
          </a:p>
        </p:txBody>
      </p:sp>
      <p:sp>
        <p:nvSpPr>
          <p:cNvPr id="8" name="Text 2"/>
          <p:cNvSpPr/>
          <p:nvPr/>
        </p:nvSpPr>
        <p:spPr>
          <a:xfrm>
            <a:off x="767596" y="6694408"/>
            <a:ext cx="13095208" cy="1052632"/>
          </a:xfrm>
          <a:prstGeom prst="rect">
            <a:avLst/>
          </a:prstGeom>
          <a:noFill/>
          <a:ln/>
        </p:spPr>
        <p:txBody>
          <a:bodyPr wrap="square" lIns="0" tIns="0" rIns="0" bIns="0" rtlCol="0" anchor="t"/>
          <a:lstStyle/>
          <a:p>
            <a:pPr marL="0" indent="0" algn="l">
              <a:lnSpc>
                <a:spcPts val="2750"/>
              </a:lnSpc>
              <a:buNone/>
            </a:pPr>
            <a:r>
              <a:rPr lang="en-US" sz="1700" kern="0" spc="-35" dirty="0">
                <a:solidFill>
                  <a:srgbClr val="2B2E3C"/>
                </a:solidFill>
                <a:latin typeface="Open Sans" pitchFamily="34" charset="0"/>
                <a:ea typeface="Open Sans" pitchFamily="34" charset="-122"/>
                <a:cs typeface="Open Sans" pitchFamily="34" charset="-120"/>
              </a:rPr>
              <a:t>These practices also leverage data analytics to predict potential denials before submission and maintain strong payer relationships with regular communication channels. Most importantly, they view denial management not as a back-office function but as an organization-wide responsibility spanning clinical and administrative teams.</a:t>
            </a:r>
            <a:endParaRPr lang="en-US" sz="17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58297" y="638651"/>
            <a:ext cx="7827407" cy="1175385"/>
          </a:xfrm>
          <a:prstGeom prst="rect">
            <a:avLst/>
          </a:prstGeom>
          <a:noFill/>
          <a:ln/>
        </p:spPr>
        <p:txBody>
          <a:bodyPr wrap="square" lIns="0" tIns="0" rIns="0" bIns="0" rtlCol="0" anchor="t"/>
          <a:lstStyle/>
          <a:p>
            <a:pPr marL="0" indent="0" algn="l">
              <a:lnSpc>
                <a:spcPts val="4600"/>
              </a:lnSpc>
              <a:buNone/>
            </a:pPr>
            <a:r>
              <a:rPr lang="en-US" sz="3700" kern="0" spc="-111" dirty="0">
                <a:solidFill>
                  <a:srgbClr val="2C3F42"/>
                </a:solidFill>
                <a:latin typeface="Bitter Medium" pitchFamily="34" charset="0"/>
                <a:ea typeface="Bitter Medium" pitchFamily="34" charset="-122"/>
                <a:cs typeface="Bitter Medium" pitchFamily="34" charset="-120"/>
              </a:rPr>
              <a:t>Measuring Success: Key Performance Indicators</a:t>
            </a:r>
            <a:endParaRPr lang="en-US" sz="3700" dirty="0"/>
          </a:p>
        </p:txBody>
      </p:sp>
      <p:sp>
        <p:nvSpPr>
          <p:cNvPr id="4" name="Shape 1"/>
          <p:cNvSpPr/>
          <p:nvPr/>
        </p:nvSpPr>
        <p:spPr>
          <a:xfrm>
            <a:off x="658297" y="2096095"/>
            <a:ext cx="7827407" cy="3265646"/>
          </a:xfrm>
          <a:prstGeom prst="roundRect">
            <a:avLst>
              <a:gd name="adj" fmla="val 2419"/>
            </a:avLst>
          </a:prstGeom>
          <a:noFill/>
          <a:ln w="7620">
            <a:solidFill>
              <a:srgbClr val="000000">
                <a:alpha val="8000"/>
              </a:srgbClr>
            </a:solidFill>
            <a:prstDash val="solid"/>
          </a:ln>
        </p:spPr>
        <p:txBody>
          <a:bodyPr/>
          <a:lstStyle/>
          <a:p>
            <a:endParaRPr lang="en-US"/>
          </a:p>
        </p:txBody>
      </p:sp>
      <p:sp>
        <p:nvSpPr>
          <p:cNvPr id="5" name="Shape 2"/>
          <p:cNvSpPr/>
          <p:nvPr/>
        </p:nvSpPr>
        <p:spPr>
          <a:xfrm>
            <a:off x="665917" y="2103715"/>
            <a:ext cx="7811333" cy="541734"/>
          </a:xfrm>
          <a:prstGeom prst="rect">
            <a:avLst/>
          </a:prstGeom>
          <a:solidFill>
            <a:srgbClr val="FFFFFF">
              <a:alpha val="4000"/>
            </a:srgbClr>
          </a:solidFill>
          <a:ln/>
        </p:spPr>
        <p:txBody>
          <a:bodyPr/>
          <a:lstStyle/>
          <a:p>
            <a:endParaRPr lang="en-US"/>
          </a:p>
        </p:txBody>
      </p:sp>
      <p:sp>
        <p:nvSpPr>
          <p:cNvPr id="6" name="Text 3"/>
          <p:cNvSpPr/>
          <p:nvPr/>
        </p:nvSpPr>
        <p:spPr>
          <a:xfrm>
            <a:off x="854988" y="2224087"/>
            <a:ext cx="2223611" cy="300990"/>
          </a:xfrm>
          <a:prstGeom prst="rect">
            <a:avLst/>
          </a:prstGeom>
          <a:noFill/>
          <a:ln/>
        </p:spPr>
        <p:txBody>
          <a:bodyPr wrap="none" lIns="0" tIns="0" rIns="0" bIns="0" rtlCol="0" anchor="t"/>
          <a:lstStyle/>
          <a:p>
            <a:pPr marL="0" indent="0" algn="l">
              <a:lnSpc>
                <a:spcPts val="2350"/>
              </a:lnSpc>
              <a:buNone/>
            </a:pPr>
            <a:r>
              <a:rPr lang="en-US" sz="1450" b="1" kern="0" spc="-30" dirty="0">
                <a:solidFill>
                  <a:srgbClr val="2B2E3C"/>
                </a:solidFill>
                <a:latin typeface="Open Sans" pitchFamily="34" charset="0"/>
                <a:ea typeface="Open Sans" pitchFamily="34" charset="-122"/>
                <a:cs typeface="Open Sans" pitchFamily="34" charset="-120"/>
              </a:rPr>
              <a:t>KPI</a:t>
            </a:r>
            <a:endParaRPr lang="en-US" sz="1450" dirty="0"/>
          </a:p>
        </p:txBody>
      </p:sp>
      <p:sp>
        <p:nvSpPr>
          <p:cNvPr id="7" name="Text 4"/>
          <p:cNvSpPr/>
          <p:nvPr/>
        </p:nvSpPr>
        <p:spPr>
          <a:xfrm>
            <a:off x="3462218" y="2224087"/>
            <a:ext cx="2219801" cy="300990"/>
          </a:xfrm>
          <a:prstGeom prst="rect">
            <a:avLst/>
          </a:prstGeom>
          <a:noFill/>
          <a:ln/>
        </p:spPr>
        <p:txBody>
          <a:bodyPr wrap="none" lIns="0" tIns="0" rIns="0" bIns="0" rtlCol="0" anchor="t"/>
          <a:lstStyle/>
          <a:p>
            <a:pPr marL="0" indent="0" algn="l">
              <a:lnSpc>
                <a:spcPts val="2350"/>
              </a:lnSpc>
              <a:buNone/>
            </a:pPr>
            <a:r>
              <a:rPr lang="en-US" sz="1450" b="1" kern="0" spc="-30" dirty="0">
                <a:solidFill>
                  <a:srgbClr val="2B2E3C"/>
                </a:solidFill>
                <a:latin typeface="Open Sans" pitchFamily="34" charset="0"/>
                <a:ea typeface="Open Sans" pitchFamily="34" charset="-122"/>
                <a:cs typeface="Open Sans" pitchFamily="34" charset="-120"/>
              </a:rPr>
              <a:t>Industry Benchmark</a:t>
            </a:r>
            <a:endParaRPr lang="en-US" sz="1450" dirty="0"/>
          </a:p>
        </p:txBody>
      </p:sp>
      <p:sp>
        <p:nvSpPr>
          <p:cNvPr id="8" name="Text 5"/>
          <p:cNvSpPr/>
          <p:nvPr/>
        </p:nvSpPr>
        <p:spPr>
          <a:xfrm>
            <a:off x="6065639" y="2224087"/>
            <a:ext cx="2223611" cy="300990"/>
          </a:xfrm>
          <a:prstGeom prst="rect">
            <a:avLst/>
          </a:prstGeom>
          <a:noFill/>
          <a:ln/>
        </p:spPr>
        <p:txBody>
          <a:bodyPr wrap="none" lIns="0" tIns="0" rIns="0" bIns="0" rtlCol="0" anchor="t"/>
          <a:lstStyle/>
          <a:p>
            <a:pPr marL="0" indent="0" algn="l">
              <a:lnSpc>
                <a:spcPts val="2350"/>
              </a:lnSpc>
              <a:buNone/>
            </a:pPr>
            <a:r>
              <a:rPr lang="en-US" sz="1450" b="1" kern="0" spc="-30" dirty="0">
                <a:solidFill>
                  <a:srgbClr val="2B2E3C"/>
                </a:solidFill>
                <a:latin typeface="Open Sans" pitchFamily="34" charset="0"/>
                <a:ea typeface="Open Sans" pitchFamily="34" charset="-122"/>
                <a:cs typeface="Open Sans" pitchFamily="34" charset="-120"/>
              </a:rPr>
              <a:t>Best Practice</a:t>
            </a:r>
            <a:endParaRPr lang="en-US" sz="1450" dirty="0"/>
          </a:p>
        </p:txBody>
      </p:sp>
      <p:sp>
        <p:nvSpPr>
          <p:cNvPr id="9" name="Shape 6"/>
          <p:cNvSpPr/>
          <p:nvPr/>
        </p:nvSpPr>
        <p:spPr>
          <a:xfrm>
            <a:off x="665917" y="2645450"/>
            <a:ext cx="7811333" cy="541734"/>
          </a:xfrm>
          <a:prstGeom prst="rect">
            <a:avLst/>
          </a:prstGeom>
          <a:solidFill>
            <a:srgbClr val="000000">
              <a:alpha val="4000"/>
            </a:srgbClr>
          </a:solidFill>
          <a:ln/>
        </p:spPr>
        <p:txBody>
          <a:bodyPr/>
          <a:lstStyle/>
          <a:p>
            <a:endParaRPr lang="en-US"/>
          </a:p>
        </p:txBody>
      </p:sp>
      <p:sp>
        <p:nvSpPr>
          <p:cNvPr id="10" name="Text 7"/>
          <p:cNvSpPr/>
          <p:nvPr/>
        </p:nvSpPr>
        <p:spPr>
          <a:xfrm>
            <a:off x="854988" y="2765822"/>
            <a:ext cx="2223611" cy="300990"/>
          </a:xfrm>
          <a:prstGeom prst="rect">
            <a:avLst/>
          </a:prstGeom>
          <a:noFill/>
          <a:ln/>
        </p:spPr>
        <p:txBody>
          <a:bodyPr wrap="none" lIns="0" tIns="0" rIns="0" bIns="0" rtlCol="0" anchor="t"/>
          <a:lstStyle/>
          <a:p>
            <a:pPr marL="0" indent="0" algn="l">
              <a:lnSpc>
                <a:spcPts val="2350"/>
              </a:lnSpc>
              <a:buNone/>
            </a:pPr>
            <a:r>
              <a:rPr lang="en-US" sz="1450" kern="0" spc="-30" dirty="0">
                <a:solidFill>
                  <a:srgbClr val="2B2E3C"/>
                </a:solidFill>
                <a:latin typeface="Open Sans" pitchFamily="34" charset="0"/>
                <a:ea typeface="Open Sans" pitchFamily="34" charset="-122"/>
                <a:cs typeface="Open Sans" pitchFamily="34" charset="-120"/>
              </a:rPr>
              <a:t>Initial Denial Rate</a:t>
            </a:r>
            <a:endParaRPr lang="en-US" sz="1450" dirty="0"/>
          </a:p>
        </p:txBody>
      </p:sp>
      <p:sp>
        <p:nvSpPr>
          <p:cNvPr id="11" name="Text 8"/>
          <p:cNvSpPr/>
          <p:nvPr/>
        </p:nvSpPr>
        <p:spPr>
          <a:xfrm>
            <a:off x="3462218" y="2765822"/>
            <a:ext cx="2219801" cy="300990"/>
          </a:xfrm>
          <a:prstGeom prst="rect">
            <a:avLst/>
          </a:prstGeom>
          <a:noFill/>
          <a:ln/>
        </p:spPr>
        <p:txBody>
          <a:bodyPr wrap="none" lIns="0" tIns="0" rIns="0" bIns="0" rtlCol="0" anchor="t"/>
          <a:lstStyle/>
          <a:p>
            <a:pPr marL="0" indent="0" algn="l">
              <a:lnSpc>
                <a:spcPts val="2350"/>
              </a:lnSpc>
              <a:buNone/>
            </a:pPr>
            <a:r>
              <a:rPr lang="en-US" sz="1450" kern="0" spc="-30" dirty="0">
                <a:solidFill>
                  <a:srgbClr val="2B2E3C"/>
                </a:solidFill>
                <a:latin typeface="Open Sans" pitchFamily="34" charset="0"/>
                <a:ea typeface="Open Sans" pitchFamily="34" charset="-122"/>
                <a:cs typeface="Open Sans" pitchFamily="34" charset="-120"/>
              </a:rPr>
              <a:t>5-10%</a:t>
            </a:r>
            <a:endParaRPr lang="en-US" sz="1450" dirty="0"/>
          </a:p>
        </p:txBody>
      </p:sp>
      <p:sp>
        <p:nvSpPr>
          <p:cNvPr id="12" name="Text 9"/>
          <p:cNvSpPr/>
          <p:nvPr/>
        </p:nvSpPr>
        <p:spPr>
          <a:xfrm>
            <a:off x="6065639" y="2765822"/>
            <a:ext cx="2223611" cy="300990"/>
          </a:xfrm>
          <a:prstGeom prst="rect">
            <a:avLst/>
          </a:prstGeom>
          <a:noFill/>
          <a:ln/>
        </p:spPr>
        <p:txBody>
          <a:bodyPr wrap="none" lIns="0" tIns="0" rIns="0" bIns="0" rtlCol="0" anchor="t"/>
          <a:lstStyle/>
          <a:p>
            <a:pPr marL="0" indent="0" algn="l">
              <a:lnSpc>
                <a:spcPts val="2350"/>
              </a:lnSpc>
              <a:buNone/>
            </a:pPr>
            <a:r>
              <a:rPr lang="en-US" sz="1450" kern="0" spc="-30" dirty="0">
                <a:solidFill>
                  <a:srgbClr val="2B2E3C"/>
                </a:solidFill>
                <a:latin typeface="Open Sans" pitchFamily="34" charset="0"/>
                <a:ea typeface="Open Sans" pitchFamily="34" charset="-122"/>
                <a:cs typeface="Open Sans" pitchFamily="34" charset="-120"/>
              </a:rPr>
              <a:t>&lt;5%</a:t>
            </a:r>
            <a:endParaRPr lang="en-US" sz="1450" dirty="0"/>
          </a:p>
        </p:txBody>
      </p:sp>
      <p:sp>
        <p:nvSpPr>
          <p:cNvPr id="13" name="Shape 10"/>
          <p:cNvSpPr/>
          <p:nvPr/>
        </p:nvSpPr>
        <p:spPr>
          <a:xfrm>
            <a:off x="665917" y="3187184"/>
            <a:ext cx="7811333" cy="541734"/>
          </a:xfrm>
          <a:prstGeom prst="rect">
            <a:avLst/>
          </a:prstGeom>
          <a:solidFill>
            <a:srgbClr val="FFFFFF">
              <a:alpha val="4000"/>
            </a:srgbClr>
          </a:solidFill>
          <a:ln/>
        </p:spPr>
        <p:txBody>
          <a:bodyPr/>
          <a:lstStyle/>
          <a:p>
            <a:endParaRPr lang="en-US"/>
          </a:p>
        </p:txBody>
      </p:sp>
      <p:sp>
        <p:nvSpPr>
          <p:cNvPr id="14" name="Text 11"/>
          <p:cNvSpPr/>
          <p:nvPr/>
        </p:nvSpPr>
        <p:spPr>
          <a:xfrm>
            <a:off x="854988" y="3307556"/>
            <a:ext cx="2223611" cy="300990"/>
          </a:xfrm>
          <a:prstGeom prst="rect">
            <a:avLst/>
          </a:prstGeom>
          <a:noFill/>
          <a:ln/>
        </p:spPr>
        <p:txBody>
          <a:bodyPr wrap="none" lIns="0" tIns="0" rIns="0" bIns="0" rtlCol="0" anchor="t"/>
          <a:lstStyle/>
          <a:p>
            <a:pPr marL="0" indent="0" algn="l">
              <a:lnSpc>
                <a:spcPts val="2350"/>
              </a:lnSpc>
              <a:buNone/>
            </a:pPr>
            <a:r>
              <a:rPr lang="en-US" sz="1450" kern="0" spc="-30" dirty="0">
                <a:solidFill>
                  <a:srgbClr val="2B2E3C"/>
                </a:solidFill>
                <a:latin typeface="Open Sans" pitchFamily="34" charset="0"/>
                <a:ea typeface="Open Sans" pitchFamily="34" charset="-122"/>
                <a:cs typeface="Open Sans" pitchFamily="34" charset="-120"/>
              </a:rPr>
              <a:t>Clean Claim Rate</a:t>
            </a:r>
            <a:endParaRPr lang="en-US" sz="1450" dirty="0"/>
          </a:p>
        </p:txBody>
      </p:sp>
      <p:sp>
        <p:nvSpPr>
          <p:cNvPr id="15" name="Text 12"/>
          <p:cNvSpPr/>
          <p:nvPr/>
        </p:nvSpPr>
        <p:spPr>
          <a:xfrm>
            <a:off x="3462218" y="3307556"/>
            <a:ext cx="2219801" cy="300990"/>
          </a:xfrm>
          <a:prstGeom prst="rect">
            <a:avLst/>
          </a:prstGeom>
          <a:noFill/>
          <a:ln/>
        </p:spPr>
        <p:txBody>
          <a:bodyPr wrap="none" lIns="0" tIns="0" rIns="0" bIns="0" rtlCol="0" anchor="t"/>
          <a:lstStyle/>
          <a:p>
            <a:pPr marL="0" indent="0" algn="l">
              <a:lnSpc>
                <a:spcPts val="2350"/>
              </a:lnSpc>
              <a:buNone/>
            </a:pPr>
            <a:r>
              <a:rPr lang="en-US" sz="1450" kern="0" spc="-30" dirty="0">
                <a:solidFill>
                  <a:srgbClr val="2B2E3C"/>
                </a:solidFill>
                <a:latin typeface="Open Sans" pitchFamily="34" charset="0"/>
                <a:ea typeface="Open Sans" pitchFamily="34" charset="-122"/>
                <a:cs typeface="Open Sans" pitchFamily="34" charset="-120"/>
              </a:rPr>
              <a:t>75-85%</a:t>
            </a:r>
            <a:endParaRPr lang="en-US" sz="1450" dirty="0"/>
          </a:p>
        </p:txBody>
      </p:sp>
      <p:sp>
        <p:nvSpPr>
          <p:cNvPr id="16" name="Text 13"/>
          <p:cNvSpPr/>
          <p:nvPr/>
        </p:nvSpPr>
        <p:spPr>
          <a:xfrm>
            <a:off x="6065639" y="3307556"/>
            <a:ext cx="2223611" cy="300990"/>
          </a:xfrm>
          <a:prstGeom prst="rect">
            <a:avLst/>
          </a:prstGeom>
          <a:noFill/>
          <a:ln/>
        </p:spPr>
        <p:txBody>
          <a:bodyPr wrap="none" lIns="0" tIns="0" rIns="0" bIns="0" rtlCol="0" anchor="t"/>
          <a:lstStyle/>
          <a:p>
            <a:pPr marL="0" indent="0" algn="l">
              <a:lnSpc>
                <a:spcPts val="2350"/>
              </a:lnSpc>
              <a:buNone/>
            </a:pPr>
            <a:r>
              <a:rPr lang="en-US" sz="1450" kern="0" spc="-30" dirty="0">
                <a:solidFill>
                  <a:srgbClr val="2B2E3C"/>
                </a:solidFill>
                <a:latin typeface="Open Sans" pitchFamily="34" charset="0"/>
                <a:ea typeface="Open Sans" pitchFamily="34" charset="-122"/>
                <a:cs typeface="Open Sans" pitchFamily="34" charset="-120"/>
              </a:rPr>
              <a:t>&gt;95%</a:t>
            </a:r>
            <a:endParaRPr lang="en-US" sz="1450" dirty="0"/>
          </a:p>
        </p:txBody>
      </p:sp>
      <p:sp>
        <p:nvSpPr>
          <p:cNvPr id="17" name="Shape 14"/>
          <p:cNvSpPr/>
          <p:nvPr/>
        </p:nvSpPr>
        <p:spPr>
          <a:xfrm>
            <a:off x="665917" y="3728918"/>
            <a:ext cx="7811333" cy="541734"/>
          </a:xfrm>
          <a:prstGeom prst="rect">
            <a:avLst/>
          </a:prstGeom>
          <a:solidFill>
            <a:srgbClr val="000000">
              <a:alpha val="4000"/>
            </a:srgbClr>
          </a:solidFill>
          <a:ln/>
        </p:spPr>
        <p:txBody>
          <a:bodyPr/>
          <a:lstStyle/>
          <a:p>
            <a:endParaRPr lang="en-US"/>
          </a:p>
        </p:txBody>
      </p:sp>
      <p:sp>
        <p:nvSpPr>
          <p:cNvPr id="18" name="Text 15"/>
          <p:cNvSpPr/>
          <p:nvPr/>
        </p:nvSpPr>
        <p:spPr>
          <a:xfrm>
            <a:off x="854988" y="3849291"/>
            <a:ext cx="2223611" cy="300990"/>
          </a:xfrm>
          <a:prstGeom prst="rect">
            <a:avLst/>
          </a:prstGeom>
          <a:noFill/>
          <a:ln/>
        </p:spPr>
        <p:txBody>
          <a:bodyPr wrap="none" lIns="0" tIns="0" rIns="0" bIns="0" rtlCol="0" anchor="t"/>
          <a:lstStyle/>
          <a:p>
            <a:pPr marL="0" indent="0" algn="l">
              <a:lnSpc>
                <a:spcPts val="2350"/>
              </a:lnSpc>
              <a:buNone/>
            </a:pPr>
            <a:r>
              <a:rPr lang="en-US" sz="1450" kern="0" spc="-30" dirty="0">
                <a:solidFill>
                  <a:srgbClr val="2B2E3C"/>
                </a:solidFill>
                <a:latin typeface="Open Sans" pitchFamily="34" charset="0"/>
                <a:ea typeface="Open Sans" pitchFamily="34" charset="-122"/>
                <a:cs typeface="Open Sans" pitchFamily="34" charset="-120"/>
              </a:rPr>
              <a:t>Denial Recovery Rate</a:t>
            </a:r>
            <a:endParaRPr lang="en-US" sz="1450" dirty="0"/>
          </a:p>
        </p:txBody>
      </p:sp>
      <p:sp>
        <p:nvSpPr>
          <p:cNvPr id="19" name="Text 16"/>
          <p:cNvSpPr/>
          <p:nvPr/>
        </p:nvSpPr>
        <p:spPr>
          <a:xfrm>
            <a:off x="3462218" y="3849291"/>
            <a:ext cx="2219801" cy="300990"/>
          </a:xfrm>
          <a:prstGeom prst="rect">
            <a:avLst/>
          </a:prstGeom>
          <a:noFill/>
          <a:ln/>
        </p:spPr>
        <p:txBody>
          <a:bodyPr wrap="none" lIns="0" tIns="0" rIns="0" bIns="0" rtlCol="0" anchor="t"/>
          <a:lstStyle/>
          <a:p>
            <a:pPr marL="0" indent="0" algn="l">
              <a:lnSpc>
                <a:spcPts val="2350"/>
              </a:lnSpc>
              <a:buNone/>
            </a:pPr>
            <a:r>
              <a:rPr lang="en-US" sz="1450" kern="0" spc="-30" dirty="0">
                <a:solidFill>
                  <a:srgbClr val="2B2E3C"/>
                </a:solidFill>
                <a:latin typeface="Open Sans" pitchFamily="34" charset="0"/>
                <a:ea typeface="Open Sans" pitchFamily="34" charset="-122"/>
                <a:cs typeface="Open Sans" pitchFamily="34" charset="-120"/>
              </a:rPr>
              <a:t>40-60%</a:t>
            </a:r>
            <a:endParaRPr lang="en-US" sz="1450" dirty="0"/>
          </a:p>
        </p:txBody>
      </p:sp>
      <p:sp>
        <p:nvSpPr>
          <p:cNvPr id="20" name="Text 17"/>
          <p:cNvSpPr/>
          <p:nvPr/>
        </p:nvSpPr>
        <p:spPr>
          <a:xfrm>
            <a:off x="6065639" y="3849291"/>
            <a:ext cx="2223611" cy="300990"/>
          </a:xfrm>
          <a:prstGeom prst="rect">
            <a:avLst/>
          </a:prstGeom>
          <a:noFill/>
          <a:ln/>
        </p:spPr>
        <p:txBody>
          <a:bodyPr wrap="none" lIns="0" tIns="0" rIns="0" bIns="0" rtlCol="0" anchor="t"/>
          <a:lstStyle/>
          <a:p>
            <a:pPr marL="0" indent="0" algn="l">
              <a:lnSpc>
                <a:spcPts val="2350"/>
              </a:lnSpc>
              <a:buNone/>
            </a:pPr>
            <a:r>
              <a:rPr lang="en-US" sz="1450" kern="0" spc="-30" dirty="0">
                <a:solidFill>
                  <a:srgbClr val="2B2E3C"/>
                </a:solidFill>
                <a:latin typeface="Open Sans" pitchFamily="34" charset="0"/>
                <a:ea typeface="Open Sans" pitchFamily="34" charset="-122"/>
                <a:cs typeface="Open Sans" pitchFamily="34" charset="-120"/>
              </a:rPr>
              <a:t>&gt;75%</a:t>
            </a:r>
            <a:endParaRPr lang="en-US" sz="1450" dirty="0"/>
          </a:p>
        </p:txBody>
      </p:sp>
      <p:sp>
        <p:nvSpPr>
          <p:cNvPr id="21" name="Shape 18"/>
          <p:cNvSpPr/>
          <p:nvPr/>
        </p:nvSpPr>
        <p:spPr>
          <a:xfrm>
            <a:off x="665917" y="4270653"/>
            <a:ext cx="7811333" cy="541734"/>
          </a:xfrm>
          <a:prstGeom prst="rect">
            <a:avLst/>
          </a:prstGeom>
          <a:solidFill>
            <a:srgbClr val="FFFFFF">
              <a:alpha val="4000"/>
            </a:srgbClr>
          </a:solidFill>
          <a:ln/>
        </p:spPr>
        <p:txBody>
          <a:bodyPr/>
          <a:lstStyle/>
          <a:p>
            <a:endParaRPr lang="en-US"/>
          </a:p>
        </p:txBody>
      </p:sp>
      <p:sp>
        <p:nvSpPr>
          <p:cNvPr id="22" name="Text 19"/>
          <p:cNvSpPr/>
          <p:nvPr/>
        </p:nvSpPr>
        <p:spPr>
          <a:xfrm>
            <a:off x="854988" y="4391025"/>
            <a:ext cx="2223611" cy="300990"/>
          </a:xfrm>
          <a:prstGeom prst="rect">
            <a:avLst/>
          </a:prstGeom>
          <a:noFill/>
          <a:ln/>
        </p:spPr>
        <p:txBody>
          <a:bodyPr wrap="none" lIns="0" tIns="0" rIns="0" bIns="0" rtlCol="0" anchor="t"/>
          <a:lstStyle/>
          <a:p>
            <a:pPr marL="0" indent="0" algn="l">
              <a:lnSpc>
                <a:spcPts val="2350"/>
              </a:lnSpc>
              <a:buNone/>
            </a:pPr>
            <a:r>
              <a:rPr lang="en-US" sz="1450" kern="0" spc="-30" dirty="0">
                <a:solidFill>
                  <a:srgbClr val="2B2E3C"/>
                </a:solidFill>
                <a:latin typeface="Open Sans" pitchFamily="34" charset="0"/>
                <a:ea typeface="Open Sans" pitchFamily="34" charset="-122"/>
                <a:cs typeface="Open Sans" pitchFamily="34" charset="-120"/>
              </a:rPr>
              <a:t>Days in A/R</a:t>
            </a:r>
            <a:endParaRPr lang="en-US" sz="1450" dirty="0"/>
          </a:p>
        </p:txBody>
      </p:sp>
      <p:sp>
        <p:nvSpPr>
          <p:cNvPr id="23" name="Text 20"/>
          <p:cNvSpPr/>
          <p:nvPr/>
        </p:nvSpPr>
        <p:spPr>
          <a:xfrm>
            <a:off x="3462218" y="4391025"/>
            <a:ext cx="2219801" cy="300990"/>
          </a:xfrm>
          <a:prstGeom prst="rect">
            <a:avLst/>
          </a:prstGeom>
          <a:noFill/>
          <a:ln/>
        </p:spPr>
        <p:txBody>
          <a:bodyPr wrap="none" lIns="0" tIns="0" rIns="0" bIns="0" rtlCol="0" anchor="t"/>
          <a:lstStyle/>
          <a:p>
            <a:pPr marL="0" indent="0" algn="l">
              <a:lnSpc>
                <a:spcPts val="2350"/>
              </a:lnSpc>
              <a:buNone/>
            </a:pPr>
            <a:r>
              <a:rPr lang="en-US" sz="1450" kern="0" spc="-30" dirty="0">
                <a:solidFill>
                  <a:srgbClr val="2B2E3C"/>
                </a:solidFill>
                <a:latin typeface="Open Sans" pitchFamily="34" charset="0"/>
                <a:ea typeface="Open Sans" pitchFamily="34" charset="-122"/>
                <a:cs typeface="Open Sans" pitchFamily="34" charset="-120"/>
              </a:rPr>
              <a:t>35-45 days</a:t>
            </a:r>
            <a:endParaRPr lang="en-US" sz="1450" dirty="0"/>
          </a:p>
        </p:txBody>
      </p:sp>
      <p:sp>
        <p:nvSpPr>
          <p:cNvPr id="24" name="Text 21"/>
          <p:cNvSpPr/>
          <p:nvPr/>
        </p:nvSpPr>
        <p:spPr>
          <a:xfrm>
            <a:off x="6065639" y="4391025"/>
            <a:ext cx="2223611" cy="300990"/>
          </a:xfrm>
          <a:prstGeom prst="rect">
            <a:avLst/>
          </a:prstGeom>
          <a:noFill/>
          <a:ln/>
        </p:spPr>
        <p:txBody>
          <a:bodyPr wrap="none" lIns="0" tIns="0" rIns="0" bIns="0" rtlCol="0" anchor="t"/>
          <a:lstStyle/>
          <a:p>
            <a:pPr marL="0" indent="0" algn="l">
              <a:lnSpc>
                <a:spcPts val="2350"/>
              </a:lnSpc>
              <a:buNone/>
            </a:pPr>
            <a:r>
              <a:rPr lang="en-US" sz="1450" kern="0" spc="-30" dirty="0">
                <a:solidFill>
                  <a:srgbClr val="2B2E3C"/>
                </a:solidFill>
                <a:latin typeface="Open Sans" pitchFamily="34" charset="0"/>
                <a:ea typeface="Open Sans" pitchFamily="34" charset="-122"/>
                <a:cs typeface="Open Sans" pitchFamily="34" charset="-120"/>
              </a:rPr>
              <a:t>&lt;30 days</a:t>
            </a:r>
            <a:endParaRPr lang="en-US" sz="1450" dirty="0"/>
          </a:p>
        </p:txBody>
      </p:sp>
      <p:sp>
        <p:nvSpPr>
          <p:cNvPr id="25" name="Shape 22"/>
          <p:cNvSpPr/>
          <p:nvPr/>
        </p:nvSpPr>
        <p:spPr>
          <a:xfrm>
            <a:off x="665917" y="4812387"/>
            <a:ext cx="7811333" cy="541734"/>
          </a:xfrm>
          <a:prstGeom prst="rect">
            <a:avLst/>
          </a:prstGeom>
          <a:solidFill>
            <a:srgbClr val="000000">
              <a:alpha val="4000"/>
            </a:srgbClr>
          </a:solidFill>
          <a:ln/>
        </p:spPr>
        <p:txBody>
          <a:bodyPr/>
          <a:lstStyle/>
          <a:p>
            <a:endParaRPr lang="en-US"/>
          </a:p>
        </p:txBody>
      </p:sp>
      <p:sp>
        <p:nvSpPr>
          <p:cNvPr id="26" name="Text 23"/>
          <p:cNvSpPr/>
          <p:nvPr/>
        </p:nvSpPr>
        <p:spPr>
          <a:xfrm>
            <a:off x="854988" y="4932759"/>
            <a:ext cx="2223611" cy="300990"/>
          </a:xfrm>
          <a:prstGeom prst="rect">
            <a:avLst/>
          </a:prstGeom>
          <a:noFill/>
          <a:ln/>
        </p:spPr>
        <p:txBody>
          <a:bodyPr wrap="none" lIns="0" tIns="0" rIns="0" bIns="0" rtlCol="0" anchor="t"/>
          <a:lstStyle/>
          <a:p>
            <a:pPr marL="0" indent="0" algn="l">
              <a:lnSpc>
                <a:spcPts val="2350"/>
              </a:lnSpc>
              <a:buNone/>
            </a:pPr>
            <a:r>
              <a:rPr lang="en-US" sz="1450" kern="0" spc="-30" dirty="0">
                <a:solidFill>
                  <a:srgbClr val="2B2E3C"/>
                </a:solidFill>
                <a:latin typeface="Open Sans" pitchFamily="34" charset="0"/>
                <a:ea typeface="Open Sans" pitchFamily="34" charset="-122"/>
                <a:cs typeface="Open Sans" pitchFamily="34" charset="-120"/>
              </a:rPr>
              <a:t>Cost to Collect</a:t>
            </a:r>
            <a:endParaRPr lang="en-US" sz="1450" dirty="0"/>
          </a:p>
        </p:txBody>
      </p:sp>
      <p:sp>
        <p:nvSpPr>
          <p:cNvPr id="27" name="Text 24"/>
          <p:cNvSpPr/>
          <p:nvPr/>
        </p:nvSpPr>
        <p:spPr>
          <a:xfrm>
            <a:off x="3462218" y="4932759"/>
            <a:ext cx="2219801" cy="300990"/>
          </a:xfrm>
          <a:prstGeom prst="rect">
            <a:avLst/>
          </a:prstGeom>
          <a:noFill/>
          <a:ln/>
        </p:spPr>
        <p:txBody>
          <a:bodyPr wrap="none" lIns="0" tIns="0" rIns="0" bIns="0" rtlCol="0" anchor="t"/>
          <a:lstStyle/>
          <a:p>
            <a:pPr marL="0" indent="0" algn="l">
              <a:lnSpc>
                <a:spcPts val="2350"/>
              </a:lnSpc>
              <a:buNone/>
            </a:pPr>
            <a:r>
              <a:rPr lang="en-US" sz="1450" kern="0" spc="-30" dirty="0">
                <a:solidFill>
                  <a:srgbClr val="2B2E3C"/>
                </a:solidFill>
                <a:latin typeface="Open Sans" pitchFamily="34" charset="0"/>
                <a:ea typeface="Open Sans" pitchFamily="34" charset="-122"/>
                <a:cs typeface="Open Sans" pitchFamily="34" charset="-120"/>
              </a:rPr>
              <a:t>3-5% of revenue</a:t>
            </a:r>
            <a:endParaRPr lang="en-US" sz="1450" dirty="0"/>
          </a:p>
        </p:txBody>
      </p:sp>
      <p:sp>
        <p:nvSpPr>
          <p:cNvPr id="28" name="Text 25"/>
          <p:cNvSpPr/>
          <p:nvPr/>
        </p:nvSpPr>
        <p:spPr>
          <a:xfrm>
            <a:off x="6065639" y="4932759"/>
            <a:ext cx="2223611" cy="300990"/>
          </a:xfrm>
          <a:prstGeom prst="rect">
            <a:avLst/>
          </a:prstGeom>
          <a:noFill/>
          <a:ln/>
        </p:spPr>
        <p:txBody>
          <a:bodyPr wrap="none" lIns="0" tIns="0" rIns="0" bIns="0" rtlCol="0" anchor="t"/>
          <a:lstStyle/>
          <a:p>
            <a:pPr marL="0" indent="0" algn="l">
              <a:lnSpc>
                <a:spcPts val="2350"/>
              </a:lnSpc>
              <a:buNone/>
            </a:pPr>
            <a:r>
              <a:rPr lang="en-US" sz="1450" kern="0" spc="-30" dirty="0">
                <a:solidFill>
                  <a:srgbClr val="2B2E3C"/>
                </a:solidFill>
                <a:latin typeface="Open Sans" pitchFamily="34" charset="0"/>
                <a:ea typeface="Open Sans" pitchFamily="34" charset="-122"/>
                <a:cs typeface="Open Sans" pitchFamily="34" charset="-120"/>
              </a:rPr>
              <a:t>&lt;3% of revenue</a:t>
            </a:r>
            <a:endParaRPr lang="en-US" sz="1450" dirty="0"/>
          </a:p>
        </p:txBody>
      </p:sp>
      <p:sp>
        <p:nvSpPr>
          <p:cNvPr id="29" name="Text 26"/>
          <p:cNvSpPr/>
          <p:nvPr/>
        </p:nvSpPr>
        <p:spPr>
          <a:xfrm>
            <a:off x="658297" y="5573316"/>
            <a:ext cx="7827407" cy="902970"/>
          </a:xfrm>
          <a:prstGeom prst="rect">
            <a:avLst/>
          </a:prstGeom>
          <a:noFill/>
          <a:ln/>
        </p:spPr>
        <p:txBody>
          <a:bodyPr wrap="square" lIns="0" tIns="0" rIns="0" bIns="0" rtlCol="0" anchor="t"/>
          <a:lstStyle/>
          <a:p>
            <a:pPr marL="0" indent="0" algn="l">
              <a:lnSpc>
                <a:spcPts val="2350"/>
              </a:lnSpc>
              <a:buNone/>
            </a:pPr>
            <a:r>
              <a:rPr lang="en-US" sz="1450" kern="0" spc="-30" dirty="0">
                <a:solidFill>
                  <a:srgbClr val="2B2E3C"/>
                </a:solidFill>
                <a:latin typeface="Open Sans" pitchFamily="34" charset="0"/>
                <a:ea typeface="Open Sans" pitchFamily="34" charset="-122"/>
                <a:cs typeface="Open Sans" pitchFamily="34" charset="-120"/>
              </a:rPr>
              <a:t>Track these key performance indicators to measure the effectiveness of your denial management strategy. While industry averages provide useful benchmarks, top-performing organizations consistently achieve metrics in the "best practice" range.</a:t>
            </a:r>
            <a:endParaRPr lang="en-US" sz="1450" dirty="0"/>
          </a:p>
        </p:txBody>
      </p:sp>
      <p:sp>
        <p:nvSpPr>
          <p:cNvPr id="30" name="Text 27"/>
          <p:cNvSpPr/>
          <p:nvPr/>
        </p:nvSpPr>
        <p:spPr>
          <a:xfrm>
            <a:off x="658297" y="6687860"/>
            <a:ext cx="7827407" cy="902970"/>
          </a:xfrm>
          <a:prstGeom prst="rect">
            <a:avLst/>
          </a:prstGeom>
          <a:noFill/>
          <a:ln/>
        </p:spPr>
        <p:txBody>
          <a:bodyPr wrap="square" lIns="0" tIns="0" rIns="0" bIns="0" rtlCol="0" anchor="t"/>
          <a:lstStyle/>
          <a:p>
            <a:pPr marL="0" indent="0" algn="l">
              <a:lnSpc>
                <a:spcPts val="2350"/>
              </a:lnSpc>
              <a:buNone/>
            </a:pPr>
            <a:r>
              <a:rPr lang="en-US" sz="1450" kern="0" spc="-30" dirty="0">
                <a:solidFill>
                  <a:srgbClr val="2B2E3C"/>
                </a:solidFill>
                <a:latin typeface="Open Sans" pitchFamily="34" charset="0"/>
                <a:ea typeface="Open Sans" pitchFamily="34" charset="-122"/>
                <a:cs typeface="Open Sans" pitchFamily="34" charset="-120"/>
              </a:rPr>
              <a:t>Remember that improvement typically occurs gradually—focus on making consistent progress rather than dramatic overnight changes. Consider creating a simple dashboard that gives leadership visibility into these metrics on a weekly basis.</a:t>
            </a:r>
            <a:endParaRPr lang="en-US" sz="14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56642" y="596741"/>
            <a:ext cx="7424857" cy="675680"/>
          </a:xfrm>
          <a:prstGeom prst="rect">
            <a:avLst/>
          </a:prstGeom>
          <a:noFill/>
          <a:ln/>
        </p:spPr>
        <p:txBody>
          <a:bodyPr wrap="none" lIns="0" tIns="0" rIns="0" bIns="0" rtlCol="0" anchor="t"/>
          <a:lstStyle/>
          <a:p>
            <a:pPr marL="0" indent="0" algn="l">
              <a:lnSpc>
                <a:spcPts val="5300"/>
              </a:lnSpc>
              <a:buNone/>
            </a:pPr>
            <a:r>
              <a:rPr lang="en-US" sz="4250" kern="0" spc="-128" dirty="0">
                <a:solidFill>
                  <a:srgbClr val="2C3F42"/>
                </a:solidFill>
                <a:latin typeface="Bitter Medium" pitchFamily="34" charset="0"/>
                <a:ea typeface="Bitter Medium" pitchFamily="34" charset="-122"/>
                <a:cs typeface="Bitter Medium" pitchFamily="34" charset="-120"/>
              </a:rPr>
              <a:t>When to Consider Outside Help</a:t>
            </a:r>
            <a:endParaRPr lang="en-US" sz="4250" dirty="0"/>
          </a:p>
        </p:txBody>
      </p:sp>
      <p:sp>
        <p:nvSpPr>
          <p:cNvPr id="3" name="Shape 1"/>
          <p:cNvSpPr/>
          <p:nvPr/>
        </p:nvSpPr>
        <p:spPr>
          <a:xfrm>
            <a:off x="756642" y="1947862"/>
            <a:ext cx="486370" cy="486370"/>
          </a:xfrm>
          <a:prstGeom prst="roundRect">
            <a:avLst>
              <a:gd name="adj" fmla="val 18671"/>
            </a:avLst>
          </a:prstGeom>
          <a:solidFill>
            <a:srgbClr val="FCE2CF"/>
          </a:solidFill>
          <a:ln w="7620">
            <a:solidFill>
              <a:srgbClr val="E2C8B5"/>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837664" y="1988344"/>
            <a:ext cx="324207" cy="405289"/>
          </a:xfrm>
          <a:prstGeom prst="rect">
            <a:avLst/>
          </a:prstGeom>
        </p:spPr>
      </p:pic>
      <p:sp>
        <p:nvSpPr>
          <p:cNvPr id="5" name="Text 2"/>
          <p:cNvSpPr/>
          <p:nvPr/>
        </p:nvSpPr>
        <p:spPr>
          <a:xfrm>
            <a:off x="1459111" y="1947862"/>
            <a:ext cx="3548182" cy="337780"/>
          </a:xfrm>
          <a:prstGeom prst="rect">
            <a:avLst/>
          </a:prstGeom>
          <a:noFill/>
          <a:ln/>
        </p:spPr>
        <p:txBody>
          <a:bodyPr wrap="none" lIns="0" tIns="0" rIns="0" bIns="0" rtlCol="0" anchor="t"/>
          <a:lstStyle/>
          <a:p>
            <a:pPr marL="0" indent="0" algn="l">
              <a:lnSpc>
                <a:spcPts val="2650"/>
              </a:lnSpc>
              <a:buNone/>
            </a:pPr>
            <a:r>
              <a:rPr lang="en-US" sz="2100" kern="0" spc="-64" dirty="0">
                <a:solidFill>
                  <a:srgbClr val="2B2E3C"/>
                </a:solidFill>
                <a:latin typeface="Bitter Medium" pitchFamily="34" charset="0"/>
                <a:ea typeface="Bitter Medium" pitchFamily="34" charset="-122"/>
                <a:cs typeface="Bitter Medium" pitchFamily="34" charset="-120"/>
              </a:rPr>
              <a:t>Persistently High Denial Rates</a:t>
            </a:r>
            <a:endParaRPr lang="en-US" sz="2100" dirty="0"/>
          </a:p>
        </p:txBody>
      </p:sp>
      <p:sp>
        <p:nvSpPr>
          <p:cNvPr id="6" name="Text 3"/>
          <p:cNvSpPr/>
          <p:nvPr/>
        </p:nvSpPr>
        <p:spPr>
          <a:xfrm>
            <a:off x="1459111" y="2415302"/>
            <a:ext cx="5748099" cy="1037630"/>
          </a:xfrm>
          <a:prstGeom prst="rect">
            <a:avLst/>
          </a:prstGeom>
          <a:noFill/>
          <a:ln/>
        </p:spPr>
        <p:txBody>
          <a:bodyPr wrap="square" lIns="0" tIns="0" rIns="0" bIns="0" rtlCol="0" anchor="t"/>
          <a:lstStyle/>
          <a:p>
            <a:pPr marL="0" indent="0" algn="l">
              <a:lnSpc>
                <a:spcPts val="2700"/>
              </a:lnSpc>
              <a:buNone/>
            </a:pPr>
            <a:r>
              <a:rPr lang="en-US" sz="1700" kern="0" spc="-34" dirty="0">
                <a:solidFill>
                  <a:srgbClr val="2B2E3C"/>
                </a:solidFill>
                <a:latin typeface="Open Sans" pitchFamily="34" charset="0"/>
                <a:ea typeface="Open Sans" pitchFamily="34" charset="-122"/>
                <a:cs typeface="Open Sans" pitchFamily="34" charset="-120"/>
              </a:rPr>
              <a:t>If your denial rate remains above 10% despite internal improvement efforts, external expertise may be needed to identify root causes.</a:t>
            </a:r>
            <a:endParaRPr lang="en-US" sz="1700" dirty="0"/>
          </a:p>
        </p:txBody>
      </p:sp>
      <p:sp>
        <p:nvSpPr>
          <p:cNvPr id="7" name="Shape 4"/>
          <p:cNvSpPr/>
          <p:nvPr/>
        </p:nvSpPr>
        <p:spPr>
          <a:xfrm>
            <a:off x="7423309" y="1947862"/>
            <a:ext cx="486370" cy="486370"/>
          </a:xfrm>
          <a:prstGeom prst="roundRect">
            <a:avLst>
              <a:gd name="adj" fmla="val 18671"/>
            </a:avLst>
          </a:prstGeom>
          <a:solidFill>
            <a:srgbClr val="FCE2CF"/>
          </a:solidFill>
          <a:ln w="7620">
            <a:solidFill>
              <a:srgbClr val="E2C8B5"/>
            </a:solidFill>
            <a:prstDash val="solid"/>
          </a:ln>
        </p:spPr>
        <p:txBody>
          <a:bodyPr/>
          <a:lstStyle/>
          <a:p>
            <a:endParaRPr lang="en-US"/>
          </a:p>
        </p:txBody>
      </p:sp>
      <p:pic>
        <p:nvPicPr>
          <p:cNvPr id="8" name="Image 1" descr="preencoded.png"/>
          <p:cNvPicPr>
            <a:picLocks noChangeAspect="1"/>
          </p:cNvPicPr>
          <p:nvPr/>
        </p:nvPicPr>
        <p:blipFill>
          <a:blip r:embed="rId4"/>
          <a:stretch>
            <a:fillRect/>
          </a:stretch>
        </p:blipFill>
        <p:spPr>
          <a:xfrm>
            <a:off x="7504331" y="1988344"/>
            <a:ext cx="324207" cy="405289"/>
          </a:xfrm>
          <a:prstGeom prst="rect">
            <a:avLst/>
          </a:prstGeom>
        </p:spPr>
      </p:pic>
      <p:sp>
        <p:nvSpPr>
          <p:cNvPr id="9" name="Text 5"/>
          <p:cNvSpPr/>
          <p:nvPr/>
        </p:nvSpPr>
        <p:spPr>
          <a:xfrm>
            <a:off x="8125778" y="1947862"/>
            <a:ext cx="2702600" cy="337780"/>
          </a:xfrm>
          <a:prstGeom prst="rect">
            <a:avLst/>
          </a:prstGeom>
          <a:noFill/>
          <a:ln/>
        </p:spPr>
        <p:txBody>
          <a:bodyPr wrap="none" lIns="0" tIns="0" rIns="0" bIns="0" rtlCol="0" anchor="t"/>
          <a:lstStyle/>
          <a:p>
            <a:pPr marL="0" indent="0" algn="l">
              <a:lnSpc>
                <a:spcPts val="2650"/>
              </a:lnSpc>
              <a:buNone/>
            </a:pPr>
            <a:r>
              <a:rPr lang="en-US" sz="2100" kern="0" spc="-64" dirty="0">
                <a:solidFill>
                  <a:srgbClr val="2B2E3C"/>
                </a:solidFill>
                <a:latin typeface="Bitter Medium" pitchFamily="34" charset="0"/>
                <a:ea typeface="Bitter Medium" pitchFamily="34" charset="-122"/>
                <a:cs typeface="Bitter Medium" pitchFamily="34" charset="-120"/>
              </a:rPr>
              <a:t>Staffing Limitations</a:t>
            </a:r>
            <a:endParaRPr lang="en-US" sz="2100" dirty="0"/>
          </a:p>
        </p:txBody>
      </p:sp>
      <p:sp>
        <p:nvSpPr>
          <p:cNvPr id="10" name="Text 6"/>
          <p:cNvSpPr/>
          <p:nvPr/>
        </p:nvSpPr>
        <p:spPr>
          <a:xfrm>
            <a:off x="8125778" y="2415302"/>
            <a:ext cx="5748099" cy="1037630"/>
          </a:xfrm>
          <a:prstGeom prst="rect">
            <a:avLst/>
          </a:prstGeom>
          <a:noFill/>
          <a:ln/>
        </p:spPr>
        <p:txBody>
          <a:bodyPr wrap="square" lIns="0" tIns="0" rIns="0" bIns="0" rtlCol="0" anchor="t"/>
          <a:lstStyle/>
          <a:p>
            <a:pPr marL="0" indent="0" algn="l">
              <a:lnSpc>
                <a:spcPts val="2700"/>
              </a:lnSpc>
              <a:buNone/>
            </a:pPr>
            <a:r>
              <a:rPr lang="en-US" sz="1700" kern="0" spc="-34" dirty="0">
                <a:solidFill>
                  <a:srgbClr val="2B2E3C"/>
                </a:solidFill>
                <a:latin typeface="Open Sans" pitchFamily="34" charset="0"/>
                <a:ea typeface="Open Sans" pitchFamily="34" charset="-122"/>
                <a:cs typeface="Open Sans" pitchFamily="34" charset="-120"/>
              </a:rPr>
              <a:t>When your team lacks bandwidth or specialized knowledge to handle complex denials, particularly for high-dollar claims requiring appeals.</a:t>
            </a:r>
            <a:endParaRPr lang="en-US" sz="1700" dirty="0"/>
          </a:p>
        </p:txBody>
      </p:sp>
      <p:sp>
        <p:nvSpPr>
          <p:cNvPr id="11" name="Shape 7"/>
          <p:cNvSpPr/>
          <p:nvPr/>
        </p:nvSpPr>
        <p:spPr>
          <a:xfrm>
            <a:off x="756642" y="3912156"/>
            <a:ext cx="486370" cy="486370"/>
          </a:xfrm>
          <a:prstGeom prst="roundRect">
            <a:avLst>
              <a:gd name="adj" fmla="val 18671"/>
            </a:avLst>
          </a:prstGeom>
          <a:solidFill>
            <a:srgbClr val="FCE2CF"/>
          </a:solidFill>
          <a:ln w="7620">
            <a:solidFill>
              <a:srgbClr val="E2C8B5"/>
            </a:solidFill>
            <a:prstDash val="solid"/>
          </a:ln>
        </p:spPr>
        <p:txBody>
          <a:bodyPr/>
          <a:lstStyle/>
          <a:p>
            <a:endParaRPr lang="en-US"/>
          </a:p>
        </p:txBody>
      </p:sp>
      <p:pic>
        <p:nvPicPr>
          <p:cNvPr id="12" name="Image 2" descr="preencoded.png"/>
          <p:cNvPicPr>
            <a:picLocks noChangeAspect="1"/>
          </p:cNvPicPr>
          <p:nvPr/>
        </p:nvPicPr>
        <p:blipFill>
          <a:blip r:embed="rId5"/>
          <a:stretch>
            <a:fillRect/>
          </a:stretch>
        </p:blipFill>
        <p:spPr>
          <a:xfrm>
            <a:off x="837664" y="3952637"/>
            <a:ext cx="324207" cy="405289"/>
          </a:xfrm>
          <a:prstGeom prst="rect">
            <a:avLst/>
          </a:prstGeom>
        </p:spPr>
      </p:pic>
      <p:sp>
        <p:nvSpPr>
          <p:cNvPr id="13" name="Text 8"/>
          <p:cNvSpPr/>
          <p:nvPr/>
        </p:nvSpPr>
        <p:spPr>
          <a:xfrm>
            <a:off x="1459111" y="3912156"/>
            <a:ext cx="2702600" cy="337780"/>
          </a:xfrm>
          <a:prstGeom prst="rect">
            <a:avLst/>
          </a:prstGeom>
          <a:noFill/>
          <a:ln/>
        </p:spPr>
        <p:txBody>
          <a:bodyPr wrap="none" lIns="0" tIns="0" rIns="0" bIns="0" rtlCol="0" anchor="t"/>
          <a:lstStyle/>
          <a:p>
            <a:pPr marL="0" indent="0" algn="l">
              <a:lnSpc>
                <a:spcPts val="2650"/>
              </a:lnSpc>
              <a:buNone/>
            </a:pPr>
            <a:r>
              <a:rPr lang="en-US" sz="2100" kern="0" spc="-64" dirty="0">
                <a:solidFill>
                  <a:srgbClr val="2B2E3C"/>
                </a:solidFill>
                <a:latin typeface="Bitter Medium" pitchFamily="34" charset="0"/>
                <a:ea typeface="Bitter Medium" pitchFamily="34" charset="-122"/>
                <a:cs typeface="Bitter Medium" pitchFamily="34" charset="-120"/>
              </a:rPr>
              <a:t>Technology Gaps</a:t>
            </a:r>
            <a:endParaRPr lang="en-US" sz="2100" dirty="0"/>
          </a:p>
        </p:txBody>
      </p:sp>
      <p:sp>
        <p:nvSpPr>
          <p:cNvPr id="14" name="Text 9"/>
          <p:cNvSpPr/>
          <p:nvPr/>
        </p:nvSpPr>
        <p:spPr>
          <a:xfrm>
            <a:off x="1459111" y="4379595"/>
            <a:ext cx="5748099" cy="1037630"/>
          </a:xfrm>
          <a:prstGeom prst="rect">
            <a:avLst/>
          </a:prstGeom>
          <a:noFill/>
          <a:ln/>
        </p:spPr>
        <p:txBody>
          <a:bodyPr wrap="square" lIns="0" tIns="0" rIns="0" bIns="0" rtlCol="0" anchor="t"/>
          <a:lstStyle/>
          <a:p>
            <a:pPr marL="0" indent="0" algn="l">
              <a:lnSpc>
                <a:spcPts val="2700"/>
              </a:lnSpc>
              <a:buNone/>
            </a:pPr>
            <a:r>
              <a:rPr lang="en-US" sz="1700" kern="0" spc="-34" dirty="0">
                <a:solidFill>
                  <a:srgbClr val="2B2E3C"/>
                </a:solidFill>
                <a:latin typeface="Open Sans" pitchFamily="34" charset="0"/>
                <a:ea typeface="Open Sans" pitchFamily="34" charset="-122"/>
                <a:cs typeface="Open Sans" pitchFamily="34" charset="-120"/>
              </a:rPr>
              <a:t>If your current systems don't provide robust analytics or workflow automation needed for effective denial management.</a:t>
            </a:r>
            <a:endParaRPr lang="en-US" sz="1700" dirty="0"/>
          </a:p>
        </p:txBody>
      </p:sp>
      <p:sp>
        <p:nvSpPr>
          <p:cNvPr id="15" name="Shape 10"/>
          <p:cNvSpPr/>
          <p:nvPr/>
        </p:nvSpPr>
        <p:spPr>
          <a:xfrm>
            <a:off x="7423309" y="3912156"/>
            <a:ext cx="486370" cy="486370"/>
          </a:xfrm>
          <a:prstGeom prst="roundRect">
            <a:avLst>
              <a:gd name="adj" fmla="val 18671"/>
            </a:avLst>
          </a:prstGeom>
          <a:solidFill>
            <a:srgbClr val="FCE2CF"/>
          </a:solidFill>
          <a:ln w="7620">
            <a:solidFill>
              <a:srgbClr val="E2C8B5"/>
            </a:solidFill>
            <a:prstDash val="solid"/>
          </a:ln>
        </p:spPr>
        <p:txBody>
          <a:bodyPr/>
          <a:lstStyle/>
          <a:p>
            <a:endParaRPr lang="en-US"/>
          </a:p>
        </p:txBody>
      </p:sp>
      <p:pic>
        <p:nvPicPr>
          <p:cNvPr id="16" name="Image 3" descr="preencoded.png"/>
          <p:cNvPicPr>
            <a:picLocks noChangeAspect="1"/>
          </p:cNvPicPr>
          <p:nvPr/>
        </p:nvPicPr>
        <p:blipFill>
          <a:blip r:embed="rId6"/>
          <a:stretch>
            <a:fillRect/>
          </a:stretch>
        </p:blipFill>
        <p:spPr>
          <a:xfrm>
            <a:off x="7504331" y="3952637"/>
            <a:ext cx="324207" cy="405289"/>
          </a:xfrm>
          <a:prstGeom prst="rect">
            <a:avLst/>
          </a:prstGeom>
        </p:spPr>
      </p:pic>
      <p:sp>
        <p:nvSpPr>
          <p:cNvPr id="17" name="Text 11"/>
          <p:cNvSpPr/>
          <p:nvPr/>
        </p:nvSpPr>
        <p:spPr>
          <a:xfrm>
            <a:off x="8125778" y="3912156"/>
            <a:ext cx="3082171" cy="337780"/>
          </a:xfrm>
          <a:prstGeom prst="rect">
            <a:avLst/>
          </a:prstGeom>
          <a:noFill/>
          <a:ln/>
        </p:spPr>
        <p:txBody>
          <a:bodyPr wrap="none" lIns="0" tIns="0" rIns="0" bIns="0" rtlCol="0" anchor="t"/>
          <a:lstStyle/>
          <a:p>
            <a:pPr marL="0" indent="0" algn="l">
              <a:lnSpc>
                <a:spcPts val="2650"/>
              </a:lnSpc>
              <a:buNone/>
            </a:pPr>
            <a:r>
              <a:rPr lang="en-US" sz="2100" kern="0" spc="-64" dirty="0">
                <a:solidFill>
                  <a:srgbClr val="2B2E3C"/>
                </a:solidFill>
                <a:latin typeface="Bitter Medium" pitchFamily="34" charset="0"/>
                <a:ea typeface="Bitter Medium" pitchFamily="34" charset="-122"/>
                <a:cs typeface="Bitter Medium" pitchFamily="34" charset="-120"/>
              </a:rPr>
              <a:t>Declining Collection Rates</a:t>
            </a:r>
            <a:endParaRPr lang="en-US" sz="2100" dirty="0"/>
          </a:p>
        </p:txBody>
      </p:sp>
      <p:sp>
        <p:nvSpPr>
          <p:cNvPr id="18" name="Text 12"/>
          <p:cNvSpPr/>
          <p:nvPr/>
        </p:nvSpPr>
        <p:spPr>
          <a:xfrm>
            <a:off x="8125778" y="4379595"/>
            <a:ext cx="5748099" cy="691753"/>
          </a:xfrm>
          <a:prstGeom prst="rect">
            <a:avLst/>
          </a:prstGeom>
          <a:noFill/>
          <a:ln/>
        </p:spPr>
        <p:txBody>
          <a:bodyPr wrap="square" lIns="0" tIns="0" rIns="0" bIns="0" rtlCol="0" anchor="t"/>
          <a:lstStyle/>
          <a:p>
            <a:pPr marL="0" indent="0" algn="l">
              <a:lnSpc>
                <a:spcPts val="2700"/>
              </a:lnSpc>
              <a:buNone/>
            </a:pPr>
            <a:r>
              <a:rPr lang="en-US" sz="1700" kern="0" spc="-34" dirty="0">
                <a:solidFill>
                  <a:srgbClr val="2B2E3C"/>
                </a:solidFill>
                <a:latin typeface="Open Sans" pitchFamily="34" charset="0"/>
                <a:ea typeface="Open Sans" pitchFamily="34" charset="-122"/>
                <a:cs typeface="Open Sans" pitchFamily="34" charset="-120"/>
              </a:rPr>
              <a:t>When your net collection percentage falls below industry benchmarks despite adequate claim submission volumes.</a:t>
            </a:r>
            <a:endParaRPr lang="en-US" sz="1700" dirty="0"/>
          </a:p>
        </p:txBody>
      </p:sp>
      <p:sp>
        <p:nvSpPr>
          <p:cNvPr id="19" name="Text 13"/>
          <p:cNvSpPr/>
          <p:nvPr/>
        </p:nvSpPr>
        <p:spPr>
          <a:xfrm>
            <a:off x="756642" y="5660350"/>
            <a:ext cx="13117116" cy="1037630"/>
          </a:xfrm>
          <a:prstGeom prst="rect">
            <a:avLst/>
          </a:prstGeom>
          <a:noFill/>
          <a:ln/>
        </p:spPr>
        <p:txBody>
          <a:bodyPr wrap="square" lIns="0" tIns="0" rIns="0" bIns="0" rtlCol="0" anchor="t"/>
          <a:lstStyle/>
          <a:p>
            <a:pPr marL="0" indent="0" algn="l">
              <a:lnSpc>
                <a:spcPts val="2700"/>
              </a:lnSpc>
              <a:buNone/>
            </a:pPr>
            <a:r>
              <a:rPr lang="en-US" sz="1700" kern="0" spc="-34" dirty="0">
                <a:solidFill>
                  <a:srgbClr val="2B2E3C"/>
                </a:solidFill>
                <a:latin typeface="Open Sans" pitchFamily="34" charset="0"/>
                <a:ea typeface="Open Sans" pitchFamily="34" charset="-122"/>
                <a:cs typeface="Open Sans" pitchFamily="34" charset="-120"/>
              </a:rPr>
              <a:t>Sometimes internal improvements reach their limit, and external expertise becomes necessary. Revenue cycle management partners can provide specialized knowledge, advanced technology platforms, and economies of scale that aren't feasible for many practices to develop internally.</a:t>
            </a:r>
            <a:endParaRPr lang="en-US" sz="1700" dirty="0"/>
          </a:p>
        </p:txBody>
      </p:sp>
      <p:sp>
        <p:nvSpPr>
          <p:cNvPr id="20" name="Text 14"/>
          <p:cNvSpPr/>
          <p:nvPr/>
        </p:nvSpPr>
        <p:spPr>
          <a:xfrm>
            <a:off x="756642" y="6941106"/>
            <a:ext cx="13117116" cy="691753"/>
          </a:xfrm>
          <a:prstGeom prst="rect">
            <a:avLst/>
          </a:prstGeom>
          <a:noFill/>
          <a:ln/>
        </p:spPr>
        <p:txBody>
          <a:bodyPr wrap="square" lIns="0" tIns="0" rIns="0" bIns="0" rtlCol="0" anchor="t"/>
          <a:lstStyle/>
          <a:p>
            <a:pPr marL="0" indent="0" algn="l">
              <a:lnSpc>
                <a:spcPts val="2700"/>
              </a:lnSpc>
              <a:buNone/>
            </a:pPr>
            <a:r>
              <a:rPr lang="en-US" sz="1700" kern="0" spc="-34" dirty="0">
                <a:solidFill>
                  <a:srgbClr val="2B2E3C"/>
                </a:solidFill>
                <a:latin typeface="Open Sans" pitchFamily="34" charset="0"/>
                <a:ea typeface="Open Sans" pitchFamily="34" charset="-122"/>
                <a:cs typeface="Open Sans" pitchFamily="34" charset="-120"/>
              </a:rPr>
              <a:t>When evaluating potential partners, look beyond basic fee structures to assess their denial prevention strategies, technology capabilities, and demonstrated success with practices similar to yours.</a:t>
            </a:r>
            <a:endParaRPr lang="en-US" sz="17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646152" y="627698"/>
            <a:ext cx="9873377" cy="576977"/>
          </a:xfrm>
          <a:prstGeom prst="rect">
            <a:avLst/>
          </a:prstGeom>
          <a:noFill/>
          <a:ln/>
        </p:spPr>
        <p:txBody>
          <a:bodyPr wrap="none" lIns="0" tIns="0" rIns="0" bIns="0" rtlCol="0" anchor="t"/>
          <a:lstStyle/>
          <a:p>
            <a:pPr marL="0" indent="0" algn="l">
              <a:lnSpc>
                <a:spcPts val="4500"/>
              </a:lnSpc>
              <a:buNone/>
            </a:pPr>
            <a:r>
              <a:rPr lang="en-US" sz="3600" kern="0" spc="-109" dirty="0">
                <a:solidFill>
                  <a:srgbClr val="2C3F42"/>
                </a:solidFill>
                <a:latin typeface="Bitter Medium" pitchFamily="34" charset="0"/>
                <a:ea typeface="Bitter Medium" pitchFamily="34" charset="-122"/>
                <a:cs typeface="Bitter Medium" pitchFamily="34" charset="-120"/>
              </a:rPr>
              <a:t>Next Steps: Your Denial Management Action Plan</a:t>
            </a:r>
            <a:endParaRPr lang="en-US" sz="3600" dirty="0"/>
          </a:p>
        </p:txBody>
      </p:sp>
      <p:pic>
        <p:nvPicPr>
          <p:cNvPr id="3" name="Image 0" descr="preencoded.png"/>
          <p:cNvPicPr>
            <a:picLocks noChangeAspect="1"/>
          </p:cNvPicPr>
          <p:nvPr/>
        </p:nvPicPr>
        <p:blipFill>
          <a:blip r:embed="rId3"/>
          <a:stretch>
            <a:fillRect/>
          </a:stretch>
        </p:blipFill>
        <p:spPr>
          <a:xfrm>
            <a:off x="646152" y="1573887"/>
            <a:ext cx="923092" cy="1107758"/>
          </a:xfrm>
          <a:prstGeom prst="rect">
            <a:avLst/>
          </a:prstGeom>
        </p:spPr>
      </p:pic>
      <p:sp>
        <p:nvSpPr>
          <p:cNvPr id="4" name="Text 1"/>
          <p:cNvSpPr/>
          <p:nvPr/>
        </p:nvSpPr>
        <p:spPr>
          <a:xfrm>
            <a:off x="1846183" y="1758434"/>
            <a:ext cx="2442686" cy="288369"/>
          </a:xfrm>
          <a:prstGeom prst="rect">
            <a:avLst/>
          </a:prstGeom>
          <a:noFill/>
          <a:ln/>
        </p:spPr>
        <p:txBody>
          <a:bodyPr wrap="none" lIns="0" tIns="0" rIns="0" bIns="0" rtlCol="0" anchor="t"/>
          <a:lstStyle/>
          <a:p>
            <a:pPr marL="0" indent="0" algn="l">
              <a:lnSpc>
                <a:spcPts val="2250"/>
              </a:lnSpc>
              <a:buNone/>
            </a:pPr>
            <a:r>
              <a:rPr lang="en-US" sz="1800" kern="0" spc="-55" dirty="0">
                <a:solidFill>
                  <a:srgbClr val="2B2E3C"/>
                </a:solidFill>
                <a:latin typeface="Bitter Medium" pitchFamily="34" charset="0"/>
                <a:ea typeface="Bitter Medium" pitchFamily="34" charset="-122"/>
                <a:cs typeface="Bitter Medium" pitchFamily="34" charset="-120"/>
              </a:rPr>
              <a:t>Conduct Denial Analysis</a:t>
            </a:r>
            <a:endParaRPr lang="en-US" sz="1800" dirty="0"/>
          </a:p>
        </p:txBody>
      </p:sp>
      <p:sp>
        <p:nvSpPr>
          <p:cNvPr id="5" name="Text 2"/>
          <p:cNvSpPr/>
          <p:nvPr/>
        </p:nvSpPr>
        <p:spPr>
          <a:xfrm>
            <a:off x="1846183" y="2157532"/>
            <a:ext cx="12138065" cy="295394"/>
          </a:xfrm>
          <a:prstGeom prst="rect">
            <a:avLst/>
          </a:prstGeom>
          <a:noFill/>
          <a:ln/>
        </p:spPr>
        <p:txBody>
          <a:bodyPr wrap="none" lIns="0" tIns="0" rIns="0" bIns="0" rtlCol="0" anchor="t"/>
          <a:lstStyle/>
          <a:p>
            <a:pPr marL="0" indent="0" algn="l">
              <a:lnSpc>
                <a:spcPts val="2300"/>
              </a:lnSpc>
              <a:buNone/>
            </a:pPr>
            <a:r>
              <a:rPr lang="en-US" sz="1450" kern="0" spc="-29" dirty="0">
                <a:solidFill>
                  <a:srgbClr val="2B2E3C"/>
                </a:solidFill>
                <a:latin typeface="Open Sans" pitchFamily="34" charset="0"/>
                <a:ea typeface="Open Sans" pitchFamily="34" charset="-122"/>
                <a:cs typeface="Open Sans" pitchFamily="34" charset="-120"/>
              </a:rPr>
              <a:t>Perform a thorough audit of your last 90 days of denials, categorizing by reason, payer, and provider to identify patterns.</a:t>
            </a:r>
            <a:endParaRPr lang="en-US" sz="1450" dirty="0"/>
          </a:p>
        </p:txBody>
      </p:sp>
      <p:pic>
        <p:nvPicPr>
          <p:cNvPr id="6" name="Image 1" descr="preencoded.png"/>
          <p:cNvPicPr>
            <a:picLocks noChangeAspect="1"/>
          </p:cNvPicPr>
          <p:nvPr/>
        </p:nvPicPr>
        <p:blipFill>
          <a:blip r:embed="rId4"/>
          <a:stretch>
            <a:fillRect/>
          </a:stretch>
        </p:blipFill>
        <p:spPr>
          <a:xfrm>
            <a:off x="646152" y="2681645"/>
            <a:ext cx="923092" cy="1107758"/>
          </a:xfrm>
          <a:prstGeom prst="rect">
            <a:avLst/>
          </a:prstGeom>
        </p:spPr>
      </p:pic>
      <p:sp>
        <p:nvSpPr>
          <p:cNvPr id="7" name="Text 3"/>
          <p:cNvSpPr/>
          <p:nvPr/>
        </p:nvSpPr>
        <p:spPr>
          <a:xfrm>
            <a:off x="1846183" y="2866192"/>
            <a:ext cx="2307788" cy="288369"/>
          </a:xfrm>
          <a:prstGeom prst="rect">
            <a:avLst/>
          </a:prstGeom>
          <a:noFill/>
          <a:ln/>
        </p:spPr>
        <p:txBody>
          <a:bodyPr wrap="none" lIns="0" tIns="0" rIns="0" bIns="0" rtlCol="0" anchor="t"/>
          <a:lstStyle/>
          <a:p>
            <a:pPr marL="0" indent="0" algn="l">
              <a:lnSpc>
                <a:spcPts val="2250"/>
              </a:lnSpc>
              <a:buNone/>
            </a:pPr>
            <a:r>
              <a:rPr lang="en-US" sz="1800" kern="0" spc="-55" dirty="0">
                <a:solidFill>
                  <a:srgbClr val="2B2E3C"/>
                </a:solidFill>
                <a:latin typeface="Bitter Medium" pitchFamily="34" charset="0"/>
                <a:ea typeface="Bitter Medium" pitchFamily="34" charset="-122"/>
                <a:cs typeface="Bitter Medium" pitchFamily="34" charset="-120"/>
              </a:rPr>
              <a:t>Target Top Issues</a:t>
            </a:r>
            <a:endParaRPr lang="en-US" sz="1800" dirty="0"/>
          </a:p>
        </p:txBody>
      </p:sp>
      <p:sp>
        <p:nvSpPr>
          <p:cNvPr id="8" name="Text 4"/>
          <p:cNvSpPr/>
          <p:nvPr/>
        </p:nvSpPr>
        <p:spPr>
          <a:xfrm>
            <a:off x="1846183" y="3265289"/>
            <a:ext cx="12138065" cy="295394"/>
          </a:xfrm>
          <a:prstGeom prst="rect">
            <a:avLst/>
          </a:prstGeom>
          <a:noFill/>
          <a:ln/>
        </p:spPr>
        <p:txBody>
          <a:bodyPr wrap="none" lIns="0" tIns="0" rIns="0" bIns="0" rtlCol="0" anchor="t"/>
          <a:lstStyle/>
          <a:p>
            <a:pPr marL="0" indent="0" algn="l">
              <a:lnSpc>
                <a:spcPts val="2300"/>
              </a:lnSpc>
              <a:buNone/>
            </a:pPr>
            <a:r>
              <a:rPr lang="en-US" sz="1450" kern="0" spc="-29" dirty="0">
                <a:solidFill>
                  <a:srgbClr val="2B2E3C"/>
                </a:solidFill>
                <a:latin typeface="Open Sans" pitchFamily="34" charset="0"/>
                <a:ea typeface="Open Sans" pitchFamily="34" charset="-122"/>
                <a:cs typeface="Open Sans" pitchFamily="34" charset="-120"/>
              </a:rPr>
              <a:t>Focus improvement efforts on the 2-3 most common denial reasons, creating specific action plans to address root causes.</a:t>
            </a:r>
            <a:endParaRPr lang="en-US" sz="1450" dirty="0"/>
          </a:p>
        </p:txBody>
      </p:sp>
      <p:pic>
        <p:nvPicPr>
          <p:cNvPr id="9" name="Image 2" descr="preencoded.png"/>
          <p:cNvPicPr>
            <a:picLocks noChangeAspect="1"/>
          </p:cNvPicPr>
          <p:nvPr/>
        </p:nvPicPr>
        <p:blipFill>
          <a:blip r:embed="rId5"/>
          <a:stretch>
            <a:fillRect/>
          </a:stretch>
        </p:blipFill>
        <p:spPr>
          <a:xfrm>
            <a:off x="646152" y="3789402"/>
            <a:ext cx="923092" cy="1107758"/>
          </a:xfrm>
          <a:prstGeom prst="rect">
            <a:avLst/>
          </a:prstGeom>
        </p:spPr>
      </p:pic>
      <p:sp>
        <p:nvSpPr>
          <p:cNvPr id="10" name="Text 5"/>
          <p:cNvSpPr/>
          <p:nvPr/>
        </p:nvSpPr>
        <p:spPr>
          <a:xfrm>
            <a:off x="1846183" y="3973949"/>
            <a:ext cx="2439233" cy="288369"/>
          </a:xfrm>
          <a:prstGeom prst="rect">
            <a:avLst/>
          </a:prstGeom>
          <a:noFill/>
          <a:ln/>
        </p:spPr>
        <p:txBody>
          <a:bodyPr wrap="none" lIns="0" tIns="0" rIns="0" bIns="0" rtlCol="0" anchor="t"/>
          <a:lstStyle/>
          <a:p>
            <a:pPr marL="0" indent="0" algn="l">
              <a:lnSpc>
                <a:spcPts val="2250"/>
              </a:lnSpc>
              <a:buNone/>
            </a:pPr>
            <a:r>
              <a:rPr lang="en-US" sz="1800" kern="0" spc="-55" dirty="0">
                <a:solidFill>
                  <a:srgbClr val="2B2E3C"/>
                </a:solidFill>
                <a:latin typeface="Bitter Medium" pitchFamily="34" charset="0"/>
                <a:ea typeface="Bitter Medium" pitchFamily="34" charset="-122"/>
                <a:cs typeface="Bitter Medium" pitchFamily="34" charset="-120"/>
              </a:rPr>
              <a:t>Establish Accountability</a:t>
            </a:r>
            <a:endParaRPr lang="en-US" sz="1800" dirty="0"/>
          </a:p>
        </p:txBody>
      </p:sp>
      <p:sp>
        <p:nvSpPr>
          <p:cNvPr id="11" name="Text 6"/>
          <p:cNvSpPr/>
          <p:nvPr/>
        </p:nvSpPr>
        <p:spPr>
          <a:xfrm>
            <a:off x="1846183" y="4373047"/>
            <a:ext cx="12138065" cy="295394"/>
          </a:xfrm>
          <a:prstGeom prst="rect">
            <a:avLst/>
          </a:prstGeom>
          <a:noFill/>
          <a:ln/>
        </p:spPr>
        <p:txBody>
          <a:bodyPr wrap="none" lIns="0" tIns="0" rIns="0" bIns="0" rtlCol="0" anchor="t"/>
          <a:lstStyle/>
          <a:p>
            <a:pPr marL="0" indent="0" algn="l">
              <a:lnSpc>
                <a:spcPts val="2300"/>
              </a:lnSpc>
              <a:buNone/>
            </a:pPr>
            <a:r>
              <a:rPr lang="en-US" sz="1450" kern="0" spc="-29" dirty="0">
                <a:solidFill>
                  <a:srgbClr val="2B2E3C"/>
                </a:solidFill>
                <a:latin typeface="Open Sans" pitchFamily="34" charset="0"/>
                <a:ea typeface="Open Sans" pitchFamily="34" charset="-122"/>
                <a:cs typeface="Open Sans" pitchFamily="34" charset="-120"/>
              </a:rPr>
              <a:t>Assign clear ownership of denial management metrics to specific team members with regular reporting requirements.</a:t>
            </a:r>
            <a:endParaRPr lang="en-US" sz="1450" dirty="0"/>
          </a:p>
        </p:txBody>
      </p:sp>
      <p:pic>
        <p:nvPicPr>
          <p:cNvPr id="12" name="Image 3" descr="preencoded.png"/>
          <p:cNvPicPr>
            <a:picLocks noChangeAspect="1"/>
          </p:cNvPicPr>
          <p:nvPr/>
        </p:nvPicPr>
        <p:blipFill>
          <a:blip r:embed="rId6"/>
          <a:stretch>
            <a:fillRect/>
          </a:stretch>
        </p:blipFill>
        <p:spPr>
          <a:xfrm>
            <a:off x="646152" y="4897160"/>
            <a:ext cx="923092" cy="1107758"/>
          </a:xfrm>
          <a:prstGeom prst="rect">
            <a:avLst/>
          </a:prstGeom>
        </p:spPr>
      </p:pic>
      <p:sp>
        <p:nvSpPr>
          <p:cNvPr id="13" name="Text 7"/>
          <p:cNvSpPr/>
          <p:nvPr/>
        </p:nvSpPr>
        <p:spPr>
          <a:xfrm>
            <a:off x="1846183" y="5081707"/>
            <a:ext cx="2767608" cy="288369"/>
          </a:xfrm>
          <a:prstGeom prst="rect">
            <a:avLst/>
          </a:prstGeom>
          <a:noFill/>
          <a:ln/>
        </p:spPr>
        <p:txBody>
          <a:bodyPr wrap="none" lIns="0" tIns="0" rIns="0" bIns="0" rtlCol="0" anchor="t"/>
          <a:lstStyle/>
          <a:p>
            <a:pPr marL="0" indent="0" algn="l">
              <a:lnSpc>
                <a:spcPts val="2250"/>
              </a:lnSpc>
              <a:buNone/>
            </a:pPr>
            <a:r>
              <a:rPr lang="en-US" sz="1800" kern="0" spc="-55" dirty="0">
                <a:solidFill>
                  <a:srgbClr val="2B2E3C"/>
                </a:solidFill>
                <a:latin typeface="Bitter Medium" pitchFamily="34" charset="0"/>
                <a:ea typeface="Bitter Medium" pitchFamily="34" charset="-122"/>
                <a:cs typeface="Bitter Medium" pitchFamily="34" charset="-120"/>
              </a:rPr>
              <a:t>Evaluate Technology Needs</a:t>
            </a:r>
            <a:endParaRPr lang="en-US" sz="1800" dirty="0"/>
          </a:p>
        </p:txBody>
      </p:sp>
      <p:sp>
        <p:nvSpPr>
          <p:cNvPr id="14" name="Text 8"/>
          <p:cNvSpPr/>
          <p:nvPr/>
        </p:nvSpPr>
        <p:spPr>
          <a:xfrm>
            <a:off x="1846183" y="5480804"/>
            <a:ext cx="12138065" cy="295394"/>
          </a:xfrm>
          <a:prstGeom prst="rect">
            <a:avLst/>
          </a:prstGeom>
          <a:noFill/>
          <a:ln/>
        </p:spPr>
        <p:txBody>
          <a:bodyPr wrap="none" lIns="0" tIns="0" rIns="0" bIns="0" rtlCol="0" anchor="t"/>
          <a:lstStyle/>
          <a:p>
            <a:pPr marL="0" indent="0" algn="l">
              <a:lnSpc>
                <a:spcPts val="2300"/>
              </a:lnSpc>
              <a:buNone/>
            </a:pPr>
            <a:r>
              <a:rPr lang="en-US" sz="1450" kern="0" spc="-29" dirty="0">
                <a:solidFill>
                  <a:srgbClr val="2B2E3C"/>
                </a:solidFill>
                <a:latin typeface="Open Sans" pitchFamily="34" charset="0"/>
                <a:ea typeface="Open Sans" pitchFamily="34" charset="-122"/>
                <a:cs typeface="Open Sans" pitchFamily="34" charset="-120"/>
              </a:rPr>
              <a:t>Assess current systems against requirements for effective denial prevention and management, identifying potential upgrades.</a:t>
            </a:r>
            <a:endParaRPr lang="en-US" sz="1450" dirty="0"/>
          </a:p>
        </p:txBody>
      </p:sp>
      <p:sp>
        <p:nvSpPr>
          <p:cNvPr id="15" name="Text 9"/>
          <p:cNvSpPr/>
          <p:nvPr/>
        </p:nvSpPr>
        <p:spPr>
          <a:xfrm>
            <a:off x="646152" y="6212562"/>
            <a:ext cx="13338096" cy="590788"/>
          </a:xfrm>
          <a:prstGeom prst="rect">
            <a:avLst/>
          </a:prstGeom>
          <a:noFill/>
          <a:ln/>
        </p:spPr>
        <p:txBody>
          <a:bodyPr wrap="square" lIns="0" tIns="0" rIns="0" bIns="0" rtlCol="0" anchor="t"/>
          <a:lstStyle/>
          <a:p>
            <a:pPr marL="0" indent="0" algn="l">
              <a:lnSpc>
                <a:spcPts val="2300"/>
              </a:lnSpc>
              <a:buNone/>
            </a:pPr>
            <a:r>
              <a:rPr lang="en-US" sz="1450" kern="0" spc="-29" dirty="0">
                <a:solidFill>
                  <a:srgbClr val="2B2E3C"/>
                </a:solidFill>
                <a:latin typeface="Open Sans" pitchFamily="34" charset="0"/>
                <a:ea typeface="Open Sans" pitchFamily="34" charset="-122"/>
                <a:cs typeface="Open Sans" pitchFamily="34" charset="-120"/>
              </a:rPr>
              <a:t>Begin your denial management improvement journey by establishing where you stand today. Calculate your current denial rate and financial impact to create a compelling case for organizational change.</a:t>
            </a:r>
            <a:endParaRPr lang="en-US" sz="1450" dirty="0"/>
          </a:p>
        </p:txBody>
      </p:sp>
      <p:sp>
        <p:nvSpPr>
          <p:cNvPr id="16" name="Text 10"/>
          <p:cNvSpPr/>
          <p:nvPr/>
        </p:nvSpPr>
        <p:spPr>
          <a:xfrm>
            <a:off x="646152" y="7010995"/>
            <a:ext cx="13338096" cy="590788"/>
          </a:xfrm>
          <a:prstGeom prst="rect">
            <a:avLst/>
          </a:prstGeom>
          <a:noFill/>
          <a:ln/>
        </p:spPr>
        <p:txBody>
          <a:bodyPr wrap="square" lIns="0" tIns="0" rIns="0" bIns="0" rtlCol="0" anchor="t"/>
          <a:lstStyle/>
          <a:p>
            <a:pPr marL="0" indent="0" algn="l">
              <a:lnSpc>
                <a:spcPts val="2300"/>
              </a:lnSpc>
              <a:buNone/>
            </a:pPr>
            <a:r>
              <a:rPr lang="en-US" sz="1450" kern="0" spc="-29" dirty="0">
                <a:solidFill>
                  <a:srgbClr val="2B2E3C"/>
                </a:solidFill>
                <a:latin typeface="Open Sans" pitchFamily="34" charset="0"/>
                <a:ea typeface="Open Sans" pitchFamily="34" charset="-122"/>
                <a:cs typeface="Open Sans" pitchFamily="34" charset="-120"/>
              </a:rPr>
              <a:t>Remember that sustainable improvement requires a balanced approach addressing people, processes, and technology. By systematically implementing the strategies outlined in this presentation, you can transform denials from a revenue drain into a pathway for financial optimization.</a:t>
            </a:r>
            <a:endParaRPr lang="en-US" sz="14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80323" y="618768"/>
            <a:ext cx="6569750" cy="607457"/>
          </a:xfrm>
          <a:prstGeom prst="rect">
            <a:avLst/>
          </a:prstGeom>
          <a:noFill/>
          <a:ln/>
        </p:spPr>
        <p:txBody>
          <a:bodyPr wrap="none" lIns="0" tIns="0" rIns="0" bIns="0" rtlCol="0" anchor="t"/>
          <a:lstStyle/>
          <a:p>
            <a:pPr marL="0" indent="0" algn="l">
              <a:lnSpc>
                <a:spcPts val="4750"/>
              </a:lnSpc>
              <a:buNone/>
            </a:pPr>
            <a:r>
              <a:rPr lang="en-US" sz="3800" kern="0" spc="-115" dirty="0">
                <a:solidFill>
                  <a:srgbClr val="2C3F42"/>
                </a:solidFill>
                <a:latin typeface="Bitter Medium" pitchFamily="34" charset="0"/>
                <a:ea typeface="Bitter Medium" pitchFamily="34" charset="-122"/>
                <a:cs typeface="Bitter Medium" pitchFamily="34" charset="-120"/>
              </a:rPr>
              <a:t>The True Cost of Denied Claims</a:t>
            </a:r>
            <a:endParaRPr lang="en-US" sz="3800" dirty="0"/>
          </a:p>
        </p:txBody>
      </p:sp>
      <p:sp>
        <p:nvSpPr>
          <p:cNvPr id="4" name="Text 1"/>
          <p:cNvSpPr/>
          <p:nvPr/>
        </p:nvSpPr>
        <p:spPr>
          <a:xfrm>
            <a:off x="680323" y="1614845"/>
            <a:ext cx="3745944" cy="641390"/>
          </a:xfrm>
          <a:prstGeom prst="rect">
            <a:avLst/>
          </a:prstGeom>
          <a:noFill/>
          <a:ln/>
        </p:spPr>
        <p:txBody>
          <a:bodyPr wrap="none" lIns="0" tIns="0" rIns="0" bIns="0" rtlCol="0" anchor="t"/>
          <a:lstStyle/>
          <a:p>
            <a:pPr marL="0" indent="0" algn="ctr">
              <a:lnSpc>
                <a:spcPts val="5050"/>
              </a:lnSpc>
              <a:buNone/>
            </a:pPr>
            <a:r>
              <a:rPr lang="en-US" sz="5050" kern="0" spc="-152" dirty="0">
                <a:solidFill>
                  <a:srgbClr val="2B2E3C"/>
                </a:solidFill>
                <a:latin typeface="Bitter Medium" pitchFamily="34" charset="0"/>
                <a:ea typeface="Bitter Medium" pitchFamily="34" charset="-122"/>
                <a:cs typeface="Bitter Medium" pitchFamily="34" charset="-120"/>
              </a:rPr>
              <a:t>$25-118</a:t>
            </a:r>
            <a:endParaRPr lang="en-US" sz="5050" dirty="0"/>
          </a:p>
        </p:txBody>
      </p:sp>
      <p:sp>
        <p:nvSpPr>
          <p:cNvPr id="5" name="Text 2"/>
          <p:cNvSpPr/>
          <p:nvPr/>
        </p:nvSpPr>
        <p:spPr>
          <a:xfrm>
            <a:off x="1338382" y="2499122"/>
            <a:ext cx="2429708" cy="303728"/>
          </a:xfrm>
          <a:prstGeom prst="rect">
            <a:avLst/>
          </a:prstGeom>
          <a:noFill/>
          <a:ln/>
        </p:spPr>
        <p:txBody>
          <a:bodyPr wrap="none" lIns="0" tIns="0" rIns="0" bIns="0" rtlCol="0" anchor="t"/>
          <a:lstStyle/>
          <a:p>
            <a:pPr marL="0" indent="0" algn="ctr">
              <a:lnSpc>
                <a:spcPts val="2350"/>
              </a:lnSpc>
              <a:buNone/>
            </a:pPr>
            <a:r>
              <a:rPr lang="en-US" sz="1900" kern="0" spc="-57" dirty="0">
                <a:solidFill>
                  <a:srgbClr val="2B2E3C"/>
                </a:solidFill>
                <a:latin typeface="Bitter Medium" pitchFamily="34" charset="0"/>
                <a:ea typeface="Bitter Medium" pitchFamily="34" charset="-122"/>
                <a:cs typeface="Bitter Medium" pitchFamily="34" charset="-120"/>
              </a:rPr>
              <a:t>Rework Cost</a:t>
            </a:r>
            <a:endParaRPr lang="en-US" sz="1900" dirty="0"/>
          </a:p>
        </p:txBody>
      </p:sp>
      <p:sp>
        <p:nvSpPr>
          <p:cNvPr id="6" name="Text 3"/>
          <p:cNvSpPr/>
          <p:nvPr/>
        </p:nvSpPr>
        <p:spPr>
          <a:xfrm>
            <a:off x="680323" y="2919413"/>
            <a:ext cx="3745944" cy="621983"/>
          </a:xfrm>
          <a:prstGeom prst="rect">
            <a:avLst/>
          </a:prstGeom>
          <a:noFill/>
          <a:ln/>
        </p:spPr>
        <p:txBody>
          <a:bodyPr wrap="square" lIns="0" tIns="0" rIns="0" bIns="0" rtlCol="0" anchor="t"/>
          <a:lstStyle/>
          <a:p>
            <a:pPr marL="0" indent="0" algn="ctr">
              <a:lnSpc>
                <a:spcPts val="2400"/>
              </a:lnSpc>
              <a:buNone/>
            </a:pPr>
            <a:r>
              <a:rPr lang="en-US" sz="1500" kern="0" spc="-31" dirty="0">
                <a:solidFill>
                  <a:srgbClr val="2B2E3C"/>
                </a:solidFill>
                <a:latin typeface="Open Sans" pitchFamily="34" charset="0"/>
                <a:ea typeface="Open Sans" pitchFamily="34" charset="-122"/>
                <a:cs typeface="Open Sans" pitchFamily="34" charset="-120"/>
              </a:rPr>
              <a:t>Average cost to rework a single denied claim</a:t>
            </a:r>
            <a:endParaRPr lang="en-US" sz="1500" dirty="0"/>
          </a:p>
        </p:txBody>
      </p:sp>
      <p:sp>
        <p:nvSpPr>
          <p:cNvPr id="7" name="Text 4"/>
          <p:cNvSpPr/>
          <p:nvPr/>
        </p:nvSpPr>
        <p:spPr>
          <a:xfrm>
            <a:off x="4717733" y="1614845"/>
            <a:ext cx="3745944" cy="641390"/>
          </a:xfrm>
          <a:prstGeom prst="rect">
            <a:avLst/>
          </a:prstGeom>
          <a:noFill/>
          <a:ln/>
        </p:spPr>
        <p:txBody>
          <a:bodyPr wrap="none" lIns="0" tIns="0" rIns="0" bIns="0" rtlCol="0" anchor="t"/>
          <a:lstStyle/>
          <a:p>
            <a:pPr marL="0" indent="0" algn="ctr">
              <a:lnSpc>
                <a:spcPts val="5050"/>
              </a:lnSpc>
              <a:buNone/>
            </a:pPr>
            <a:r>
              <a:rPr lang="en-US" sz="5050" kern="0" spc="-152" dirty="0">
                <a:solidFill>
                  <a:srgbClr val="2B2E3C"/>
                </a:solidFill>
                <a:latin typeface="Bitter Medium" pitchFamily="34" charset="0"/>
                <a:ea typeface="Bitter Medium" pitchFamily="34" charset="-122"/>
                <a:cs typeface="Bitter Medium" pitchFamily="34" charset="-120"/>
              </a:rPr>
              <a:t>60%+</a:t>
            </a:r>
            <a:endParaRPr lang="en-US" sz="5050" dirty="0"/>
          </a:p>
        </p:txBody>
      </p:sp>
      <p:sp>
        <p:nvSpPr>
          <p:cNvPr id="8" name="Text 5"/>
          <p:cNvSpPr/>
          <p:nvPr/>
        </p:nvSpPr>
        <p:spPr>
          <a:xfrm>
            <a:off x="5375791" y="2499122"/>
            <a:ext cx="2429708" cy="303728"/>
          </a:xfrm>
          <a:prstGeom prst="rect">
            <a:avLst/>
          </a:prstGeom>
          <a:noFill/>
          <a:ln/>
        </p:spPr>
        <p:txBody>
          <a:bodyPr wrap="none" lIns="0" tIns="0" rIns="0" bIns="0" rtlCol="0" anchor="t"/>
          <a:lstStyle/>
          <a:p>
            <a:pPr marL="0" indent="0" algn="ctr">
              <a:lnSpc>
                <a:spcPts val="2350"/>
              </a:lnSpc>
              <a:buNone/>
            </a:pPr>
            <a:r>
              <a:rPr lang="en-US" sz="1900" kern="0" spc="-57" dirty="0">
                <a:solidFill>
                  <a:srgbClr val="2B2E3C"/>
                </a:solidFill>
                <a:latin typeface="Bitter Medium" pitchFamily="34" charset="0"/>
                <a:ea typeface="Bitter Medium" pitchFamily="34" charset="-122"/>
                <a:cs typeface="Bitter Medium" pitchFamily="34" charset="-120"/>
              </a:rPr>
              <a:t>Never Resubmitted</a:t>
            </a:r>
            <a:endParaRPr lang="en-US" sz="1900" dirty="0"/>
          </a:p>
        </p:txBody>
      </p:sp>
      <p:sp>
        <p:nvSpPr>
          <p:cNvPr id="9" name="Text 6"/>
          <p:cNvSpPr/>
          <p:nvPr/>
        </p:nvSpPr>
        <p:spPr>
          <a:xfrm>
            <a:off x="4717733" y="2919413"/>
            <a:ext cx="3745944" cy="621983"/>
          </a:xfrm>
          <a:prstGeom prst="rect">
            <a:avLst/>
          </a:prstGeom>
          <a:noFill/>
          <a:ln/>
        </p:spPr>
        <p:txBody>
          <a:bodyPr wrap="square" lIns="0" tIns="0" rIns="0" bIns="0" rtlCol="0" anchor="t"/>
          <a:lstStyle/>
          <a:p>
            <a:pPr marL="0" indent="0" algn="ctr">
              <a:lnSpc>
                <a:spcPts val="2400"/>
              </a:lnSpc>
              <a:buNone/>
            </a:pPr>
            <a:r>
              <a:rPr lang="en-US" sz="1500" kern="0" spc="-31" dirty="0">
                <a:solidFill>
                  <a:srgbClr val="2B2E3C"/>
                </a:solidFill>
                <a:latin typeface="Open Sans" pitchFamily="34" charset="0"/>
                <a:ea typeface="Open Sans" pitchFamily="34" charset="-122"/>
                <a:cs typeface="Open Sans" pitchFamily="34" charset="-120"/>
              </a:rPr>
              <a:t>Percentage of denied claims that are abandoned</a:t>
            </a:r>
            <a:endParaRPr lang="en-US" sz="1500" dirty="0"/>
          </a:p>
        </p:txBody>
      </p:sp>
      <p:sp>
        <p:nvSpPr>
          <p:cNvPr id="10" name="Text 7"/>
          <p:cNvSpPr/>
          <p:nvPr/>
        </p:nvSpPr>
        <p:spPr>
          <a:xfrm>
            <a:off x="2699028" y="4221599"/>
            <a:ext cx="3745944" cy="641390"/>
          </a:xfrm>
          <a:prstGeom prst="rect">
            <a:avLst/>
          </a:prstGeom>
          <a:noFill/>
          <a:ln/>
        </p:spPr>
        <p:txBody>
          <a:bodyPr wrap="none" lIns="0" tIns="0" rIns="0" bIns="0" rtlCol="0" anchor="t"/>
          <a:lstStyle/>
          <a:p>
            <a:pPr marL="0" indent="0" algn="ctr">
              <a:lnSpc>
                <a:spcPts val="5050"/>
              </a:lnSpc>
              <a:buNone/>
            </a:pPr>
            <a:r>
              <a:rPr lang="en-US" sz="5050" kern="0" spc="-152" dirty="0">
                <a:solidFill>
                  <a:srgbClr val="2B2E3C"/>
                </a:solidFill>
                <a:latin typeface="Bitter Medium" pitchFamily="34" charset="0"/>
                <a:ea typeface="Bitter Medium" pitchFamily="34" charset="-122"/>
                <a:cs typeface="Bitter Medium" pitchFamily="34" charset="-120"/>
              </a:rPr>
              <a:t>$5-7K</a:t>
            </a:r>
            <a:endParaRPr lang="en-US" sz="5050" dirty="0"/>
          </a:p>
        </p:txBody>
      </p:sp>
      <p:sp>
        <p:nvSpPr>
          <p:cNvPr id="11" name="Text 8"/>
          <p:cNvSpPr/>
          <p:nvPr/>
        </p:nvSpPr>
        <p:spPr>
          <a:xfrm>
            <a:off x="3357086" y="5105876"/>
            <a:ext cx="2429708" cy="303728"/>
          </a:xfrm>
          <a:prstGeom prst="rect">
            <a:avLst/>
          </a:prstGeom>
          <a:noFill/>
          <a:ln/>
        </p:spPr>
        <p:txBody>
          <a:bodyPr wrap="none" lIns="0" tIns="0" rIns="0" bIns="0" rtlCol="0" anchor="t"/>
          <a:lstStyle/>
          <a:p>
            <a:pPr marL="0" indent="0" algn="ctr">
              <a:lnSpc>
                <a:spcPts val="2350"/>
              </a:lnSpc>
              <a:buNone/>
            </a:pPr>
            <a:r>
              <a:rPr lang="en-US" sz="1900" kern="0" spc="-57" dirty="0">
                <a:solidFill>
                  <a:srgbClr val="2B2E3C"/>
                </a:solidFill>
                <a:latin typeface="Bitter Medium" pitchFamily="34" charset="0"/>
                <a:ea typeface="Bitter Medium" pitchFamily="34" charset="-122"/>
                <a:cs typeface="Bitter Medium" pitchFamily="34" charset="-120"/>
              </a:rPr>
              <a:t>Monthly Losses</a:t>
            </a:r>
            <a:endParaRPr lang="en-US" sz="1900" dirty="0"/>
          </a:p>
        </p:txBody>
      </p:sp>
      <p:sp>
        <p:nvSpPr>
          <p:cNvPr id="12" name="Text 9"/>
          <p:cNvSpPr/>
          <p:nvPr/>
        </p:nvSpPr>
        <p:spPr>
          <a:xfrm>
            <a:off x="2699028" y="5526167"/>
            <a:ext cx="3745944" cy="621983"/>
          </a:xfrm>
          <a:prstGeom prst="rect">
            <a:avLst/>
          </a:prstGeom>
          <a:noFill/>
          <a:ln/>
        </p:spPr>
        <p:txBody>
          <a:bodyPr wrap="square" lIns="0" tIns="0" rIns="0" bIns="0" rtlCol="0" anchor="t"/>
          <a:lstStyle/>
          <a:p>
            <a:pPr marL="0" indent="0" algn="ctr">
              <a:lnSpc>
                <a:spcPts val="2400"/>
              </a:lnSpc>
              <a:buNone/>
            </a:pPr>
            <a:r>
              <a:rPr lang="en-US" sz="1500" kern="0" spc="-31" dirty="0">
                <a:solidFill>
                  <a:srgbClr val="2B2E3C"/>
                </a:solidFill>
                <a:latin typeface="Open Sans" pitchFamily="34" charset="0"/>
                <a:ea typeface="Open Sans" pitchFamily="34" charset="-122"/>
                <a:cs typeface="Open Sans" pitchFamily="34" charset="-120"/>
              </a:rPr>
              <a:t>Potential revenue lost for the average practice</a:t>
            </a:r>
            <a:endParaRPr lang="en-US" sz="1500" dirty="0"/>
          </a:p>
        </p:txBody>
      </p:sp>
      <p:sp>
        <p:nvSpPr>
          <p:cNvPr id="13" name="Text 10"/>
          <p:cNvSpPr/>
          <p:nvPr/>
        </p:nvSpPr>
        <p:spPr>
          <a:xfrm>
            <a:off x="680323" y="6366748"/>
            <a:ext cx="7783354" cy="1243965"/>
          </a:xfrm>
          <a:prstGeom prst="rect">
            <a:avLst/>
          </a:prstGeom>
          <a:noFill/>
          <a:ln/>
        </p:spPr>
        <p:txBody>
          <a:bodyPr wrap="square" lIns="0" tIns="0" rIns="0" bIns="0" rtlCol="0" anchor="t"/>
          <a:lstStyle/>
          <a:p>
            <a:pPr marL="0" indent="0" algn="l">
              <a:lnSpc>
                <a:spcPts val="2400"/>
              </a:lnSpc>
              <a:buNone/>
            </a:pPr>
            <a:r>
              <a:rPr lang="en-US" sz="1500" kern="0" spc="-31" dirty="0">
                <a:solidFill>
                  <a:srgbClr val="2B2E3C"/>
                </a:solidFill>
                <a:latin typeface="Open Sans" pitchFamily="34" charset="0"/>
                <a:ea typeface="Open Sans" pitchFamily="34" charset="-122"/>
                <a:cs typeface="Open Sans" pitchFamily="34" charset="-120"/>
              </a:rPr>
              <a:t>When you multiply the rework cost by hundreds of monthly claims, practices lose thousands in preventable write-offs and operational waste. This financial drain compounds when considering that over 60% of denied claims are never resubmitted—representing pure revenue loss for services already provided.</a:t>
            </a:r>
            <a:endParaRPr lang="en-US" sz="15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643652" y="505658"/>
            <a:ext cx="8050173" cy="574715"/>
          </a:xfrm>
          <a:prstGeom prst="rect">
            <a:avLst/>
          </a:prstGeom>
          <a:noFill/>
          <a:ln/>
        </p:spPr>
        <p:txBody>
          <a:bodyPr wrap="none" lIns="0" tIns="0" rIns="0" bIns="0" rtlCol="0" anchor="t"/>
          <a:lstStyle/>
          <a:p>
            <a:pPr marL="0" indent="0" algn="l">
              <a:lnSpc>
                <a:spcPts val="4500"/>
              </a:lnSpc>
              <a:buNone/>
            </a:pPr>
            <a:r>
              <a:rPr lang="en-US" sz="3600" kern="0" spc="-109" dirty="0">
                <a:solidFill>
                  <a:srgbClr val="2C3F42"/>
                </a:solidFill>
                <a:latin typeface="Bitter Medium" pitchFamily="34" charset="0"/>
                <a:ea typeface="Bitter Medium" pitchFamily="34" charset="-122"/>
                <a:cs typeface="Bitter Medium" pitchFamily="34" charset="-120"/>
              </a:rPr>
              <a:t>Common Reasons Behind Claim Denials</a:t>
            </a:r>
            <a:endParaRPr lang="en-US" sz="3600" dirty="0"/>
          </a:p>
        </p:txBody>
      </p:sp>
      <p:pic>
        <p:nvPicPr>
          <p:cNvPr id="3" name="Image 0" descr="preencoded.png"/>
          <p:cNvPicPr>
            <a:picLocks noChangeAspect="1"/>
          </p:cNvPicPr>
          <p:nvPr/>
        </p:nvPicPr>
        <p:blipFill>
          <a:blip r:embed="rId3"/>
          <a:stretch>
            <a:fillRect/>
          </a:stretch>
        </p:blipFill>
        <p:spPr>
          <a:xfrm>
            <a:off x="3318867" y="1448157"/>
            <a:ext cx="1320879" cy="1059537"/>
          </a:xfrm>
          <a:prstGeom prst="rect">
            <a:avLst/>
          </a:prstGeom>
        </p:spPr>
      </p:pic>
      <p:pic>
        <p:nvPicPr>
          <p:cNvPr id="4" name="Image 1" descr="preencoded.png"/>
          <p:cNvPicPr>
            <a:picLocks noChangeAspect="1"/>
          </p:cNvPicPr>
          <p:nvPr/>
        </p:nvPicPr>
        <p:blipFill>
          <a:blip r:embed="rId4"/>
          <a:stretch>
            <a:fillRect/>
          </a:stretch>
        </p:blipFill>
        <p:spPr>
          <a:xfrm>
            <a:off x="3849886" y="1947624"/>
            <a:ext cx="258604" cy="323255"/>
          </a:xfrm>
          <a:prstGeom prst="rect">
            <a:avLst/>
          </a:prstGeom>
        </p:spPr>
      </p:pic>
      <p:sp>
        <p:nvSpPr>
          <p:cNvPr id="5" name="Text 1"/>
          <p:cNvSpPr/>
          <p:nvPr/>
        </p:nvSpPr>
        <p:spPr>
          <a:xfrm>
            <a:off x="4823579" y="1631990"/>
            <a:ext cx="2357676" cy="287298"/>
          </a:xfrm>
          <a:prstGeom prst="rect">
            <a:avLst/>
          </a:prstGeom>
          <a:noFill/>
          <a:ln/>
        </p:spPr>
        <p:txBody>
          <a:bodyPr wrap="none" lIns="0" tIns="0" rIns="0" bIns="0" rtlCol="0" anchor="t"/>
          <a:lstStyle/>
          <a:p>
            <a:pPr marL="0" indent="0" algn="l">
              <a:lnSpc>
                <a:spcPts val="2250"/>
              </a:lnSpc>
              <a:buNone/>
            </a:pPr>
            <a:r>
              <a:rPr lang="en-US" sz="1800" kern="0" spc="-54" dirty="0">
                <a:solidFill>
                  <a:srgbClr val="2B2E3C"/>
                </a:solidFill>
                <a:latin typeface="Bitter Medium" pitchFamily="34" charset="0"/>
                <a:ea typeface="Bitter Medium" pitchFamily="34" charset="-122"/>
                <a:cs typeface="Bitter Medium" pitchFamily="34" charset="-120"/>
              </a:rPr>
              <a:t>Timely Filing Violations</a:t>
            </a:r>
            <a:endParaRPr lang="en-US" sz="1800" dirty="0"/>
          </a:p>
        </p:txBody>
      </p:sp>
      <p:sp>
        <p:nvSpPr>
          <p:cNvPr id="6" name="Text 2"/>
          <p:cNvSpPr/>
          <p:nvPr/>
        </p:nvSpPr>
        <p:spPr>
          <a:xfrm>
            <a:off x="4823579" y="2029539"/>
            <a:ext cx="2439591" cy="294323"/>
          </a:xfrm>
          <a:prstGeom prst="rect">
            <a:avLst/>
          </a:prstGeom>
          <a:noFill/>
          <a:ln/>
        </p:spPr>
        <p:txBody>
          <a:bodyPr wrap="none" lIns="0" tIns="0" rIns="0" bIns="0" rtlCol="0" anchor="t"/>
          <a:lstStyle/>
          <a:p>
            <a:pPr marL="0" indent="0" algn="l">
              <a:lnSpc>
                <a:spcPts val="2300"/>
              </a:lnSpc>
              <a:buNone/>
            </a:pPr>
            <a:r>
              <a:rPr lang="en-US" sz="1400" kern="0" spc="-29" dirty="0">
                <a:solidFill>
                  <a:srgbClr val="2B2E3C"/>
                </a:solidFill>
                <a:latin typeface="Open Sans" pitchFamily="34" charset="0"/>
                <a:ea typeface="Open Sans" pitchFamily="34" charset="-122"/>
                <a:cs typeface="Open Sans" pitchFamily="34" charset="-120"/>
              </a:rPr>
              <a:t>Missing submission deadlines</a:t>
            </a:r>
            <a:endParaRPr lang="en-US" sz="1400" dirty="0"/>
          </a:p>
        </p:txBody>
      </p:sp>
      <p:sp>
        <p:nvSpPr>
          <p:cNvPr id="7" name="Shape 3"/>
          <p:cNvSpPr/>
          <p:nvPr/>
        </p:nvSpPr>
        <p:spPr>
          <a:xfrm>
            <a:off x="4685705" y="2521148"/>
            <a:ext cx="9255085" cy="11430"/>
          </a:xfrm>
          <a:prstGeom prst="roundRect">
            <a:avLst>
              <a:gd name="adj" fmla="val 675802"/>
            </a:avLst>
          </a:prstGeom>
          <a:solidFill>
            <a:srgbClr val="E2C8B5"/>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2658428" y="2553652"/>
            <a:ext cx="2641878" cy="1059537"/>
          </a:xfrm>
          <a:prstGeom prst="rect">
            <a:avLst/>
          </a:prstGeom>
        </p:spPr>
      </p:pic>
      <p:pic>
        <p:nvPicPr>
          <p:cNvPr id="9" name="Image 3" descr="preencoded.png"/>
          <p:cNvPicPr>
            <a:picLocks noChangeAspect="1"/>
          </p:cNvPicPr>
          <p:nvPr/>
        </p:nvPicPr>
        <p:blipFill>
          <a:blip r:embed="rId6"/>
          <a:stretch>
            <a:fillRect/>
          </a:stretch>
        </p:blipFill>
        <p:spPr>
          <a:xfrm>
            <a:off x="3850005" y="2921794"/>
            <a:ext cx="258604" cy="323255"/>
          </a:xfrm>
          <a:prstGeom prst="rect">
            <a:avLst/>
          </a:prstGeom>
        </p:spPr>
      </p:pic>
      <p:sp>
        <p:nvSpPr>
          <p:cNvPr id="10" name="Text 4"/>
          <p:cNvSpPr/>
          <p:nvPr/>
        </p:nvSpPr>
        <p:spPr>
          <a:xfrm>
            <a:off x="5484138" y="2737485"/>
            <a:ext cx="2298859" cy="287298"/>
          </a:xfrm>
          <a:prstGeom prst="rect">
            <a:avLst/>
          </a:prstGeom>
          <a:noFill/>
          <a:ln/>
        </p:spPr>
        <p:txBody>
          <a:bodyPr wrap="none" lIns="0" tIns="0" rIns="0" bIns="0" rtlCol="0" anchor="t"/>
          <a:lstStyle/>
          <a:p>
            <a:pPr marL="0" indent="0" algn="l">
              <a:lnSpc>
                <a:spcPts val="2250"/>
              </a:lnSpc>
              <a:buNone/>
            </a:pPr>
            <a:r>
              <a:rPr lang="en-US" sz="1800" kern="0" spc="-54" dirty="0">
                <a:solidFill>
                  <a:srgbClr val="2B2E3C"/>
                </a:solidFill>
                <a:latin typeface="Bitter Medium" pitchFamily="34" charset="0"/>
                <a:ea typeface="Bitter Medium" pitchFamily="34" charset="-122"/>
                <a:cs typeface="Bitter Medium" pitchFamily="34" charset="-120"/>
              </a:rPr>
              <a:t>Duplicate Claims</a:t>
            </a:r>
            <a:endParaRPr lang="en-US" sz="1800" dirty="0"/>
          </a:p>
        </p:txBody>
      </p:sp>
      <p:sp>
        <p:nvSpPr>
          <p:cNvPr id="11" name="Text 5"/>
          <p:cNvSpPr/>
          <p:nvPr/>
        </p:nvSpPr>
        <p:spPr>
          <a:xfrm>
            <a:off x="5484138" y="3135035"/>
            <a:ext cx="3398520" cy="294323"/>
          </a:xfrm>
          <a:prstGeom prst="rect">
            <a:avLst/>
          </a:prstGeom>
          <a:noFill/>
          <a:ln/>
        </p:spPr>
        <p:txBody>
          <a:bodyPr wrap="none" lIns="0" tIns="0" rIns="0" bIns="0" rtlCol="0" anchor="t"/>
          <a:lstStyle/>
          <a:p>
            <a:pPr marL="0" indent="0" algn="l">
              <a:lnSpc>
                <a:spcPts val="2300"/>
              </a:lnSpc>
              <a:buNone/>
            </a:pPr>
            <a:r>
              <a:rPr lang="en-US" sz="1400" kern="0" spc="-29" dirty="0">
                <a:solidFill>
                  <a:srgbClr val="2B2E3C"/>
                </a:solidFill>
                <a:latin typeface="Open Sans" pitchFamily="34" charset="0"/>
                <a:ea typeface="Open Sans" pitchFamily="34" charset="-122"/>
                <a:cs typeface="Open Sans" pitchFamily="34" charset="-120"/>
              </a:rPr>
              <a:t>Submitting the same claim multiple times</a:t>
            </a:r>
            <a:endParaRPr lang="en-US" sz="1400" dirty="0"/>
          </a:p>
        </p:txBody>
      </p:sp>
      <p:sp>
        <p:nvSpPr>
          <p:cNvPr id="12" name="Shape 6"/>
          <p:cNvSpPr/>
          <p:nvPr/>
        </p:nvSpPr>
        <p:spPr>
          <a:xfrm>
            <a:off x="5346263" y="3626644"/>
            <a:ext cx="8594527" cy="11430"/>
          </a:xfrm>
          <a:prstGeom prst="roundRect">
            <a:avLst>
              <a:gd name="adj" fmla="val 675802"/>
            </a:avLst>
          </a:prstGeom>
          <a:solidFill>
            <a:srgbClr val="E2C8B5"/>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1997869" y="3659148"/>
            <a:ext cx="3962876" cy="1059537"/>
          </a:xfrm>
          <a:prstGeom prst="rect">
            <a:avLst/>
          </a:prstGeom>
        </p:spPr>
      </p:pic>
      <p:pic>
        <p:nvPicPr>
          <p:cNvPr id="14" name="Image 5" descr="preencoded.png"/>
          <p:cNvPicPr>
            <a:picLocks noChangeAspect="1"/>
          </p:cNvPicPr>
          <p:nvPr/>
        </p:nvPicPr>
        <p:blipFill>
          <a:blip r:embed="rId8"/>
          <a:stretch>
            <a:fillRect/>
          </a:stretch>
        </p:blipFill>
        <p:spPr>
          <a:xfrm>
            <a:off x="3850005" y="4027289"/>
            <a:ext cx="258604" cy="323255"/>
          </a:xfrm>
          <a:prstGeom prst="rect">
            <a:avLst/>
          </a:prstGeom>
        </p:spPr>
      </p:pic>
      <p:sp>
        <p:nvSpPr>
          <p:cNvPr id="15" name="Text 7"/>
          <p:cNvSpPr/>
          <p:nvPr/>
        </p:nvSpPr>
        <p:spPr>
          <a:xfrm>
            <a:off x="6144578" y="3842980"/>
            <a:ext cx="2634972" cy="287298"/>
          </a:xfrm>
          <a:prstGeom prst="rect">
            <a:avLst/>
          </a:prstGeom>
          <a:noFill/>
          <a:ln/>
        </p:spPr>
        <p:txBody>
          <a:bodyPr wrap="none" lIns="0" tIns="0" rIns="0" bIns="0" rtlCol="0" anchor="t"/>
          <a:lstStyle/>
          <a:p>
            <a:pPr marL="0" indent="0" algn="l">
              <a:lnSpc>
                <a:spcPts val="2250"/>
              </a:lnSpc>
              <a:buNone/>
            </a:pPr>
            <a:r>
              <a:rPr lang="en-US" sz="1800" kern="0" spc="-54" dirty="0">
                <a:solidFill>
                  <a:srgbClr val="2B2E3C"/>
                </a:solidFill>
                <a:latin typeface="Bitter Medium" pitchFamily="34" charset="0"/>
                <a:ea typeface="Bitter Medium" pitchFamily="34" charset="-122"/>
                <a:cs typeface="Bitter Medium" pitchFamily="34" charset="-120"/>
              </a:rPr>
              <a:t>Prior Authorization Issues</a:t>
            </a:r>
            <a:endParaRPr lang="en-US" sz="1800" dirty="0"/>
          </a:p>
        </p:txBody>
      </p:sp>
      <p:sp>
        <p:nvSpPr>
          <p:cNvPr id="16" name="Text 8"/>
          <p:cNvSpPr/>
          <p:nvPr/>
        </p:nvSpPr>
        <p:spPr>
          <a:xfrm>
            <a:off x="6144578" y="4240530"/>
            <a:ext cx="2847499" cy="294323"/>
          </a:xfrm>
          <a:prstGeom prst="rect">
            <a:avLst/>
          </a:prstGeom>
          <a:noFill/>
          <a:ln/>
        </p:spPr>
        <p:txBody>
          <a:bodyPr wrap="none" lIns="0" tIns="0" rIns="0" bIns="0" rtlCol="0" anchor="t"/>
          <a:lstStyle/>
          <a:p>
            <a:pPr marL="0" indent="0" algn="l">
              <a:lnSpc>
                <a:spcPts val="2300"/>
              </a:lnSpc>
              <a:buNone/>
            </a:pPr>
            <a:r>
              <a:rPr lang="en-US" sz="1400" kern="0" spc="-29" dirty="0">
                <a:solidFill>
                  <a:srgbClr val="2B2E3C"/>
                </a:solidFill>
                <a:latin typeface="Open Sans" pitchFamily="34" charset="0"/>
                <a:ea typeface="Open Sans" pitchFamily="34" charset="-122"/>
                <a:cs typeface="Open Sans" pitchFamily="34" charset="-120"/>
              </a:rPr>
              <a:t>Missing or incorrect authorizations</a:t>
            </a:r>
            <a:endParaRPr lang="en-US" sz="1400" dirty="0"/>
          </a:p>
        </p:txBody>
      </p:sp>
      <p:sp>
        <p:nvSpPr>
          <p:cNvPr id="17" name="Shape 9"/>
          <p:cNvSpPr/>
          <p:nvPr/>
        </p:nvSpPr>
        <p:spPr>
          <a:xfrm>
            <a:off x="6006703" y="4732139"/>
            <a:ext cx="7934087" cy="11430"/>
          </a:xfrm>
          <a:prstGeom prst="roundRect">
            <a:avLst>
              <a:gd name="adj" fmla="val 675802"/>
            </a:avLst>
          </a:prstGeom>
          <a:solidFill>
            <a:srgbClr val="E2C8B5"/>
          </a:solidFill>
          <a:ln/>
        </p:spPr>
        <p:txBody>
          <a:bodyPr/>
          <a:lstStyle/>
          <a:p>
            <a:endParaRPr lang="en-US"/>
          </a:p>
        </p:txBody>
      </p:sp>
      <p:pic>
        <p:nvPicPr>
          <p:cNvPr id="18" name="Image 6" descr="preencoded.png"/>
          <p:cNvPicPr>
            <a:picLocks noChangeAspect="1"/>
          </p:cNvPicPr>
          <p:nvPr/>
        </p:nvPicPr>
        <p:blipFill>
          <a:blip r:embed="rId9"/>
          <a:stretch>
            <a:fillRect/>
          </a:stretch>
        </p:blipFill>
        <p:spPr>
          <a:xfrm>
            <a:off x="1337429" y="4764643"/>
            <a:ext cx="5283756" cy="1059537"/>
          </a:xfrm>
          <a:prstGeom prst="rect">
            <a:avLst/>
          </a:prstGeom>
        </p:spPr>
      </p:pic>
      <p:pic>
        <p:nvPicPr>
          <p:cNvPr id="19" name="Image 7" descr="preencoded.png"/>
          <p:cNvPicPr>
            <a:picLocks noChangeAspect="1"/>
          </p:cNvPicPr>
          <p:nvPr/>
        </p:nvPicPr>
        <p:blipFill>
          <a:blip r:embed="rId10"/>
          <a:stretch>
            <a:fillRect/>
          </a:stretch>
        </p:blipFill>
        <p:spPr>
          <a:xfrm>
            <a:off x="3850005" y="5132784"/>
            <a:ext cx="258604" cy="323255"/>
          </a:xfrm>
          <a:prstGeom prst="rect">
            <a:avLst/>
          </a:prstGeom>
        </p:spPr>
      </p:pic>
      <p:sp>
        <p:nvSpPr>
          <p:cNvPr id="20" name="Text 10"/>
          <p:cNvSpPr/>
          <p:nvPr/>
        </p:nvSpPr>
        <p:spPr>
          <a:xfrm>
            <a:off x="6805017" y="4948476"/>
            <a:ext cx="2298859" cy="287298"/>
          </a:xfrm>
          <a:prstGeom prst="rect">
            <a:avLst/>
          </a:prstGeom>
          <a:noFill/>
          <a:ln/>
        </p:spPr>
        <p:txBody>
          <a:bodyPr wrap="none" lIns="0" tIns="0" rIns="0" bIns="0" rtlCol="0" anchor="t"/>
          <a:lstStyle/>
          <a:p>
            <a:pPr marL="0" indent="0" algn="l">
              <a:lnSpc>
                <a:spcPts val="2250"/>
              </a:lnSpc>
              <a:buNone/>
            </a:pPr>
            <a:r>
              <a:rPr lang="en-US" sz="1800" kern="0" spc="-54" dirty="0">
                <a:solidFill>
                  <a:srgbClr val="2B2E3C"/>
                </a:solidFill>
                <a:latin typeface="Bitter Medium" pitchFamily="34" charset="0"/>
                <a:ea typeface="Bitter Medium" pitchFamily="34" charset="-122"/>
                <a:cs typeface="Bitter Medium" pitchFamily="34" charset="-120"/>
              </a:rPr>
              <a:t>Coding Errors</a:t>
            </a:r>
            <a:endParaRPr lang="en-US" sz="1800" dirty="0"/>
          </a:p>
        </p:txBody>
      </p:sp>
      <p:sp>
        <p:nvSpPr>
          <p:cNvPr id="21" name="Text 11"/>
          <p:cNvSpPr/>
          <p:nvPr/>
        </p:nvSpPr>
        <p:spPr>
          <a:xfrm>
            <a:off x="6805017" y="5346025"/>
            <a:ext cx="4293156" cy="294323"/>
          </a:xfrm>
          <a:prstGeom prst="rect">
            <a:avLst/>
          </a:prstGeom>
          <a:noFill/>
          <a:ln/>
        </p:spPr>
        <p:txBody>
          <a:bodyPr wrap="none" lIns="0" tIns="0" rIns="0" bIns="0" rtlCol="0" anchor="t"/>
          <a:lstStyle/>
          <a:p>
            <a:pPr marL="0" indent="0" algn="l">
              <a:lnSpc>
                <a:spcPts val="2300"/>
              </a:lnSpc>
              <a:buNone/>
            </a:pPr>
            <a:r>
              <a:rPr lang="en-US" sz="1400" kern="0" spc="-29" dirty="0">
                <a:solidFill>
                  <a:srgbClr val="2B2E3C"/>
                </a:solidFill>
                <a:latin typeface="Open Sans" pitchFamily="34" charset="0"/>
                <a:ea typeface="Open Sans" pitchFamily="34" charset="-122"/>
                <a:cs typeface="Open Sans" pitchFamily="34" charset="-120"/>
              </a:rPr>
              <a:t>Incorrect or mismatched diagnosis/procedure codes</a:t>
            </a:r>
            <a:endParaRPr lang="en-US" sz="1400" dirty="0"/>
          </a:p>
        </p:txBody>
      </p:sp>
      <p:sp>
        <p:nvSpPr>
          <p:cNvPr id="22" name="Shape 12"/>
          <p:cNvSpPr/>
          <p:nvPr/>
        </p:nvSpPr>
        <p:spPr>
          <a:xfrm>
            <a:off x="6667143" y="5837634"/>
            <a:ext cx="7273647" cy="11430"/>
          </a:xfrm>
          <a:prstGeom prst="roundRect">
            <a:avLst>
              <a:gd name="adj" fmla="val 675802"/>
            </a:avLst>
          </a:prstGeom>
          <a:solidFill>
            <a:srgbClr val="E2C8B5"/>
          </a:solidFill>
          <a:ln/>
        </p:spPr>
        <p:txBody>
          <a:bodyPr/>
          <a:lstStyle/>
          <a:p>
            <a:endParaRPr lang="en-US"/>
          </a:p>
        </p:txBody>
      </p:sp>
      <p:pic>
        <p:nvPicPr>
          <p:cNvPr id="23" name="Image 8" descr="preencoded.png"/>
          <p:cNvPicPr>
            <a:picLocks noChangeAspect="1"/>
          </p:cNvPicPr>
          <p:nvPr/>
        </p:nvPicPr>
        <p:blipFill>
          <a:blip r:embed="rId11"/>
          <a:stretch>
            <a:fillRect/>
          </a:stretch>
        </p:blipFill>
        <p:spPr>
          <a:xfrm>
            <a:off x="676989" y="5870138"/>
            <a:ext cx="6604754" cy="1059537"/>
          </a:xfrm>
          <a:prstGeom prst="rect">
            <a:avLst/>
          </a:prstGeom>
        </p:spPr>
      </p:pic>
      <p:pic>
        <p:nvPicPr>
          <p:cNvPr id="24" name="Image 9" descr="preencoded.png"/>
          <p:cNvPicPr>
            <a:picLocks noChangeAspect="1"/>
          </p:cNvPicPr>
          <p:nvPr/>
        </p:nvPicPr>
        <p:blipFill>
          <a:blip r:embed="rId12"/>
          <a:stretch>
            <a:fillRect/>
          </a:stretch>
        </p:blipFill>
        <p:spPr>
          <a:xfrm>
            <a:off x="3850005" y="6238280"/>
            <a:ext cx="258604" cy="323255"/>
          </a:xfrm>
          <a:prstGeom prst="rect">
            <a:avLst/>
          </a:prstGeom>
        </p:spPr>
      </p:pic>
      <p:sp>
        <p:nvSpPr>
          <p:cNvPr id="25" name="Text 13"/>
          <p:cNvSpPr/>
          <p:nvPr/>
        </p:nvSpPr>
        <p:spPr>
          <a:xfrm>
            <a:off x="7465576" y="6053971"/>
            <a:ext cx="2686407" cy="287298"/>
          </a:xfrm>
          <a:prstGeom prst="rect">
            <a:avLst/>
          </a:prstGeom>
          <a:noFill/>
          <a:ln/>
        </p:spPr>
        <p:txBody>
          <a:bodyPr wrap="none" lIns="0" tIns="0" rIns="0" bIns="0" rtlCol="0" anchor="t"/>
          <a:lstStyle/>
          <a:p>
            <a:pPr marL="0" indent="0" algn="l">
              <a:lnSpc>
                <a:spcPts val="2250"/>
              </a:lnSpc>
              <a:buNone/>
            </a:pPr>
            <a:r>
              <a:rPr lang="en-US" sz="1800" kern="0" spc="-54" dirty="0">
                <a:solidFill>
                  <a:srgbClr val="2B2E3C"/>
                </a:solidFill>
                <a:latin typeface="Bitter Medium" pitchFamily="34" charset="0"/>
                <a:ea typeface="Bitter Medium" pitchFamily="34" charset="-122"/>
                <a:cs typeface="Bitter Medium" pitchFamily="34" charset="-120"/>
              </a:rPr>
              <a:t>Patient Information Errors</a:t>
            </a:r>
            <a:endParaRPr lang="en-US" sz="1800" dirty="0"/>
          </a:p>
        </p:txBody>
      </p:sp>
      <p:sp>
        <p:nvSpPr>
          <p:cNvPr id="26" name="Text 14"/>
          <p:cNvSpPr/>
          <p:nvPr/>
        </p:nvSpPr>
        <p:spPr>
          <a:xfrm>
            <a:off x="7465576" y="6451521"/>
            <a:ext cx="4038481" cy="294323"/>
          </a:xfrm>
          <a:prstGeom prst="rect">
            <a:avLst/>
          </a:prstGeom>
          <a:noFill/>
          <a:ln/>
        </p:spPr>
        <p:txBody>
          <a:bodyPr wrap="none" lIns="0" tIns="0" rIns="0" bIns="0" rtlCol="0" anchor="t"/>
          <a:lstStyle/>
          <a:p>
            <a:pPr marL="0" indent="0" algn="l">
              <a:lnSpc>
                <a:spcPts val="2300"/>
              </a:lnSpc>
              <a:buNone/>
            </a:pPr>
            <a:r>
              <a:rPr lang="en-US" sz="1400" kern="0" spc="-29" dirty="0">
                <a:solidFill>
                  <a:srgbClr val="2B2E3C"/>
                </a:solidFill>
                <a:latin typeface="Open Sans" pitchFamily="34" charset="0"/>
                <a:ea typeface="Open Sans" pitchFamily="34" charset="-122"/>
                <a:cs typeface="Open Sans" pitchFamily="34" charset="-120"/>
              </a:rPr>
              <a:t>Missing or incorrect demographic/insurance data</a:t>
            </a:r>
            <a:endParaRPr lang="en-US" sz="1400" dirty="0"/>
          </a:p>
        </p:txBody>
      </p:sp>
      <p:sp>
        <p:nvSpPr>
          <p:cNvPr id="27" name="Text 15"/>
          <p:cNvSpPr/>
          <p:nvPr/>
        </p:nvSpPr>
        <p:spPr>
          <a:xfrm>
            <a:off x="643652" y="7136487"/>
            <a:ext cx="13343096" cy="588645"/>
          </a:xfrm>
          <a:prstGeom prst="rect">
            <a:avLst/>
          </a:prstGeom>
          <a:noFill/>
          <a:ln/>
        </p:spPr>
        <p:txBody>
          <a:bodyPr wrap="square" lIns="0" tIns="0" rIns="0" bIns="0" rtlCol="0" anchor="t"/>
          <a:lstStyle/>
          <a:p>
            <a:pPr marL="0" indent="0" algn="l">
              <a:lnSpc>
                <a:spcPts val="2300"/>
              </a:lnSpc>
              <a:buNone/>
            </a:pPr>
            <a:r>
              <a:rPr lang="en-US" sz="1400" kern="0" spc="-29" dirty="0">
                <a:solidFill>
                  <a:srgbClr val="2B2E3C"/>
                </a:solidFill>
                <a:latin typeface="Open Sans" pitchFamily="34" charset="0"/>
                <a:ea typeface="Open Sans" pitchFamily="34" charset="-122"/>
                <a:cs typeface="Open Sans" pitchFamily="34" charset="-120"/>
              </a:rPr>
              <a:t>Understanding why claims are denied is the crucial first step toward prevention. These errors may seem minor individually, but collectively they create substantial financial impact—especially when they become systemic problems within your revenue cycle.</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30925" y="574238"/>
            <a:ext cx="7856577" cy="652582"/>
          </a:xfrm>
          <a:prstGeom prst="rect">
            <a:avLst/>
          </a:prstGeom>
          <a:noFill/>
          <a:ln/>
        </p:spPr>
        <p:txBody>
          <a:bodyPr wrap="none" lIns="0" tIns="0" rIns="0" bIns="0" rtlCol="0" anchor="t"/>
          <a:lstStyle/>
          <a:p>
            <a:pPr marL="0" indent="0" algn="l">
              <a:lnSpc>
                <a:spcPts val="5100"/>
              </a:lnSpc>
              <a:buNone/>
            </a:pPr>
            <a:r>
              <a:rPr lang="en-US" sz="4100" kern="0" spc="-123" dirty="0">
                <a:solidFill>
                  <a:srgbClr val="2C3F42"/>
                </a:solidFill>
                <a:latin typeface="Bitter Medium" pitchFamily="34" charset="0"/>
                <a:ea typeface="Bitter Medium" pitchFamily="34" charset="-122"/>
                <a:cs typeface="Bitter Medium" pitchFamily="34" charset="-120"/>
              </a:rPr>
              <a:t>The Impact on Your Revenue Cycle</a:t>
            </a:r>
            <a:endParaRPr lang="en-US" sz="4100" dirty="0"/>
          </a:p>
        </p:txBody>
      </p:sp>
      <p:sp>
        <p:nvSpPr>
          <p:cNvPr id="3" name="Text 1"/>
          <p:cNvSpPr/>
          <p:nvPr/>
        </p:nvSpPr>
        <p:spPr>
          <a:xfrm>
            <a:off x="2087047" y="2158484"/>
            <a:ext cx="2610445" cy="326350"/>
          </a:xfrm>
          <a:prstGeom prst="rect">
            <a:avLst/>
          </a:prstGeom>
          <a:noFill/>
          <a:ln/>
        </p:spPr>
        <p:txBody>
          <a:bodyPr wrap="none" lIns="0" tIns="0" rIns="0" bIns="0" rtlCol="0" anchor="t"/>
          <a:lstStyle/>
          <a:p>
            <a:pPr marL="0" indent="0" algn="r">
              <a:lnSpc>
                <a:spcPts val="2550"/>
              </a:lnSpc>
              <a:buNone/>
            </a:pPr>
            <a:r>
              <a:rPr lang="en-US" sz="2050" kern="0" spc="-62" dirty="0">
                <a:solidFill>
                  <a:srgbClr val="2B2E3C"/>
                </a:solidFill>
                <a:latin typeface="Bitter Medium" pitchFamily="34" charset="0"/>
                <a:ea typeface="Bitter Medium" pitchFamily="34" charset="-122"/>
                <a:cs typeface="Bitter Medium" pitchFamily="34" charset="-120"/>
              </a:rPr>
              <a:t>Cash Flow Disruption</a:t>
            </a:r>
            <a:endParaRPr lang="en-US" sz="2050" dirty="0"/>
          </a:p>
        </p:txBody>
      </p:sp>
      <p:sp>
        <p:nvSpPr>
          <p:cNvPr id="4" name="Text 2"/>
          <p:cNvSpPr/>
          <p:nvPr/>
        </p:nvSpPr>
        <p:spPr>
          <a:xfrm>
            <a:off x="730925" y="2610088"/>
            <a:ext cx="3966567" cy="668179"/>
          </a:xfrm>
          <a:prstGeom prst="rect">
            <a:avLst/>
          </a:prstGeom>
          <a:noFill/>
          <a:ln/>
        </p:spPr>
        <p:txBody>
          <a:bodyPr wrap="square" lIns="0" tIns="0" rIns="0" bIns="0" rtlCol="0" anchor="t"/>
          <a:lstStyle/>
          <a:p>
            <a:pPr marL="0" indent="0" algn="r">
              <a:lnSpc>
                <a:spcPts val="2600"/>
              </a:lnSpc>
              <a:buNone/>
            </a:pPr>
            <a:r>
              <a:rPr lang="en-US" sz="1600" kern="0" spc="-33" dirty="0">
                <a:solidFill>
                  <a:srgbClr val="2B2E3C"/>
                </a:solidFill>
                <a:latin typeface="Open Sans" pitchFamily="34" charset="0"/>
                <a:ea typeface="Open Sans" pitchFamily="34" charset="-122"/>
                <a:cs typeface="Open Sans" pitchFamily="34" charset="-120"/>
              </a:rPr>
              <a:t>Delays in payment receipt affect operational stability</a:t>
            </a:r>
            <a:endParaRPr lang="en-US" sz="1600" dirty="0"/>
          </a:p>
        </p:txBody>
      </p:sp>
      <p:pic>
        <p:nvPicPr>
          <p:cNvPr id="5" name="Image 0" descr="preencoded.png"/>
          <p:cNvPicPr>
            <a:picLocks noChangeAspect="1"/>
          </p:cNvPicPr>
          <p:nvPr/>
        </p:nvPicPr>
        <p:blipFill>
          <a:blip r:embed="rId3"/>
          <a:stretch>
            <a:fillRect/>
          </a:stretch>
        </p:blipFill>
        <p:spPr>
          <a:xfrm>
            <a:off x="5010745" y="1644491"/>
            <a:ext cx="4608909" cy="4608909"/>
          </a:xfrm>
          <a:prstGeom prst="rect">
            <a:avLst/>
          </a:prstGeom>
        </p:spPr>
      </p:pic>
      <p:pic>
        <p:nvPicPr>
          <p:cNvPr id="6" name="Image 1" descr="preencoded.png"/>
          <p:cNvPicPr>
            <a:picLocks noChangeAspect="1"/>
          </p:cNvPicPr>
          <p:nvPr/>
        </p:nvPicPr>
        <p:blipFill>
          <a:blip r:embed="rId4"/>
          <a:stretch>
            <a:fillRect/>
          </a:stretch>
        </p:blipFill>
        <p:spPr>
          <a:xfrm>
            <a:off x="6231315" y="2433816"/>
            <a:ext cx="312420" cy="390525"/>
          </a:xfrm>
          <a:prstGeom prst="rect">
            <a:avLst/>
          </a:prstGeom>
        </p:spPr>
      </p:pic>
      <p:sp>
        <p:nvSpPr>
          <p:cNvPr id="7" name="Text 3"/>
          <p:cNvSpPr/>
          <p:nvPr/>
        </p:nvSpPr>
        <p:spPr>
          <a:xfrm>
            <a:off x="9932908" y="2158484"/>
            <a:ext cx="2610445" cy="326350"/>
          </a:xfrm>
          <a:prstGeom prst="rect">
            <a:avLst/>
          </a:prstGeom>
          <a:noFill/>
          <a:ln/>
        </p:spPr>
        <p:txBody>
          <a:bodyPr wrap="none" lIns="0" tIns="0" rIns="0" bIns="0" rtlCol="0" anchor="t"/>
          <a:lstStyle/>
          <a:p>
            <a:pPr marL="0" indent="0" algn="l">
              <a:lnSpc>
                <a:spcPts val="2550"/>
              </a:lnSpc>
              <a:buNone/>
            </a:pPr>
            <a:r>
              <a:rPr lang="en-US" sz="2050" kern="0" spc="-62" dirty="0">
                <a:solidFill>
                  <a:srgbClr val="2B2E3C"/>
                </a:solidFill>
                <a:latin typeface="Bitter Medium" pitchFamily="34" charset="0"/>
                <a:ea typeface="Bitter Medium" pitchFamily="34" charset="-122"/>
                <a:cs typeface="Bitter Medium" pitchFamily="34" charset="-120"/>
              </a:rPr>
              <a:t>Increased Labor Costs</a:t>
            </a:r>
            <a:endParaRPr lang="en-US" sz="2050" dirty="0"/>
          </a:p>
        </p:txBody>
      </p:sp>
      <p:sp>
        <p:nvSpPr>
          <p:cNvPr id="8" name="Text 4"/>
          <p:cNvSpPr/>
          <p:nvPr/>
        </p:nvSpPr>
        <p:spPr>
          <a:xfrm>
            <a:off x="9932908" y="2610088"/>
            <a:ext cx="3966567" cy="668179"/>
          </a:xfrm>
          <a:prstGeom prst="rect">
            <a:avLst/>
          </a:prstGeom>
          <a:noFill/>
          <a:ln/>
        </p:spPr>
        <p:txBody>
          <a:bodyPr wrap="square" lIns="0" tIns="0" rIns="0" bIns="0" rtlCol="0" anchor="t"/>
          <a:lstStyle/>
          <a:p>
            <a:pPr marL="0" indent="0" algn="l">
              <a:lnSpc>
                <a:spcPts val="2600"/>
              </a:lnSpc>
              <a:buNone/>
            </a:pPr>
            <a:r>
              <a:rPr lang="en-US" sz="1600" kern="0" spc="-33" dirty="0">
                <a:solidFill>
                  <a:srgbClr val="2B2E3C"/>
                </a:solidFill>
                <a:latin typeface="Open Sans" pitchFamily="34" charset="0"/>
                <a:ea typeface="Open Sans" pitchFamily="34" charset="-122"/>
                <a:cs typeface="Open Sans" pitchFamily="34" charset="-120"/>
              </a:rPr>
              <a:t>Staff time diverted to rework instead of new claims</a:t>
            </a:r>
            <a:endParaRPr lang="en-US" sz="1600" dirty="0"/>
          </a:p>
        </p:txBody>
      </p:sp>
      <p:pic>
        <p:nvPicPr>
          <p:cNvPr id="9" name="Image 2" descr="preencoded.png"/>
          <p:cNvPicPr>
            <a:picLocks noChangeAspect="1"/>
          </p:cNvPicPr>
          <p:nvPr/>
        </p:nvPicPr>
        <p:blipFill>
          <a:blip r:embed="rId5"/>
          <a:stretch>
            <a:fillRect/>
          </a:stretch>
        </p:blipFill>
        <p:spPr>
          <a:xfrm>
            <a:off x="5010745" y="1644491"/>
            <a:ext cx="4608909" cy="4608909"/>
          </a:xfrm>
          <a:prstGeom prst="rect">
            <a:avLst/>
          </a:prstGeom>
        </p:spPr>
      </p:pic>
      <p:pic>
        <p:nvPicPr>
          <p:cNvPr id="10" name="Image 3" descr="preencoded.png"/>
          <p:cNvPicPr>
            <a:picLocks noChangeAspect="1"/>
          </p:cNvPicPr>
          <p:nvPr/>
        </p:nvPicPr>
        <p:blipFill>
          <a:blip r:embed="rId6"/>
          <a:stretch>
            <a:fillRect/>
          </a:stretch>
        </p:blipFill>
        <p:spPr>
          <a:xfrm>
            <a:off x="8478619" y="2826008"/>
            <a:ext cx="312420" cy="390525"/>
          </a:xfrm>
          <a:prstGeom prst="rect">
            <a:avLst/>
          </a:prstGeom>
        </p:spPr>
      </p:pic>
      <p:sp>
        <p:nvSpPr>
          <p:cNvPr id="11" name="Text 5"/>
          <p:cNvSpPr/>
          <p:nvPr/>
        </p:nvSpPr>
        <p:spPr>
          <a:xfrm>
            <a:off x="9932908" y="4619506"/>
            <a:ext cx="2875240" cy="326350"/>
          </a:xfrm>
          <a:prstGeom prst="rect">
            <a:avLst/>
          </a:prstGeom>
          <a:noFill/>
          <a:ln/>
        </p:spPr>
        <p:txBody>
          <a:bodyPr wrap="none" lIns="0" tIns="0" rIns="0" bIns="0" rtlCol="0" anchor="t"/>
          <a:lstStyle/>
          <a:p>
            <a:pPr marL="0" indent="0" algn="l">
              <a:lnSpc>
                <a:spcPts val="2550"/>
              </a:lnSpc>
              <a:buNone/>
            </a:pPr>
            <a:r>
              <a:rPr lang="en-US" sz="2050" kern="0" spc="-62" dirty="0">
                <a:solidFill>
                  <a:srgbClr val="2B2E3C"/>
                </a:solidFill>
                <a:latin typeface="Bitter Medium" pitchFamily="34" charset="0"/>
                <a:ea typeface="Bitter Medium" pitchFamily="34" charset="-122"/>
                <a:cs typeface="Bitter Medium" pitchFamily="34" charset="-120"/>
              </a:rPr>
              <a:t>Reduced Collection Rates</a:t>
            </a:r>
            <a:endParaRPr lang="en-US" sz="2050" dirty="0"/>
          </a:p>
        </p:txBody>
      </p:sp>
      <p:sp>
        <p:nvSpPr>
          <p:cNvPr id="12" name="Text 6"/>
          <p:cNvSpPr/>
          <p:nvPr/>
        </p:nvSpPr>
        <p:spPr>
          <a:xfrm>
            <a:off x="9932908" y="5071110"/>
            <a:ext cx="3966567" cy="668179"/>
          </a:xfrm>
          <a:prstGeom prst="rect">
            <a:avLst/>
          </a:prstGeom>
          <a:noFill/>
          <a:ln/>
        </p:spPr>
        <p:txBody>
          <a:bodyPr wrap="square" lIns="0" tIns="0" rIns="0" bIns="0" rtlCol="0" anchor="t"/>
          <a:lstStyle/>
          <a:p>
            <a:pPr marL="0" indent="0" algn="l">
              <a:lnSpc>
                <a:spcPts val="2600"/>
              </a:lnSpc>
              <a:buNone/>
            </a:pPr>
            <a:r>
              <a:rPr lang="en-US" sz="1600" kern="0" spc="-33" dirty="0">
                <a:solidFill>
                  <a:srgbClr val="2B2E3C"/>
                </a:solidFill>
                <a:latin typeface="Open Sans" pitchFamily="34" charset="0"/>
                <a:ea typeface="Open Sans" pitchFamily="34" charset="-122"/>
                <a:cs typeface="Open Sans" pitchFamily="34" charset="-120"/>
              </a:rPr>
              <a:t>Older claims have lower probability of payment</a:t>
            </a:r>
            <a:endParaRPr lang="en-US" sz="1600" dirty="0"/>
          </a:p>
        </p:txBody>
      </p:sp>
      <p:pic>
        <p:nvPicPr>
          <p:cNvPr id="13" name="Image 4" descr="preencoded.png"/>
          <p:cNvPicPr>
            <a:picLocks noChangeAspect="1"/>
          </p:cNvPicPr>
          <p:nvPr/>
        </p:nvPicPr>
        <p:blipFill>
          <a:blip r:embed="rId7"/>
          <a:stretch>
            <a:fillRect/>
          </a:stretch>
        </p:blipFill>
        <p:spPr>
          <a:xfrm>
            <a:off x="5010745" y="1644491"/>
            <a:ext cx="4608909" cy="4608909"/>
          </a:xfrm>
          <a:prstGeom prst="rect">
            <a:avLst/>
          </a:prstGeom>
        </p:spPr>
      </p:pic>
      <p:pic>
        <p:nvPicPr>
          <p:cNvPr id="14" name="Image 5" descr="preencoded.png"/>
          <p:cNvPicPr>
            <a:picLocks noChangeAspect="1"/>
          </p:cNvPicPr>
          <p:nvPr/>
        </p:nvPicPr>
        <p:blipFill>
          <a:blip r:embed="rId8"/>
          <a:stretch>
            <a:fillRect/>
          </a:stretch>
        </p:blipFill>
        <p:spPr>
          <a:xfrm>
            <a:off x="8086427" y="5073313"/>
            <a:ext cx="312420" cy="390525"/>
          </a:xfrm>
          <a:prstGeom prst="rect">
            <a:avLst/>
          </a:prstGeom>
        </p:spPr>
      </p:pic>
      <p:sp>
        <p:nvSpPr>
          <p:cNvPr id="15" name="Text 7"/>
          <p:cNvSpPr/>
          <p:nvPr/>
        </p:nvSpPr>
        <p:spPr>
          <a:xfrm>
            <a:off x="1451372" y="4619506"/>
            <a:ext cx="3246120" cy="326350"/>
          </a:xfrm>
          <a:prstGeom prst="rect">
            <a:avLst/>
          </a:prstGeom>
          <a:noFill/>
          <a:ln/>
        </p:spPr>
        <p:txBody>
          <a:bodyPr wrap="none" lIns="0" tIns="0" rIns="0" bIns="0" rtlCol="0" anchor="t"/>
          <a:lstStyle/>
          <a:p>
            <a:pPr marL="0" indent="0" algn="r">
              <a:lnSpc>
                <a:spcPts val="2550"/>
              </a:lnSpc>
              <a:buNone/>
            </a:pPr>
            <a:r>
              <a:rPr lang="en-US" sz="2050" kern="0" spc="-62" dirty="0">
                <a:solidFill>
                  <a:srgbClr val="2B2E3C"/>
                </a:solidFill>
                <a:latin typeface="Bitter Medium" pitchFamily="34" charset="0"/>
                <a:ea typeface="Bitter Medium" pitchFamily="34" charset="-122"/>
                <a:cs typeface="Bitter Medium" pitchFamily="34" charset="-120"/>
              </a:rPr>
              <a:t>Impaired Financial Planning</a:t>
            </a:r>
            <a:endParaRPr lang="en-US" sz="2050" dirty="0"/>
          </a:p>
        </p:txBody>
      </p:sp>
      <p:sp>
        <p:nvSpPr>
          <p:cNvPr id="16" name="Text 8"/>
          <p:cNvSpPr/>
          <p:nvPr/>
        </p:nvSpPr>
        <p:spPr>
          <a:xfrm>
            <a:off x="730925" y="5071110"/>
            <a:ext cx="3966567" cy="668179"/>
          </a:xfrm>
          <a:prstGeom prst="rect">
            <a:avLst/>
          </a:prstGeom>
          <a:noFill/>
          <a:ln/>
        </p:spPr>
        <p:txBody>
          <a:bodyPr wrap="square" lIns="0" tIns="0" rIns="0" bIns="0" rtlCol="0" anchor="t"/>
          <a:lstStyle/>
          <a:p>
            <a:pPr marL="0" indent="0" algn="r">
              <a:lnSpc>
                <a:spcPts val="2600"/>
              </a:lnSpc>
              <a:buNone/>
            </a:pPr>
            <a:r>
              <a:rPr lang="en-US" sz="1600" kern="0" spc="-33" dirty="0">
                <a:solidFill>
                  <a:srgbClr val="2B2E3C"/>
                </a:solidFill>
                <a:latin typeface="Open Sans" pitchFamily="34" charset="0"/>
                <a:ea typeface="Open Sans" pitchFamily="34" charset="-122"/>
                <a:cs typeface="Open Sans" pitchFamily="34" charset="-120"/>
              </a:rPr>
              <a:t>Unpredictable revenue makes budgeting difficult</a:t>
            </a:r>
            <a:endParaRPr lang="en-US" sz="1600" dirty="0"/>
          </a:p>
        </p:txBody>
      </p:sp>
      <p:pic>
        <p:nvPicPr>
          <p:cNvPr id="17" name="Image 6" descr="preencoded.png"/>
          <p:cNvPicPr>
            <a:picLocks noChangeAspect="1"/>
          </p:cNvPicPr>
          <p:nvPr/>
        </p:nvPicPr>
        <p:blipFill>
          <a:blip r:embed="rId9"/>
          <a:stretch>
            <a:fillRect/>
          </a:stretch>
        </p:blipFill>
        <p:spPr>
          <a:xfrm>
            <a:off x="5010745" y="1644491"/>
            <a:ext cx="4608909" cy="4608909"/>
          </a:xfrm>
          <a:prstGeom prst="rect">
            <a:avLst/>
          </a:prstGeom>
        </p:spPr>
      </p:pic>
      <p:pic>
        <p:nvPicPr>
          <p:cNvPr id="18" name="Image 7" descr="preencoded.png"/>
          <p:cNvPicPr>
            <a:picLocks noChangeAspect="1"/>
          </p:cNvPicPr>
          <p:nvPr/>
        </p:nvPicPr>
        <p:blipFill>
          <a:blip r:embed="rId10"/>
          <a:stretch>
            <a:fillRect/>
          </a:stretch>
        </p:blipFill>
        <p:spPr>
          <a:xfrm>
            <a:off x="5839123" y="4681121"/>
            <a:ext cx="312420" cy="390525"/>
          </a:xfrm>
          <a:prstGeom prst="rect">
            <a:avLst/>
          </a:prstGeom>
        </p:spPr>
      </p:pic>
      <p:sp>
        <p:nvSpPr>
          <p:cNvPr id="19" name="Text 9"/>
          <p:cNvSpPr/>
          <p:nvPr/>
        </p:nvSpPr>
        <p:spPr>
          <a:xfrm>
            <a:off x="730925" y="6488311"/>
            <a:ext cx="13168551" cy="668179"/>
          </a:xfrm>
          <a:prstGeom prst="rect">
            <a:avLst/>
          </a:prstGeom>
          <a:noFill/>
          <a:ln/>
        </p:spPr>
        <p:txBody>
          <a:bodyPr wrap="square" lIns="0" tIns="0" rIns="0" bIns="0" rtlCol="0" anchor="t"/>
          <a:lstStyle/>
          <a:p>
            <a:pPr marL="0" indent="0" algn="l">
              <a:lnSpc>
                <a:spcPts val="2600"/>
              </a:lnSpc>
              <a:buNone/>
            </a:pPr>
            <a:r>
              <a:rPr lang="en-US" sz="1600" kern="0" spc="-33" dirty="0">
                <a:solidFill>
                  <a:srgbClr val="2B2E3C"/>
                </a:solidFill>
                <a:latin typeface="Open Sans" pitchFamily="34" charset="0"/>
                <a:ea typeface="Open Sans" pitchFamily="34" charset="-122"/>
                <a:cs typeface="Open Sans" pitchFamily="34" charset="-120"/>
              </a:rPr>
              <a:t>Denied claims create ripple effects throughout your entire revenue cycle. The immediate impact of delayed payments combines with increased administrative costs as staff redirect time toward fixing rejections rather than processing new claims.</a:t>
            </a:r>
            <a:endParaRPr lang="en-US" sz="1600" dirty="0"/>
          </a:p>
        </p:txBody>
      </p:sp>
      <p:sp>
        <p:nvSpPr>
          <p:cNvPr id="20" name="Text 10"/>
          <p:cNvSpPr/>
          <p:nvPr/>
        </p:nvSpPr>
        <p:spPr>
          <a:xfrm>
            <a:off x="730925" y="7391400"/>
            <a:ext cx="13168551" cy="668179"/>
          </a:xfrm>
          <a:prstGeom prst="rect">
            <a:avLst/>
          </a:prstGeom>
          <a:noFill/>
          <a:ln/>
        </p:spPr>
        <p:txBody>
          <a:bodyPr wrap="square" lIns="0" tIns="0" rIns="0" bIns="0" rtlCol="0" anchor="t"/>
          <a:lstStyle/>
          <a:p>
            <a:pPr marL="0" indent="0" algn="l">
              <a:lnSpc>
                <a:spcPts val="2600"/>
              </a:lnSpc>
              <a:buNone/>
            </a:pPr>
            <a:r>
              <a:rPr lang="en-US" sz="1600" kern="0" spc="-33" dirty="0">
                <a:solidFill>
                  <a:srgbClr val="2B2E3C"/>
                </a:solidFill>
                <a:latin typeface="Open Sans" pitchFamily="34" charset="0"/>
                <a:ea typeface="Open Sans" pitchFamily="34" charset="-122"/>
                <a:cs typeface="Open Sans" pitchFamily="34" charset="-120"/>
              </a:rPr>
              <a:t>This disruption hampers accurate financial forecasting and can ultimately lead to cash flow problems that affect every aspect of practice operations—from staff compensation to equipment investments.</a:t>
            </a:r>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496264"/>
          </a:xfrm>
          <a:prstGeom prst="rect">
            <a:avLst/>
          </a:prstGeom>
        </p:spPr>
      </p:pic>
      <p:sp>
        <p:nvSpPr>
          <p:cNvPr id="3" name="Text 0"/>
          <p:cNvSpPr/>
          <p:nvPr/>
        </p:nvSpPr>
        <p:spPr>
          <a:xfrm>
            <a:off x="698897" y="3065383"/>
            <a:ext cx="9300091" cy="624007"/>
          </a:xfrm>
          <a:prstGeom prst="rect">
            <a:avLst/>
          </a:prstGeom>
          <a:noFill/>
          <a:ln/>
        </p:spPr>
        <p:txBody>
          <a:bodyPr wrap="none" lIns="0" tIns="0" rIns="0" bIns="0" rtlCol="0" anchor="t"/>
          <a:lstStyle/>
          <a:p>
            <a:pPr marL="0" indent="0" algn="l">
              <a:lnSpc>
                <a:spcPts val="4900"/>
              </a:lnSpc>
              <a:buNone/>
            </a:pPr>
            <a:r>
              <a:rPr lang="en-US" sz="3900" kern="0" spc="-118" dirty="0">
                <a:solidFill>
                  <a:srgbClr val="2C3F42"/>
                </a:solidFill>
                <a:latin typeface="Bitter Medium" pitchFamily="34" charset="0"/>
                <a:ea typeface="Bitter Medium" pitchFamily="34" charset="-122"/>
                <a:cs typeface="Bitter Medium" pitchFamily="34" charset="-120"/>
              </a:rPr>
              <a:t>Implement Front-End Verification Process</a:t>
            </a:r>
            <a:endParaRPr lang="en-US" sz="3900" dirty="0"/>
          </a:p>
        </p:txBody>
      </p:sp>
      <p:sp>
        <p:nvSpPr>
          <p:cNvPr id="4" name="Shape 1"/>
          <p:cNvSpPr/>
          <p:nvPr/>
        </p:nvSpPr>
        <p:spPr>
          <a:xfrm>
            <a:off x="698897" y="4588073"/>
            <a:ext cx="4211122" cy="199668"/>
          </a:xfrm>
          <a:prstGeom prst="roundRect">
            <a:avLst>
              <a:gd name="adj" fmla="val 42009"/>
            </a:avLst>
          </a:prstGeom>
          <a:solidFill>
            <a:srgbClr val="FCE2CF"/>
          </a:solidFill>
          <a:ln w="7620">
            <a:solidFill>
              <a:srgbClr val="E2C8B5"/>
            </a:solidFill>
            <a:prstDash val="solid"/>
          </a:ln>
        </p:spPr>
        <p:txBody>
          <a:bodyPr/>
          <a:lstStyle/>
          <a:p>
            <a:endParaRPr lang="en-US"/>
          </a:p>
        </p:txBody>
      </p:sp>
      <p:sp>
        <p:nvSpPr>
          <p:cNvPr id="5" name="Text 2"/>
          <p:cNvSpPr/>
          <p:nvPr/>
        </p:nvSpPr>
        <p:spPr>
          <a:xfrm>
            <a:off x="698897" y="5087303"/>
            <a:ext cx="3355419" cy="312063"/>
          </a:xfrm>
          <a:prstGeom prst="rect">
            <a:avLst/>
          </a:prstGeom>
          <a:noFill/>
          <a:ln/>
        </p:spPr>
        <p:txBody>
          <a:bodyPr wrap="none" lIns="0" tIns="0" rIns="0" bIns="0" rtlCol="0" anchor="t"/>
          <a:lstStyle/>
          <a:p>
            <a:pPr marL="0" indent="0" algn="l">
              <a:lnSpc>
                <a:spcPts val="2450"/>
              </a:lnSpc>
              <a:buNone/>
            </a:pPr>
            <a:r>
              <a:rPr lang="en-US" sz="1950" kern="0" spc="-59" dirty="0">
                <a:solidFill>
                  <a:srgbClr val="2B2E3C"/>
                </a:solidFill>
                <a:latin typeface="Bitter Medium" pitchFamily="34" charset="0"/>
                <a:ea typeface="Bitter Medium" pitchFamily="34" charset="-122"/>
                <a:cs typeface="Bitter Medium" pitchFamily="34" charset="-120"/>
              </a:rPr>
              <a:t>Pre-Visit Eligibility Verification</a:t>
            </a:r>
            <a:endParaRPr lang="en-US" sz="1950" dirty="0"/>
          </a:p>
        </p:txBody>
      </p:sp>
      <p:sp>
        <p:nvSpPr>
          <p:cNvPr id="6" name="Text 3"/>
          <p:cNvSpPr/>
          <p:nvPr/>
        </p:nvSpPr>
        <p:spPr>
          <a:xfrm>
            <a:off x="698897" y="5519142"/>
            <a:ext cx="4211122" cy="1277779"/>
          </a:xfrm>
          <a:prstGeom prst="rect">
            <a:avLst/>
          </a:prstGeom>
          <a:noFill/>
          <a:ln/>
        </p:spPr>
        <p:txBody>
          <a:bodyPr wrap="square" lIns="0" tIns="0" rIns="0" bIns="0" rtlCol="0" anchor="t"/>
          <a:lstStyle/>
          <a:p>
            <a:pPr marL="0" indent="0" algn="l">
              <a:lnSpc>
                <a:spcPts val="2500"/>
              </a:lnSpc>
              <a:buNone/>
            </a:pPr>
            <a:r>
              <a:rPr lang="en-US" sz="1550" kern="0" spc="-31" dirty="0">
                <a:solidFill>
                  <a:srgbClr val="2B2E3C"/>
                </a:solidFill>
                <a:latin typeface="Open Sans" pitchFamily="34" charset="0"/>
                <a:ea typeface="Open Sans" pitchFamily="34" charset="-122"/>
                <a:cs typeface="Open Sans" pitchFamily="34" charset="-120"/>
              </a:rPr>
              <a:t>Check insurance eligibility 2-3 days before appointments using automated systems that verify coverage details, remaining deductibles, and benefit limitations.</a:t>
            </a:r>
            <a:endParaRPr lang="en-US" sz="1550" dirty="0"/>
          </a:p>
        </p:txBody>
      </p:sp>
      <p:sp>
        <p:nvSpPr>
          <p:cNvPr id="7" name="Shape 4"/>
          <p:cNvSpPr/>
          <p:nvPr/>
        </p:nvSpPr>
        <p:spPr>
          <a:xfrm>
            <a:off x="5209580" y="4288512"/>
            <a:ext cx="4211122" cy="199668"/>
          </a:xfrm>
          <a:prstGeom prst="roundRect">
            <a:avLst>
              <a:gd name="adj" fmla="val 42009"/>
            </a:avLst>
          </a:prstGeom>
          <a:solidFill>
            <a:srgbClr val="FCE2CF"/>
          </a:solidFill>
          <a:ln w="7620">
            <a:solidFill>
              <a:srgbClr val="E2C8B5"/>
            </a:solidFill>
            <a:prstDash val="solid"/>
          </a:ln>
        </p:spPr>
        <p:txBody>
          <a:bodyPr/>
          <a:lstStyle/>
          <a:p>
            <a:endParaRPr lang="en-US"/>
          </a:p>
        </p:txBody>
      </p:sp>
      <p:sp>
        <p:nvSpPr>
          <p:cNvPr id="8" name="Text 5"/>
          <p:cNvSpPr/>
          <p:nvPr/>
        </p:nvSpPr>
        <p:spPr>
          <a:xfrm>
            <a:off x="5209580" y="4787741"/>
            <a:ext cx="3343751" cy="312063"/>
          </a:xfrm>
          <a:prstGeom prst="rect">
            <a:avLst/>
          </a:prstGeom>
          <a:noFill/>
          <a:ln/>
        </p:spPr>
        <p:txBody>
          <a:bodyPr wrap="none" lIns="0" tIns="0" rIns="0" bIns="0" rtlCol="0" anchor="t"/>
          <a:lstStyle/>
          <a:p>
            <a:pPr marL="0" indent="0" algn="l">
              <a:lnSpc>
                <a:spcPts val="2450"/>
              </a:lnSpc>
              <a:buNone/>
            </a:pPr>
            <a:r>
              <a:rPr lang="en-US" sz="1950" kern="0" spc="-59" dirty="0">
                <a:solidFill>
                  <a:srgbClr val="2B2E3C"/>
                </a:solidFill>
                <a:latin typeface="Bitter Medium" pitchFamily="34" charset="0"/>
                <a:ea typeface="Bitter Medium" pitchFamily="34" charset="-122"/>
                <a:cs typeface="Bitter Medium" pitchFamily="34" charset="-120"/>
              </a:rPr>
              <a:t>Patient Information Validation</a:t>
            </a:r>
            <a:endParaRPr lang="en-US" sz="1950" dirty="0"/>
          </a:p>
        </p:txBody>
      </p:sp>
      <p:sp>
        <p:nvSpPr>
          <p:cNvPr id="9" name="Text 6"/>
          <p:cNvSpPr/>
          <p:nvPr/>
        </p:nvSpPr>
        <p:spPr>
          <a:xfrm>
            <a:off x="5209580" y="5219581"/>
            <a:ext cx="4211122" cy="1277779"/>
          </a:xfrm>
          <a:prstGeom prst="rect">
            <a:avLst/>
          </a:prstGeom>
          <a:noFill/>
          <a:ln/>
        </p:spPr>
        <p:txBody>
          <a:bodyPr wrap="square" lIns="0" tIns="0" rIns="0" bIns="0" rtlCol="0" anchor="t"/>
          <a:lstStyle/>
          <a:p>
            <a:pPr marL="0" indent="0" algn="l">
              <a:lnSpc>
                <a:spcPts val="2500"/>
              </a:lnSpc>
              <a:buNone/>
            </a:pPr>
            <a:r>
              <a:rPr lang="en-US" sz="1550" kern="0" spc="-31" dirty="0">
                <a:solidFill>
                  <a:srgbClr val="2B2E3C"/>
                </a:solidFill>
                <a:latin typeface="Open Sans" pitchFamily="34" charset="0"/>
                <a:ea typeface="Open Sans" pitchFamily="34" charset="-122"/>
                <a:cs typeface="Open Sans" pitchFamily="34" charset="-120"/>
              </a:rPr>
              <a:t>Confirm demographic data accuracy at every visit, including address, phone, insurance cards, and any recent coverage changes that might affect claims.</a:t>
            </a:r>
            <a:endParaRPr lang="en-US" sz="1550" dirty="0"/>
          </a:p>
        </p:txBody>
      </p:sp>
      <p:sp>
        <p:nvSpPr>
          <p:cNvPr id="10" name="Shape 7"/>
          <p:cNvSpPr/>
          <p:nvPr/>
        </p:nvSpPr>
        <p:spPr>
          <a:xfrm>
            <a:off x="9720262" y="3988951"/>
            <a:ext cx="4211122" cy="199668"/>
          </a:xfrm>
          <a:prstGeom prst="roundRect">
            <a:avLst>
              <a:gd name="adj" fmla="val 42009"/>
            </a:avLst>
          </a:prstGeom>
          <a:solidFill>
            <a:srgbClr val="FCE2CF"/>
          </a:solidFill>
          <a:ln w="7620">
            <a:solidFill>
              <a:srgbClr val="E2C8B5"/>
            </a:solidFill>
            <a:prstDash val="solid"/>
          </a:ln>
        </p:spPr>
        <p:txBody>
          <a:bodyPr/>
          <a:lstStyle/>
          <a:p>
            <a:endParaRPr lang="en-US"/>
          </a:p>
        </p:txBody>
      </p:sp>
      <p:sp>
        <p:nvSpPr>
          <p:cNvPr id="11" name="Text 8"/>
          <p:cNvSpPr/>
          <p:nvPr/>
        </p:nvSpPr>
        <p:spPr>
          <a:xfrm>
            <a:off x="9720262" y="4488180"/>
            <a:ext cx="3065264" cy="312063"/>
          </a:xfrm>
          <a:prstGeom prst="rect">
            <a:avLst/>
          </a:prstGeom>
          <a:noFill/>
          <a:ln/>
        </p:spPr>
        <p:txBody>
          <a:bodyPr wrap="none" lIns="0" tIns="0" rIns="0" bIns="0" rtlCol="0" anchor="t"/>
          <a:lstStyle/>
          <a:p>
            <a:pPr marL="0" indent="0" algn="l">
              <a:lnSpc>
                <a:spcPts val="2450"/>
              </a:lnSpc>
              <a:buNone/>
            </a:pPr>
            <a:r>
              <a:rPr lang="en-US" sz="1950" kern="0" spc="-59" dirty="0">
                <a:solidFill>
                  <a:srgbClr val="2B2E3C"/>
                </a:solidFill>
                <a:latin typeface="Bitter Medium" pitchFamily="34" charset="0"/>
                <a:ea typeface="Bitter Medium" pitchFamily="34" charset="-122"/>
                <a:cs typeface="Bitter Medium" pitchFamily="34" charset="-120"/>
              </a:rPr>
              <a:t>Upfront Financial Clearance</a:t>
            </a:r>
            <a:endParaRPr lang="en-US" sz="1950" dirty="0"/>
          </a:p>
        </p:txBody>
      </p:sp>
      <p:sp>
        <p:nvSpPr>
          <p:cNvPr id="12" name="Text 9"/>
          <p:cNvSpPr/>
          <p:nvPr/>
        </p:nvSpPr>
        <p:spPr>
          <a:xfrm>
            <a:off x="9720262" y="4920020"/>
            <a:ext cx="4211122" cy="1277779"/>
          </a:xfrm>
          <a:prstGeom prst="rect">
            <a:avLst/>
          </a:prstGeom>
          <a:noFill/>
          <a:ln/>
        </p:spPr>
        <p:txBody>
          <a:bodyPr wrap="square" lIns="0" tIns="0" rIns="0" bIns="0" rtlCol="0" anchor="t"/>
          <a:lstStyle/>
          <a:p>
            <a:pPr marL="0" indent="0" algn="l">
              <a:lnSpc>
                <a:spcPts val="2500"/>
              </a:lnSpc>
              <a:buNone/>
            </a:pPr>
            <a:r>
              <a:rPr lang="en-US" sz="1550" kern="0" spc="-31" dirty="0">
                <a:solidFill>
                  <a:srgbClr val="2B2E3C"/>
                </a:solidFill>
                <a:latin typeface="Open Sans" pitchFamily="34" charset="0"/>
                <a:ea typeface="Open Sans" pitchFamily="34" charset="-122"/>
                <a:cs typeface="Open Sans" pitchFamily="34" charset="-120"/>
              </a:rPr>
              <a:t>Collect co-pays and outstanding balances at check-in, while providing clear cost estimates for services to reduce back-end billing complications.</a:t>
            </a:r>
            <a:endParaRPr lang="en-US" sz="1550" dirty="0"/>
          </a:p>
        </p:txBody>
      </p:sp>
      <p:sp>
        <p:nvSpPr>
          <p:cNvPr id="13" name="Text 10"/>
          <p:cNvSpPr/>
          <p:nvPr/>
        </p:nvSpPr>
        <p:spPr>
          <a:xfrm>
            <a:off x="698897" y="7021592"/>
            <a:ext cx="13232606" cy="638889"/>
          </a:xfrm>
          <a:prstGeom prst="rect">
            <a:avLst/>
          </a:prstGeom>
          <a:noFill/>
          <a:ln/>
        </p:spPr>
        <p:txBody>
          <a:bodyPr wrap="square" lIns="0" tIns="0" rIns="0" bIns="0" rtlCol="0" anchor="t"/>
          <a:lstStyle/>
          <a:p>
            <a:pPr marL="0" indent="0" algn="l">
              <a:lnSpc>
                <a:spcPts val="2500"/>
              </a:lnSpc>
              <a:buNone/>
            </a:pPr>
            <a:r>
              <a:rPr lang="en-US" sz="1550" kern="0" spc="-31" dirty="0">
                <a:solidFill>
                  <a:srgbClr val="2B2E3C"/>
                </a:solidFill>
                <a:latin typeface="Open Sans" pitchFamily="34" charset="0"/>
                <a:ea typeface="Open Sans" pitchFamily="34" charset="-122"/>
                <a:cs typeface="Open Sans" pitchFamily="34" charset="-120"/>
              </a:rPr>
              <a:t>Proactive verification processes at the beginning of the patient journey dramatically reduce denial rates. By addressing potential issues before services are rendered, you eliminate many common rejection reasons while also improving the patient financial experience.</a:t>
            </a:r>
            <a:endParaRPr lang="en-US" sz="15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1165741"/>
            <a:ext cx="9505236" cy="708779"/>
          </a:xfrm>
          <a:prstGeom prst="rect">
            <a:avLst/>
          </a:prstGeom>
          <a:noFill/>
          <a:ln/>
        </p:spPr>
        <p:txBody>
          <a:bodyPr wrap="none" lIns="0" tIns="0" rIns="0" bIns="0" rtlCol="0" anchor="t"/>
          <a:lstStyle/>
          <a:p>
            <a:pPr marL="0" indent="0" algn="l">
              <a:lnSpc>
                <a:spcPts val="5550"/>
              </a:lnSpc>
              <a:buNone/>
            </a:pPr>
            <a:r>
              <a:rPr lang="en-US" sz="4450" kern="0" spc="-134" dirty="0">
                <a:solidFill>
                  <a:srgbClr val="2C3F42"/>
                </a:solidFill>
                <a:latin typeface="Bitter Medium" pitchFamily="34" charset="0"/>
                <a:ea typeface="Bitter Medium" pitchFamily="34" charset="-122"/>
                <a:cs typeface="Bitter Medium" pitchFamily="34" charset="-120"/>
              </a:rPr>
              <a:t>Train Staff on Correct Coding Practices</a:t>
            </a:r>
            <a:endParaRPr lang="en-US" sz="4450" dirty="0"/>
          </a:p>
        </p:txBody>
      </p:sp>
      <p:sp>
        <p:nvSpPr>
          <p:cNvPr id="3" name="Shape 1"/>
          <p:cNvSpPr/>
          <p:nvPr/>
        </p:nvSpPr>
        <p:spPr>
          <a:xfrm>
            <a:off x="793790" y="2328148"/>
            <a:ext cx="4196358" cy="2773799"/>
          </a:xfrm>
          <a:prstGeom prst="roundRect">
            <a:avLst>
              <a:gd name="adj" fmla="val 3435"/>
            </a:avLst>
          </a:prstGeom>
          <a:solidFill>
            <a:srgbClr val="FCE2CF"/>
          </a:solidFill>
          <a:ln w="7620">
            <a:solidFill>
              <a:srgbClr val="E2C8B5"/>
            </a:solidFill>
            <a:prstDash val="solid"/>
          </a:ln>
        </p:spPr>
        <p:txBody>
          <a:bodyPr/>
          <a:lstStyle/>
          <a:p>
            <a:endParaRPr lang="en-US"/>
          </a:p>
        </p:txBody>
      </p:sp>
      <p:sp>
        <p:nvSpPr>
          <p:cNvPr id="4" name="Text 2"/>
          <p:cNvSpPr/>
          <p:nvPr/>
        </p:nvSpPr>
        <p:spPr>
          <a:xfrm>
            <a:off x="1028224" y="2562582"/>
            <a:ext cx="2835235" cy="354330"/>
          </a:xfrm>
          <a:prstGeom prst="rect">
            <a:avLst/>
          </a:prstGeom>
          <a:noFill/>
          <a:ln/>
        </p:spPr>
        <p:txBody>
          <a:bodyPr wrap="none" lIns="0" tIns="0" rIns="0" bIns="0" rtlCol="0" anchor="t"/>
          <a:lstStyle/>
          <a:p>
            <a:pPr marL="0" indent="0" algn="l">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Regular Code Updates</a:t>
            </a:r>
            <a:endParaRPr lang="en-US" sz="2200" dirty="0"/>
          </a:p>
        </p:txBody>
      </p:sp>
      <p:sp>
        <p:nvSpPr>
          <p:cNvPr id="5" name="Text 3"/>
          <p:cNvSpPr/>
          <p:nvPr/>
        </p:nvSpPr>
        <p:spPr>
          <a:xfrm>
            <a:off x="1028224" y="3053001"/>
            <a:ext cx="3727490" cy="1814513"/>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Schedule quarterly training sessions on CPT/ICD-10 changes and payer-specific requirements to keep staff current with evolving coding standards.</a:t>
            </a:r>
            <a:endParaRPr lang="en-US" sz="1750" dirty="0"/>
          </a:p>
        </p:txBody>
      </p:sp>
      <p:sp>
        <p:nvSpPr>
          <p:cNvPr id="6" name="Shape 4"/>
          <p:cNvSpPr/>
          <p:nvPr/>
        </p:nvSpPr>
        <p:spPr>
          <a:xfrm>
            <a:off x="5216962" y="2328148"/>
            <a:ext cx="4196358" cy="2773799"/>
          </a:xfrm>
          <a:prstGeom prst="roundRect">
            <a:avLst>
              <a:gd name="adj" fmla="val 3435"/>
            </a:avLst>
          </a:prstGeom>
          <a:solidFill>
            <a:srgbClr val="FCE2CF"/>
          </a:solidFill>
          <a:ln w="7620">
            <a:solidFill>
              <a:srgbClr val="E2C8B5"/>
            </a:solidFill>
            <a:prstDash val="solid"/>
          </a:ln>
        </p:spPr>
        <p:txBody>
          <a:bodyPr/>
          <a:lstStyle/>
          <a:p>
            <a:endParaRPr lang="en-US"/>
          </a:p>
        </p:txBody>
      </p:sp>
      <p:sp>
        <p:nvSpPr>
          <p:cNvPr id="7" name="Text 5"/>
          <p:cNvSpPr/>
          <p:nvPr/>
        </p:nvSpPr>
        <p:spPr>
          <a:xfrm>
            <a:off x="5451396" y="2562582"/>
            <a:ext cx="3474601" cy="354330"/>
          </a:xfrm>
          <a:prstGeom prst="rect">
            <a:avLst/>
          </a:prstGeom>
          <a:noFill/>
          <a:ln/>
        </p:spPr>
        <p:txBody>
          <a:bodyPr wrap="none" lIns="0" tIns="0" rIns="0" bIns="0" rtlCol="0" anchor="t"/>
          <a:lstStyle/>
          <a:p>
            <a:pPr marL="0" indent="0" algn="l">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Specialty-Specific Guidance</a:t>
            </a:r>
            <a:endParaRPr lang="en-US" sz="2200" dirty="0"/>
          </a:p>
        </p:txBody>
      </p:sp>
      <p:sp>
        <p:nvSpPr>
          <p:cNvPr id="8" name="Text 6"/>
          <p:cNvSpPr/>
          <p:nvPr/>
        </p:nvSpPr>
        <p:spPr>
          <a:xfrm>
            <a:off x="5451396" y="3053001"/>
            <a:ext cx="3727490" cy="1814513"/>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Provide coding guidelines tailored to your practice specialty, highlighting common pitfalls and high-value procedures that deserve special attention.</a:t>
            </a:r>
            <a:endParaRPr lang="en-US" sz="1750" dirty="0"/>
          </a:p>
        </p:txBody>
      </p:sp>
      <p:sp>
        <p:nvSpPr>
          <p:cNvPr id="9" name="Shape 7"/>
          <p:cNvSpPr/>
          <p:nvPr/>
        </p:nvSpPr>
        <p:spPr>
          <a:xfrm>
            <a:off x="9640133" y="2328148"/>
            <a:ext cx="4196358" cy="2773799"/>
          </a:xfrm>
          <a:prstGeom prst="roundRect">
            <a:avLst>
              <a:gd name="adj" fmla="val 3435"/>
            </a:avLst>
          </a:prstGeom>
          <a:solidFill>
            <a:srgbClr val="FCE2CF"/>
          </a:solidFill>
          <a:ln w="7620">
            <a:solidFill>
              <a:srgbClr val="E2C8B5"/>
            </a:solidFill>
            <a:prstDash val="solid"/>
          </a:ln>
        </p:spPr>
        <p:txBody>
          <a:bodyPr/>
          <a:lstStyle/>
          <a:p>
            <a:endParaRPr lang="en-US"/>
          </a:p>
        </p:txBody>
      </p:sp>
      <p:sp>
        <p:nvSpPr>
          <p:cNvPr id="10" name="Text 8"/>
          <p:cNvSpPr/>
          <p:nvPr/>
        </p:nvSpPr>
        <p:spPr>
          <a:xfrm>
            <a:off x="9874568" y="2562582"/>
            <a:ext cx="2835235" cy="354330"/>
          </a:xfrm>
          <a:prstGeom prst="rect">
            <a:avLst/>
          </a:prstGeom>
          <a:noFill/>
          <a:ln/>
        </p:spPr>
        <p:txBody>
          <a:bodyPr wrap="none" lIns="0" tIns="0" rIns="0" bIns="0" rtlCol="0" anchor="t"/>
          <a:lstStyle/>
          <a:p>
            <a:pPr marL="0" indent="0" algn="l">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Coding Audits</a:t>
            </a:r>
            <a:endParaRPr lang="en-US" sz="2200" dirty="0"/>
          </a:p>
        </p:txBody>
      </p:sp>
      <p:sp>
        <p:nvSpPr>
          <p:cNvPr id="11" name="Text 9"/>
          <p:cNvSpPr/>
          <p:nvPr/>
        </p:nvSpPr>
        <p:spPr>
          <a:xfrm>
            <a:off x="9874568" y="3053001"/>
            <a:ext cx="3727490" cy="1814513"/>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Implement monthly internal audits of randomly selected claims to identify coding patterns that may trigger denials and create targeted improvement plans.</a:t>
            </a:r>
            <a:endParaRPr lang="en-US" sz="1750" dirty="0"/>
          </a:p>
        </p:txBody>
      </p:sp>
      <p:sp>
        <p:nvSpPr>
          <p:cNvPr id="12" name="Text 10"/>
          <p:cNvSpPr/>
          <p:nvPr/>
        </p:nvSpPr>
        <p:spPr>
          <a:xfrm>
            <a:off x="793790" y="5357098"/>
            <a:ext cx="13042821" cy="725805"/>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Consistent, high-quality coding training significantly reduces denial rates. When staff understand not just how to code, but why specific codes are used in particular scenarios, they make fewer errors that lead to rejections.</a:t>
            </a:r>
            <a:endParaRPr lang="en-US" sz="1750" dirty="0"/>
          </a:p>
        </p:txBody>
      </p:sp>
      <p:sp>
        <p:nvSpPr>
          <p:cNvPr id="13" name="Text 11"/>
          <p:cNvSpPr/>
          <p:nvPr/>
        </p:nvSpPr>
        <p:spPr>
          <a:xfrm>
            <a:off x="793790" y="6338054"/>
            <a:ext cx="13042821" cy="725805"/>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Consider investing in certified coding resources or outside expertise for complex specialties where coding rules frequently change or have nuanced requirements.</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1041559"/>
            <a:ext cx="10515600" cy="708779"/>
          </a:xfrm>
          <a:prstGeom prst="rect">
            <a:avLst/>
          </a:prstGeom>
          <a:noFill/>
          <a:ln/>
        </p:spPr>
        <p:txBody>
          <a:bodyPr wrap="none" lIns="0" tIns="0" rIns="0" bIns="0" rtlCol="0" anchor="t"/>
          <a:lstStyle/>
          <a:p>
            <a:pPr marL="0" indent="0" algn="l">
              <a:lnSpc>
                <a:spcPts val="5550"/>
              </a:lnSpc>
              <a:buNone/>
            </a:pPr>
            <a:r>
              <a:rPr lang="en-US" sz="4450" kern="0" spc="-134" dirty="0">
                <a:solidFill>
                  <a:srgbClr val="2C3F42"/>
                </a:solidFill>
                <a:latin typeface="Bitter Medium" pitchFamily="34" charset="0"/>
                <a:ea typeface="Bitter Medium" pitchFamily="34" charset="-122"/>
                <a:cs typeface="Bitter Medium" pitchFamily="34" charset="-120"/>
              </a:rPr>
              <a:t>Use Billing Software With Claim Scrubbing</a:t>
            </a:r>
            <a:endParaRPr lang="en-US" sz="4450" dirty="0"/>
          </a:p>
        </p:txBody>
      </p:sp>
      <p:pic>
        <p:nvPicPr>
          <p:cNvPr id="3" name="Image 0" descr="preencoded.png"/>
          <p:cNvPicPr>
            <a:picLocks noChangeAspect="1"/>
          </p:cNvPicPr>
          <p:nvPr/>
        </p:nvPicPr>
        <p:blipFill>
          <a:blip r:embed="rId3"/>
          <a:stretch>
            <a:fillRect/>
          </a:stretch>
        </p:blipFill>
        <p:spPr>
          <a:xfrm>
            <a:off x="793790" y="2243614"/>
            <a:ext cx="566976" cy="566976"/>
          </a:xfrm>
          <a:prstGeom prst="rect">
            <a:avLst/>
          </a:prstGeom>
        </p:spPr>
      </p:pic>
      <p:sp>
        <p:nvSpPr>
          <p:cNvPr id="4" name="Text 1"/>
          <p:cNvSpPr/>
          <p:nvPr/>
        </p:nvSpPr>
        <p:spPr>
          <a:xfrm>
            <a:off x="1587579" y="2203966"/>
            <a:ext cx="2211705" cy="354330"/>
          </a:xfrm>
          <a:prstGeom prst="rect">
            <a:avLst/>
          </a:prstGeom>
          <a:noFill/>
          <a:ln/>
        </p:spPr>
        <p:txBody>
          <a:bodyPr wrap="none" lIns="0" tIns="0" rIns="0" bIns="0" rtlCol="0" anchor="t"/>
          <a:lstStyle/>
          <a:p>
            <a:pPr marL="0" indent="0" algn="l">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Error Detection</a:t>
            </a:r>
            <a:endParaRPr lang="en-US" sz="2200" dirty="0"/>
          </a:p>
        </p:txBody>
      </p:sp>
      <p:sp>
        <p:nvSpPr>
          <p:cNvPr id="5" name="Text 2"/>
          <p:cNvSpPr/>
          <p:nvPr/>
        </p:nvSpPr>
        <p:spPr>
          <a:xfrm>
            <a:off x="1587579" y="2694384"/>
            <a:ext cx="2211705" cy="2177415"/>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Automatically identifies missing fields, invalid codes, and formatting issues before submission to payers.</a:t>
            </a:r>
            <a:endParaRPr lang="en-US" sz="1750" dirty="0"/>
          </a:p>
        </p:txBody>
      </p:sp>
      <p:pic>
        <p:nvPicPr>
          <p:cNvPr id="6" name="Image 1" descr="preencoded.png"/>
          <p:cNvPicPr>
            <a:picLocks noChangeAspect="1"/>
          </p:cNvPicPr>
          <p:nvPr/>
        </p:nvPicPr>
        <p:blipFill>
          <a:blip r:embed="rId4"/>
          <a:stretch>
            <a:fillRect/>
          </a:stretch>
        </p:blipFill>
        <p:spPr>
          <a:xfrm>
            <a:off x="4139446" y="2243614"/>
            <a:ext cx="566976" cy="566976"/>
          </a:xfrm>
          <a:prstGeom prst="rect">
            <a:avLst/>
          </a:prstGeom>
        </p:spPr>
      </p:pic>
      <p:sp>
        <p:nvSpPr>
          <p:cNvPr id="7" name="Text 3"/>
          <p:cNvSpPr/>
          <p:nvPr/>
        </p:nvSpPr>
        <p:spPr>
          <a:xfrm>
            <a:off x="4933236" y="2203966"/>
            <a:ext cx="2211824" cy="708660"/>
          </a:xfrm>
          <a:prstGeom prst="rect">
            <a:avLst/>
          </a:prstGeom>
          <a:noFill/>
          <a:ln/>
        </p:spPr>
        <p:txBody>
          <a:bodyPr wrap="square" lIns="0" tIns="0" rIns="0" bIns="0" rtlCol="0" anchor="t"/>
          <a:lstStyle/>
          <a:p>
            <a:pPr marL="0" indent="0" algn="l">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Payer-Specific Rules</a:t>
            </a:r>
            <a:endParaRPr lang="en-US" sz="2200" dirty="0"/>
          </a:p>
        </p:txBody>
      </p:sp>
      <p:sp>
        <p:nvSpPr>
          <p:cNvPr id="8" name="Text 4"/>
          <p:cNvSpPr/>
          <p:nvPr/>
        </p:nvSpPr>
        <p:spPr>
          <a:xfrm>
            <a:off x="4933236" y="3048714"/>
            <a:ext cx="2211824" cy="2177415"/>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Applies custom edits based on each insurer's specific requirements and known rejection triggers.</a:t>
            </a:r>
            <a:endParaRPr lang="en-US" sz="1750" dirty="0"/>
          </a:p>
        </p:txBody>
      </p:sp>
      <p:pic>
        <p:nvPicPr>
          <p:cNvPr id="9" name="Image 2" descr="preencoded.png"/>
          <p:cNvPicPr>
            <a:picLocks noChangeAspect="1"/>
          </p:cNvPicPr>
          <p:nvPr/>
        </p:nvPicPr>
        <p:blipFill>
          <a:blip r:embed="rId5"/>
          <a:stretch>
            <a:fillRect/>
          </a:stretch>
        </p:blipFill>
        <p:spPr>
          <a:xfrm>
            <a:off x="7485221" y="2243614"/>
            <a:ext cx="566976" cy="566976"/>
          </a:xfrm>
          <a:prstGeom prst="rect">
            <a:avLst/>
          </a:prstGeom>
        </p:spPr>
      </p:pic>
      <p:sp>
        <p:nvSpPr>
          <p:cNvPr id="10" name="Text 5"/>
          <p:cNvSpPr/>
          <p:nvPr/>
        </p:nvSpPr>
        <p:spPr>
          <a:xfrm>
            <a:off x="8279011" y="2203966"/>
            <a:ext cx="2211824" cy="708660"/>
          </a:xfrm>
          <a:prstGeom prst="rect">
            <a:avLst/>
          </a:prstGeom>
          <a:noFill/>
          <a:ln/>
        </p:spPr>
        <p:txBody>
          <a:bodyPr wrap="square" lIns="0" tIns="0" rIns="0" bIns="0" rtlCol="0" anchor="t"/>
          <a:lstStyle/>
          <a:p>
            <a:pPr marL="0" indent="0" algn="l">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Clean Claim Rate Tracking</a:t>
            </a:r>
            <a:endParaRPr lang="en-US" sz="2200" dirty="0"/>
          </a:p>
        </p:txBody>
      </p:sp>
      <p:sp>
        <p:nvSpPr>
          <p:cNvPr id="11" name="Text 6"/>
          <p:cNvSpPr/>
          <p:nvPr/>
        </p:nvSpPr>
        <p:spPr>
          <a:xfrm>
            <a:off x="8279011" y="3048714"/>
            <a:ext cx="2211824" cy="1814513"/>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Measures first-pass acceptance rates to identify improvement opportunities in your billing process.</a:t>
            </a:r>
            <a:endParaRPr lang="en-US" sz="1750" dirty="0"/>
          </a:p>
        </p:txBody>
      </p:sp>
      <p:pic>
        <p:nvPicPr>
          <p:cNvPr id="12" name="Image 3" descr="preencoded.png"/>
          <p:cNvPicPr>
            <a:picLocks noChangeAspect="1"/>
          </p:cNvPicPr>
          <p:nvPr/>
        </p:nvPicPr>
        <p:blipFill>
          <a:blip r:embed="rId6"/>
          <a:stretch>
            <a:fillRect/>
          </a:stretch>
        </p:blipFill>
        <p:spPr>
          <a:xfrm>
            <a:off x="10830997" y="2243614"/>
            <a:ext cx="566976" cy="566976"/>
          </a:xfrm>
          <a:prstGeom prst="rect">
            <a:avLst/>
          </a:prstGeom>
        </p:spPr>
      </p:pic>
      <p:sp>
        <p:nvSpPr>
          <p:cNvPr id="13" name="Text 7"/>
          <p:cNvSpPr/>
          <p:nvPr/>
        </p:nvSpPr>
        <p:spPr>
          <a:xfrm>
            <a:off x="11624786" y="2203966"/>
            <a:ext cx="2211824" cy="708660"/>
          </a:xfrm>
          <a:prstGeom prst="rect">
            <a:avLst/>
          </a:prstGeom>
          <a:noFill/>
          <a:ln/>
        </p:spPr>
        <p:txBody>
          <a:bodyPr wrap="square" lIns="0" tIns="0" rIns="0" bIns="0" rtlCol="0" anchor="t"/>
          <a:lstStyle/>
          <a:p>
            <a:pPr marL="0" indent="0" algn="l">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AI-Powered Suggestions</a:t>
            </a:r>
            <a:endParaRPr lang="en-US" sz="2200" dirty="0"/>
          </a:p>
        </p:txBody>
      </p:sp>
      <p:sp>
        <p:nvSpPr>
          <p:cNvPr id="14" name="Text 8"/>
          <p:cNvSpPr/>
          <p:nvPr/>
        </p:nvSpPr>
        <p:spPr>
          <a:xfrm>
            <a:off x="11624786" y="3048714"/>
            <a:ext cx="2211824" cy="1814513"/>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Advanced systems now offer coding recommendations based on clinical documentation.</a:t>
            </a:r>
            <a:endParaRPr lang="en-US" sz="1750" dirty="0"/>
          </a:p>
        </p:txBody>
      </p:sp>
      <p:sp>
        <p:nvSpPr>
          <p:cNvPr id="15" name="Text 9"/>
          <p:cNvSpPr/>
          <p:nvPr/>
        </p:nvSpPr>
        <p:spPr>
          <a:xfrm>
            <a:off x="793790" y="5481280"/>
            <a:ext cx="13042821" cy="725805"/>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Modern revenue cycle management platforms significantly reduce denials through automated claim scrubbing. These systems act as a first line of defense, catching potential rejection reasons before claims ever leave your practice.</a:t>
            </a:r>
            <a:endParaRPr lang="en-US" sz="1750" dirty="0"/>
          </a:p>
        </p:txBody>
      </p:sp>
      <p:sp>
        <p:nvSpPr>
          <p:cNvPr id="16" name="Text 10"/>
          <p:cNvSpPr/>
          <p:nvPr/>
        </p:nvSpPr>
        <p:spPr>
          <a:xfrm>
            <a:off x="793790" y="6462236"/>
            <a:ext cx="13042821" cy="725805"/>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The best solutions integrate with your EHR and provide real-time feedback during the documentation process, allowing issues to be corrected at the point of care rather than during billing.</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511637" y="375284"/>
            <a:ext cx="12436267" cy="759023"/>
          </a:xfrm>
          <a:prstGeom prst="rect">
            <a:avLst/>
          </a:prstGeom>
          <a:noFill/>
          <a:ln/>
        </p:spPr>
        <p:txBody>
          <a:bodyPr wrap="none" lIns="0" tIns="0" rIns="0" bIns="0" rtlCol="0" anchor="t"/>
          <a:lstStyle/>
          <a:p>
            <a:pPr marL="0" indent="0" algn="l">
              <a:lnSpc>
                <a:spcPts val="3350"/>
              </a:lnSpc>
              <a:buNone/>
            </a:pPr>
            <a:r>
              <a:rPr lang="en-US" sz="4400" kern="0" spc="-81" dirty="0">
                <a:solidFill>
                  <a:srgbClr val="2C3F42"/>
                </a:solidFill>
                <a:latin typeface="Bitter Medium" pitchFamily="34" charset="0"/>
                <a:ea typeface="Bitter Medium" pitchFamily="34" charset="-122"/>
                <a:cs typeface="Bitter Medium" pitchFamily="34" charset="-120"/>
              </a:rPr>
              <a:t>Monitor Denials Weekly, Not Monthly</a:t>
            </a:r>
            <a:endParaRPr lang="en-US" sz="4400" dirty="0"/>
          </a:p>
        </p:txBody>
      </p:sp>
      <p:pic>
        <p:nvPicPr>
          <p:cNvPr id="3" name="Image 0" descr="preencoded.png"/>
          <p:cNvPicPr>
            <a:picLocks noChangeAspect="1"/>
          </p:cNvPicPr>
          <p:nvPr/>
        </p:nvPicPr>
        <p:blipFill>
          <a:blip r:embed="rId3"/>
          <a:stretch>
            <a:fillRect/>
          </a:stretch>
        </p:blipFill>
        <p:spPr>
          <a:xfrm>
            <a:off x="511637" y="1114020"/>
            <a:ext cx="4691848" cy="4691848"/>
          </a:xfrm>
          <a:prstGeom prst="rect">
            <a:avLst/>
          </a:prstGeom>
        </p:spPr>
      </p:pic>
      <p:sp>
        <p:nvSpPr>
          <p:cNvPr id="4" name="Shape 1"/>
          <p:cNvSpPr/>
          <p:nvPr/>
        </p:nvSpPr>
        <p:spPr>
          <a:xfrm>
            <a:off x="5301020" y="1420820"/>
            <a:ext cx="136446" cy="136446"/>
          </a:xfrm>
          <a:prstGeom prst="roundRect">
            <a:avLst>
              <a:gd name="adj" fmla="val 13403"/>
            </a:avLst>
          </a:prstGeom>
          <a:solidFill>
            <a:srgbClr val="472105"/>
          </a:solidFill>
          <a:ln/>
        </p:spPr>
        <p:txBody>
          <a:bodyPr/>
          <a:lstStyle/>
          <a:p>
            <a:endParaRPr lang="en-US" sz="1400"/>
          </a:p>
        </p:txBody>
      </p:sp>
      <p:sp>
        <p:nvSpPr>
          <p:cNvPr id="5" name="Text 2"/>
          <p:cNvSpPr/>
          <p:nvPr/>
        </p:nvSpPr>
        <p:spPr>
          <a:xfrm>
            <a:off x="5498425" y="1420820"/>
            <a:ext cx="936069" cy="136446"/>
          </a:xfrm>
          <a:prstGeom prst="rect">
            <a:avLst/>
          </a:prstGeom>
          <a:noFill/>
          <a:ln/>
        </p:spPr>
        <p:txBody>
          <a:bodyPr wrap="none" lIns="0" tIns="0" rIns="0" bIns="0" rtlCol="0" anchor="t"/>
          <a:lstStyle/>
          <a:p>
            <a:pPr marL="0" indent="0" algn="l">
              <a:lnSpc>
                <a:spcPts val="1050"/>
              </a:lnSpc>
              <a:buNone/>
            </a:pPr>
            <a:r>
              <a:rPr lang="en-US" sz="1400" kern="0" spc="-21" dirty="0">
                <a:solidFill>
                  <a:srgbClr val="2B2E3C"/>
                </a:solidFill>
                <a:latin typeface="Open Sans" pitchFamily="34" charset="0"/>
                <a:ea typeface="Open Sans" pitchFamily="34" charset="-122"/>
                <a:cs typeface="Open Sans" pitchFamily="34" charset="-120"/>
              </a:rPr>
              <a:t>Eligibility Issues</a:t>
            </a:r>
            <a:endParaRPr lang="en-US" sz="1400" dirty="0"/>
          </a:p>
        </p:txBody>
      </p:sp>
      <p:sp>
        <p:nvSpPr>
          <p:cNvPr id="6" name="Shape 3"/>
          <p:cNvSpPr/>
          <p:nvPr/>
        </p:nvSpPr>
        <p:spPr>
          <a:xfrm>
            <a:off x="5301020" y="1892546"/>
            <a:ext cx="136446" cy="136446"/>
          </a:xfrm>
          <a:prstGeom prst="roundRect">
            <a:avLst>
              <a:gd name="adj" fmla="val 13403"/>
            </a:avLst>
          </a:prstGeom>
          <a:solidFill>
            <a:srgbClr val="763608"/>
          </a:solidFill>
          <a:ln/>
        </p:spPr>
        <p:txBody>
          <a:bodyPr/>
          <a:lstStyle/>
          <a:p>
            <a:endParaRPr lang="en-US" sz="1400"/>
          </a:p>
        </p:txBody>
      </p:sp>
      <p:sp>
        <p:nvSpPr>
          <p:cNvPr id="7" name="Text 4"/>
          <p:cNvSpPr/>
          <p:nvPr/>
        </p:nvSpPr>
        <p:spPr>
          <a:xfrm>
            <a:off x="5498425" y="1892546"/>
            <a:ext cx="1443157" cy="136446"/>
          </a:xfrm>
          <a:prstGeom prst="rect">
            <a:avLst/>
          </a:prstGeom>
          <a:noFill/>
          <a:ln/>
        </p:spPr>
        <p:txBody>
          <a:bodyPr wrap="none" lIns="0" tIns="0" rIns="0" bIns="0" rtlCol="0" anchor="t"/>
          <a:lstStyle/>
          <a:p>
            <a:pPr marL="0" indent="0" algn="l">
              <a:lnSpc>
                <a:spcPts val="1050"/>
              </a:lnSpc>
              <a:buNone/>
            </a:pPr>
            <a:r>
              <a:rPr lang="en-US" sz="1400" kern="0" spc="-21" dirty="0">
                <a:solidFill>
                  <a:srgbClr val="2B2E3C"/>
                </a:solidFill>
                <a:latin typeface="Open Sans" pitchFamily="34" charset="0"/>
                <a:ea typeface="Open Sans" pitchFamily="34" charset="-122"/>
                <a:cs typeface="Open Sans" pitchFamily="34" charset="-120"/>
              </a:rPr>
              <a:t>Authorization Problems</a:t>
            </a:r>
            <a:endParaRPr lang="en-US" sz="1400" dirty="0"/>
          </a:p>
        </p:txBody>
      </p:sp>
      <p:sp>
        <p:nvSpPr>
          <p:cNvPr id="8" name="Shape 5"/>
          <p:cNvSpPr/>
          <p:nvPr/>
        </p:nvSpPr>
        <p:spPr>
          <a:xfrm>
            <a:off x="5301020" y="2339888"/>
            <a:ext cx="136446" cy="136446"/>
          </a:xfrm>
          <a:prstGeom prst="roundRect">
            <a:avLst>
              <a:gd name="adj" fmla="val 13403"/>
            </a:avLst>
          </a:prstGeom>
          <a:solidFill>
            <a:srgbClr val="A44B0C"/>
          </a:solidFill>
          <a:ln/>
        </p:spPr>
        <p:txBody>
          <a:bodyPr/>
          <a:lstStyle/>
          <a:p>
            <a:endParaRPr lang="en-US" sz="1400"/>
          </a:p>
        </p:txBody>
      </p:sp>
      <p:sp>
        <p:nvSpPr>
          <p:cNvPr id="9" name="Text 6"/>
          <p:cNvSpPr/>
          <p:nvPr/>
        </p:nvSpPr>
        <p:spPr>
          <a:xfrm>
            <a:off x="5498425" y="2339888"/>
            <a:ext cx="833199" cy="136446"/>
          </a:xfrm>
          <a:prstGeom prst="rect">
            <a:avLst/>
          </a:prstGeom>
          <a:noFill/>
          <a:ln/>
        </p:spPr>
        <p:txBody>
          <a:bodyPr wrap="none" lIns="0" tIns="0" rIns="0" bIns="0" rtlCol="0" anchor="t"/>
          <a:lstStyle/>
          <a:p>
            <a:pPr marL="0" indent="0" algn="l">
              <a:lnSpc>
                <a:spcPts val="1050"/>
              </a:lnSpc>
              <a:buNone/>
            </a:pPr>
            <a:r>
              <a:rPr lang="en-US" sz="1400" kern="0" spc="-21" dirty="0">
                <a:solidFill>
                  <a:srgbClr val="2B2E3C"/>
                </a:solidFill>
                <a:latin typeface="Open Sans" pitchFamily="34" charset="0"/>
                <a:ea typeface="Open Sans" pitchFamily="34" charset="-122"/>
                <a:cs typeface="Open Sans" pitchFamily="34" charset="-120"/>
              </a:rPr>
              <a:t>Coding Errors</a:t>
            </a:r>
            <a:endParaRPr lang="en-US" sz="1400" dirty="0"/>
          </a:p>
        </p:txBody>
      </p:sp>
      <p:sp>
        <p:nvSpPr>
          <p:cNvPr id="10" name="Shape 7"/>
          <p:cNvSpPr/>
          <p:nvPr/>
        </p:nvSpPr>
        <p:spPr>
          <a:xfrm>
            <a:off x="5301020" y="2860381"/>
            <a:ext cx="136446" cy="136446"/>
          </a:xfrm>
          <a:prstGeom prst="roundRect">
            <a:avLst>
              <a:gd name="adj" fmla="val 13403"/>
            </a:avLst>
          </a:prstGeom>
          <a:solidFill>
            <a:srgbClr val="D2600F"/>
          </a:solidFill>
          <a:ln/>
        </p:spPr>
        <p:txBody>
          <a:bodyPr/>
          <a:lstStyle/>
          <a:p>
            <a:endParaRPr lang="en-US" sz="1400"/>
          </a:p>
        </p:txBody>
      </p:sp>
      <p:sp>
        <p:nvSpPr>
          <p:cNvPr id="11" name="Text 8"/>
          <p:cNvSpPr/>
          <p:nvPr/>
        </p:nvSpPr>
        <p:spPr>
          <a:xfrm>
            <a:off x="5498425" y="2860381"/>
            <a:ext cx="1218486" cy="136446"/>
          </a:xfrm>
          <a:prstGeom prst="rect">
            <a:avLst/>
          </a:prstGeom>
          <a:noFill/>
          <a:ln/>
        </p:spPr>
        <p:txBody>
          <a:bodyPr wrap="none" lIns="0" tIns="0" rIns="0" bIns="0" rtlCol="0" anchor="t"/>
          <a:lstStyle/>
          <a:p>
            <a:pPr marL="0" indent="0" algn="l">
              <a:lnSpc>
                <a:spcPts val="1050"/>
              </a:lnSpc>
              <a:buNone/>
            </a:pPr>
            <a:r>
              <a:rPr lang="en-US" sz="1400" kern="0" spc="-21" dirty="0">
                <a:solidFill>
                  <a:srgbClr val="2B2E3C"/>
                </a:solidFill>
                <a:latin typeface="Open Sans" pitchFamily="34" charset="0"/>
                <a:ea typeface="Open Sans" pitchFamily="34" charset="-122"/>
                <a:cs typeface="Open Sans" pitchFamily="34" charset="-120"/>
              </a:rPr>
              <a:t>Missing Information</a:t>
            </a:r>
            <a:endParaRPr lang="en-US" sz="1400" dirty="0"/>
          </a:p>
        </p:txBody>
      </p:sp>
      <p:sp>
        <p:nvSpPr>
          <p:cNvPr id="12" name="Shape 9"/>
          <p:cNvSpPr/>
          <p:nvPr/>
        </p:nvSpPr>
        <p:spPr>
          <a:xfrm>
            <a:off x="5301020" y="3283339"/>
            <a:ext cx="136446" cy="136446"/>
          </a:xfrm>
          <a:prstGeom prst="roundRect">
            <a:avLst>
              <a:gd name="adj" fmla="val 13403"/>
            </a:avLst>
          </a:prstGeom>
          <a:solidFill>
            <a:srgbClr val="EF7823"/>
          </a:solidFill>
          <a:ln/>
        </p:spPr>
        <p:txBody>
          <a:bodyPr/>
          <a:lstStyle/>
          <a:p>
            <a:endParaRPr lang="en-US" sz="1400"/>
          </a:p>
        </p:txBody>
      </p:sp>
      <p:sp>
        <p:nvSpPr>
          <p:cNvPr id="13" name="Text 10"/>
          <p:cNvSpPr/>
          <p:nvPr/>
        </p:nvSpPr>
        <p:spPr>
          <a:xfrm>
            <a:off x="5498425" y="3283339"/>
            <a:ext cx="1014413" cy="136446"/>
          </a:xfrm>
          <a:prstGeom prst="rect">
            <a:avLst/>
          </a:prstGeom>
          <a:noFill/>
          <a:ln/>
        </p:spPr>
        <p:txBody>
          <a:bodyPr wrap="none" lIns="0" tIns="0" rIns="0" bIns="0" rtlCol="0" anchor="t"/>
          <a:lstStyle/>
          <a:p>
            <a:pPr marL="0" indent="0" algn="l">
              <a:lnSpc>
                <a:spcPts val="1050"/>
              </a:lnSpc>
              <a:buNone/>
            </a:pPr>
            <a:r>
              <a:rPr lang="en-US" sz="1400" kern="0" spc="-21" dirty="0">
                <a:solidFill>
                  <a:srgbClr val="2B2E3C"/>
                </a:solidFill>
                <a:latin typeface="Open Sans" pitchFamily="34" charset="0"/>
                <a:ea typeface="Open Sans" pitchFamily="34" charset="-122"/>
                <a:cs typeface="Open Sans" pitchFamily="34" charset="-120"/>
              </a:rPr>
              <a:t>Duplicate Claims</a:t>
            </a:r>
            <a:endParaRPr lang="en-US" sz="1400" dirty="0"/>
          </a:p>
        </p:txBody>
      </p:sp>
      <p:sp>
        <p:nvSpPr>
          <p:cNvPr id="14" name="Shape 11"/>
          <p:cNvSpPr/>
          <p:nvPr/>
        </p:nvSpPr>
        <p:spPr>
          <a:xfrm>
            <a:off x="5301020" y="3706297"/>
            <a:ext cx="136446" cy="136446"/>
          </a:xfrm>
          <a:prstGeom prst="roundRect">
            <a:avLst>
              <a:gd name="adj" fmla="val 13403"/>
            </a:avLst>
          </a:prstGeom>
          <a:solidFill>
            <a:srgbClr val="F39452"/>
          </a:solidFill>
          <a:ln/>
        </p:spPr>
        <p:txBody>
          <a:bodyPr/>
          <a:lstStyle/>
          <a:p>
            <a:endParaRPr lang="en-US" sz="1400"/>
          </a:p>
        </p:txBody>
      </p:sp>
      <p:sp>
        <p:nvSpPr>
          <p:cNvPr id="15" name="Text 12"/>
          <p:cNvSpPr/>
          <p:nvPr/>
        </p:nvSpPr>
        <p:spPr>
          <a:xfrm>
            <a:off x="5498425" y="3706297"/>
            <a:ext cx="746165" cy="136446"/>
          </a:xfrm>
          <a:prstGeom prst="rect">
            <a:avLst/>
          </a:prstGeom>
          <a:noFill/>
          <a:ln/>
        </p:spPr>
        <p:txBody>
          <a:bodyPr wrap="none" lIns="0" tIns="0" rIns="0" bIns="0" rtlCol="0" anchor="t"/>
          <a:lstStyle/>
          <a:p>
            <a:pPr marL="0" indent="0" algn="l">
              <a:lnSpc>
                <a:spcPts val="1050"/>
              </a:lnSpc>
              <a:buNone/>
            </a:pPr>
            <a:r>
              <a:rPr lang="en-US" sz="1400" kern="0" spc="-21" dirty="0">
                <a:solidFill>
                  <a:srgbClr val="2B2E3C"/>
                </a:solidFill>
                <a:latin typeface="Open Sans" pitchFamily="34" charset="0"/>
                <a:ea typeface="Open Sans" pitchFamily="34" charset="-122"/>
                <a:cs typeface="Open Sans" pitchFamily="34" charset="-120"/>
              </a:rPr>
              <a:t>Timely Filing</a:t>
            </a:r>
            <a:endParaRPr lang="en-US" sz="1400" dirty="0"/>
          </a:p>
        </p:txBody>
      </p:sp>
      <p:sp>
        <p:nvSpPr>
          <p:cNvPr id="16" name="Shape 13"/>
          <p:cNvSpPr/>
          <p:nvPr/>
        </p:nvSpPr>
        <p:spPr>
          <a:xfrm>
            <a:off x="5301020" y="4117062"/>
            <a:ext cx="136446" cy="136446"/>
          </a:xfrm>
          <a:prstGeom prst="roundRect">
            <a:avLst>
              <a:gd name="adj" fmla="val 13403"/>
            </a:avLst>
          </a:prstGeom>
          <a:solidFill>
            <a:srgbClr val="F6B180"/>
          </a:solidFill>
          <a:ln/>
        </p:spPr>
        <p:txBody>
          <a:bodyPr/>
          <a:lstStyle/>
          <a:p>
            <a:endParaRPr lang="en-US" sz="1400"/>
          </a:p>
        </p:txBody>
      </p:sp>
      <p:sp>
        <p:nvSpPr>
          <p:cNvPr id="17" name="Text 14"/>
          <p:cNvSpPr/>
          <p:nvPr/>
        </p:nvSpPr>
        <p:spPr>
          <a:xfrm>
            <a:off x="5498425" y="4117062"/>
            <a:ext cx="356949" cy="136446"/>
          </a:xfrm>
          <a:prstGeom prst="rect">
            <a:avLst/>
          </a:prstGeom>
          <a:noFill/>
          <a:ln/>
        </p:spPr>
        <p:txBody>
          <a:bodyPr wrap="none" lIns="0" tIns="0" rIns="0" bIns="0" rtlCol="0" anchor="t"/>
          <a:lstStyle/>
          <a:p>
            <a:pPr marL="0" indent="0" algn="l">
              <a:lnSpc>
                <a:spcPts val="1050"/>
              </a:lnSpc>
              <a:buNone/>
            </a:pPr>
            <a:r>
              <a:rPr lang="en-US" sz="1400" kern="0" spc="-21" dirty="0">
                <a:solidFill>
                  <a:srgbClr val="2B2E3C"/>
                </a:solidFill>
                <a:latin typeface="Open Sans" pitchFamily="34" charset="0"/>
                <a:ea typeface="Open Sans" pitchFamily="34" charset="-122"/>
                <a:cs typeface="Open Sans" pitchFamily="34" charset="-120"/>
              </a:rPr>
              <a:t>Other</a:t>
            </a:r>
            <a:endParaRPr lang="en-US" sz="1400" dirty="0"/>
          </a:p>
        </p:txBody>
      </p:sp>
      <p:sp>
        <p:nvSpPr>
          <p:cNvPr id="18" name="Text 15"/>
          <p:cNvSpPr/>
          <p:nvPr/>
        </p:nvSpPr>
        <p:spPr>
          <a:xfrm>
            <a:off x="8241792" y="1363766"/>
            <a:ext cx="5911049" cy="1096756"/>
          </a:xfrm>
          <a:prstGeom prst="rect">
            <a:avLst/>
          </a:prstGeom>
          <a:noFill/>
          <a:ln/>
        </p:spPr>
        <p:txBody>
          <a:bodyPr wrap="square" lIns="0" tIns="0" rIns="0" bIns="0" rtlCol="0" anchor="t"/>
          <a:lstStyle/>
          <a:p>
            <a:pPr marL="0" indent="0" algn="l">
              <a:lnSpc>
                <a:spcPts val="1700"/>
              </a:lnSpc>
              <a:buNone/>
            </a:pPr>
            <a:r>
              <a:rPr lang="en-US" sz="1400" kern="0" spc="-21" dirty="0">
                <a:solidFill>
                  <a:srgbClr val="2B2E3C"/>
                </a:solidFill>
                <a:latin typeface="Open Sans" pitchFamily="34" charset="0"/>
                <a:ea typeface="Open Sans" pitchFamily="34" charset="-122"/>
                <a:cs typeface="Open Sans" pitchFamily="34" charset="-120"/>
              </a:rPr>
              <a:t>Shift from monthly to weekly denial analysis to identify and address issues before they become entrenched patterns. Track denials by reason, provider, procedure, and payer to spot problematic trends requiring immediate intervention.</a:t>
            </a:r>
            <a:endParaRPr lang="en-US" sz="1400" dirty="0"/>
          </a:p>
        </p:txBody>
      </p:sp>
      <p:sp>
        <p:nvSpPr>
          <p:cNvPr id="19" name="Text 16"/>
          <p:cNvSpPr/>
          <p:nvPr/>
        </p:nvSpPr>
        <p:spPr>
          <a:xfrm>
            <a:off x="8241792" y="2685240"/>
            <a:ext cx="5911049" cy="1625370"/>
          </a:xfrm>
          <a:prstGeom prst="rect">
            <a:avLst/>
          </a:prstGeom>
          <a:noFill/>
          <a:ln/>
        </p:spPr>
        <p:txBody>
          <a:bodyPr wrap="square" lIns="0" tIns="0" rIns="0" bIns="0" rtlCol="0" anchor="t"/>
          <a:lstStyle/>
          <a:p>
            <a:pPr marL="0" indent="0" algn="l">
              <a:lnSpc>
                <a:spcPts val="1700"/>
              </a:lnSpc>
              <a:buNone/>
            </a:pPr>
            <a:r>
              <a:rPr lang="en-US" sz="1400" kern="0" spc="-21" dirty="0">
                <a:solidFill>
                  <a:srgbClr val="2B2E3C"/>
                </a:solidFill>
                <a:latin typeface="Open Sans" pitchFamily="34" charset="0"/>
                <a:ea typeface="Open Sans" pitchFamily="34" charset="-122"/>
                <a:cs typeface="Open Sans" pitchFamily="34" charset="-120"/>
              </a:rPr>
              <a:t>Set benchmark targets—such as maintaining denial rates below 5% of claims—and create accountability systems for your billing team. Regular review meetings focused specifically on denial patterns can dramatically improve performance metrics over time.</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633889" y="644843"/>
            <a:ext cx="8247578" cy="566142"/>
          </a:xfrm>
          <a:prstGeom prst="rect">
            <a:avLst/>
          </a:prstGeom>
          <a:noFill/>
          <a:ln/>
        </p:spPr>
        <p:txBody>
          <a:bodyPr wrap="none" lIns="0" tIns="0" rIns="0" bIns="0" rtlCol="0" anchor="t"/>
          <a:lstStyle/>
          <a:p>
            <a:pPr marL="0" indent="0" algn="l">
              <a:lnSpc>
                <a:spcPts val="4450"/>
              </a:lnSpc>
              <a:buNone/>
            </a:pPr>
            <a:r>
              <a:rPr lang="en-US" sz="3550" kern="0" spc="-107" dirty="0">
                <a:solidFill>
                  <a:srgbClr val="2C3F42"/>
                </a:solidFill>
                <a:latin typeface="Bitter Medium" pitchFamily="34" charset="0"/>
                <a:ea typeface="Bitter Medium" pitchFamily="34" charset="-122"/>
                <a:cs typeface="Bitter Medium" pitchFamily="34" charset="-120"/>
              </a:rPr>
              <a:t>Automate and Streamline Resubmissions</a:t>
            </a:r>
            <a:endParaRPr lang="en-US" sz="3550" dirty="0"/>
          </a:p>
        </p:txBody>
      </p:sp>
      <p:sp>
        <p:nvSpPr>
          <p:cNvPr id="3" name="Shape 1"/>
          <p:cNvSpPr/>
          <p:nvPr/>
        </p:nvSpPr>
        <p:spPr>
          <a:xfrm>
            <a:off x="633889" y="1573173"/>
            <a:ext cx="1670328" cy="1043464"/>
          </a:xfrm>
          <a:prstGeom prst="roundRect">
            <a:avLst>
              <a:gd name="adj" fmla="val 7291"/>
            </a:avLst>
          </a:prstGeom>
          <a:solidFill>
            <a:srgbClr val="FCE2CF"/>
          </a:solidFill>
          <a:ln w="7620">
            <a:solidFill>
              <a:srgbClr val="E2C8B5"/>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1341715" y="1935718"/>
            <a:ext cx="254675" cy="318373"/>
          </a:xfrm>
          <a:prstGeom prst="rect">
            <a:avLst/>
          </a:prstGeom>
        </p:spPr>
      </p:pic>
      <p:sp>
        <p:nvSpPr>
          <p:cNvPr id="5" name="Text 2"/>
          <p:cNvSpPr/>
          <p:nvPr/>
        </p:nvSpPr>
        <p:spPr>
          <a:xfrm>
            <a:off x="2485311" y="1754267"/>
            <a:ext cx="2264212" cy="283012"/>
          </a:xfrm>
          <a:prstGeom prst="rect">
            <a:avLst/>
          </a:prstGeom>
          <a:noFill/>
          <a:ln/>
        </p:spPr>
        <p:txBody>
          <a:bodyPr wrap="none" lIns="0" tIns="0" rIns="0" bIns="0" rtlCol="0" anchor="t"/>
          <a:lstStyle/>
          <a:p>
            <a:pPr marL="0" indent="0" algn="l">
              <a:lnSpc>
                <a:spcPts val="2200"/>
              </a:lnSpc>
              <a:buNone/>
            </a:pPr>
            <a:r>
              <a:rPr lang="en-US" sz="1750" kern="0" spc="-53" dirty="0">
                <a:solidFill>
                  <a:srgbClr val="2B2E3C"/>
                </a:solidFill>
                <a:latin typeface="Bitter Medium" pitchFamily="34" charset="0"/>
                <a:ea typeface="Bitter Medium" pitchFamily="34" charset="-122"/>
                <a:cs typeface="Bitter Medium" pitchFamily="34" charset="-120"/>
              </a:rPr>
              <a:t>Prioritize by Value</a:t>
            </a:r>
            <a:endParaRPr lang="en-US" sz="1750" dirty="0"/>
          </a:p>
        </p:txBody>
      </p:sp>
      <p:sp>
        <p:nvSpPr>
          <p:cNvPr id="6" name="Text 3"/>
          <p:cNvSpPr/>
          <p:nvPr/>
        </p:nvSpPr>
        <p:spPr>
          <a:xfrm>
            <a:off x="2485311" y="2145863"/>
            <a:ext cx="2549723" cy="289679"/>
          </a:xfrm>
          <a:prstGeom prst="rect">
            <a:avLst/>
          </a:prstGeom>
          <a:noFill/>
          <a:ln/>
        </p:spPr>
        <p:txBody>
          <a:bodyPr wrap="none" lIns="0" tIns="0" rIns="0" bIns="0" rtlCol="0" anchor="t"/>
          <a:lstStyle/>
          <a:p>
            <a:pPr marL="0" indent="0" algn="l">
              <a:lnSpc>
                <a:spcPts val="2250"/>
              </a:lnSpc>
              <a:buNone/>
            </a:pPr>
            <a:r>
              <a:rPr lang="en-US" sz="1400" kern="0" spc="-29" dirty="0">
                <a:solidFill>
                  <a:srgbClr val="2B2E3C"/>
                </a:solidFill>
                <a:latin typeface="Open Sans" pitchFamily="34" charset="0"/>
                <a:ea typeface="Open Sans" pitchFamily="34" charset="-122"/>
                <a:cs typeface="Open Sans" pitchFamily="34" charset="-120"/>
              </a:rPr>
              <a:t>Focus first on high-dollar claims</a:t>
            </a:r>
            <a:endParaRPr lang="en-US" sz="1400" dirty="0"/>
          </a:p>
        </p:txBody>
      </p:sp>
      <p:sp>
        <p:nvSpPr>
          <p:cNvPr id="7" name="Shape 4"/>
          <p:cNvSpPr/>
          <p:nvPr/>
        </p:nvSpPr>
        <p:spPr>
          <a:xfrm>
            <a:off x="2394704" y="2607112"/>
            <a:ext cx="11511320" cy="11430"/>
          </a:xfrm>
          <a:prstGeom prst="roundRect">
            <a:avLst>
              <a:gd name="adj" fmla="val 665614"/>
            </a:avLst>
          </a:prstGeom>
          <a:solidFill>
            <a:srgbClr val="E2C8B5"/>
          </a:solidFill>
          <a:ln/>
        </p:spPr>
        <p:txBody>
          <a:bodyPr/>
          <a:lstStyle/>
          <a:p>
            <a:endParaRPr lang="en-US"/>
          </a:p>
        </p:txBody>
      </p:sp>
      <p:sp>
        <p:nvSpPr>
          <p:cNvPr id="8" name="Shape 5"/>
          <p:cNvSpPr/>
          <p:nvPr/>
        </p:nvSpPr>
        <p:spPr>
          <a:xfrm>
            <a:off x="633889" y="2707124"/>
            <a:ext cx="3340656" cy="1043464"/>
          </a:xfrm>
          <a:prstGeom prst="roundRect">
            <a:avLst>
              <a:gd name="adj" fmla="val 7291"/>
            </a:avLst>
          </a:prstGeom>
          <a:solidFill>
            <a:srgbClr val="FCE2CF"/>
          </a:solidFill>
          <a:ln w="7620">
            <a:solidFill>
              <a:srgbClr val="E2C8B5"/>
            </a:solidFill>
            <a:prstDash val="solid"/>
          </a:ln>
        </p:spPr>
        <p:txBody>
          <a:bodyPr/>
          <a:lstStyle/>
          <a:p>
            <a:endParaRPr lang="en-US"/>
          </a:p>
        </p:txBody>
      </p:sp>
      <p:pic>
        <p:nvPicPr>
          <p:cNvPr id="9" name="Image 1" descr="preencoded.png"/>
          <p:cNvPicPr>
            <a:picLocks noChangeAspect="1"/>
          </p:cNvPicPr>
          <p:nvPr/>
        </p:nvPicPr>
        <p:blipFill>
          <a:blip r:embed="rId4"/>
          <a:stretch>
            <a:fillRect/>
          </a:stretch>
        </p:blipFill>
        <p:spPr>
          <a:xfrm>
            <a:off x="2176820" y="3069669"/>
            <a:ext cx="254675" cy="318373"/>
          </a:xfrm>
          <a:prstGeom prst="rect">
            <a:avLst/>
          </a:prstGeom>
        </p:spPr>
      </p:pic>
      <p:sp>
        <p:nvSpPr>
          <p:cNvPr id="10" name="Text 6"/>
          <p:cNvSpPr/>
          <p:nvPr/>
        </p:nvSpPr>
        <p:spPr>
          <a:xfrm>
            <a:off x="4155638" y="2888218"/>
            <a:ext cx="2322671" cy="283012"/>
          </a:xfrm>
          <a:prstGeom prst="rect">
            <a:avLst/>
          </a:prstGeom>
          <a:noFill/>
          <a:ln/>
        </p:spPr>
        <p:txBody>
          <a:bodyPr wrap="none" lIns="0" tIns="0" rIns="0" bIns="0" rtlCol="0" anchor="t"/>
          <a:lstStyle/>
          <a:p>
            <a:pPr marL="0" indent="0" algn="l">
              <a:lnSpc>
                <a:spcPts val="2200"/>
              </a:lnSpc>
              <a:buNone/>
            </a:pPr>
            <a:r>
              <a:rPr lang="en-US" sz="1750" kern="0" spc="-53" dirty="0">
                <a:solidFill>
                  <a:srgbClr val="2B2E3C"/>
                </a:solidFill>
                <a:latin typeface="Bitter Medium" pitchFamily="34" charset="0"/>
                <a:ea typeface="Bitter Medium" pitchFamily="34" charset="-122"/>
                <a:cs typeface="Bitter Medium" pitchFamily="34" charset="-120"/>
              </a:rPr>
              <a:t>Standardize Workflows</a:t>
            </a:r>
            <a:endParaRPr lang="en-US" sz="1750" dirty="0"/>
          </a:p>
        </p:txBody>
      </p:sp>
      <p:sp>
        <p:nvSpPr>
          <p:cNvPr id="11" name="Text 7"/>
          <p:cNvSpPr/>
          <p:nvPr/>
        </p:nvSpPr>
        <p:spPr>
          <a:xfrm>
            <a:off x="4155638" y="3279815"/>
            <a:ext cx="3320415" cy="289679"/>
          </a:xfrm>
          <a:prstGeom prst="rect">
            <a:avLst/>
          </a:prstGeom>
          <a:noFill/>
          <a:ln/>
        </p:spPr>
        <p:txBody>
          <a:bodyPr wrap="none" lIns="0" tIns="0" rIns="0" bIns="0" rtlCol="0" anchor="t"/>
          <a:lstStyle/>
          <a:p>
            <a:pPr marL="0" indent="0" algn="l">
              <a:lnSpc>
                <a:spcPts val="2250"/>
              </a:lnSpc>
              <a:buNone/>
            </a:pPr>
            <a:r>
              <a:rPr lang="en-US" sz="1400" kern="0" spc="-29" dirty="0">
                <a:solidFill>
                  <a:srgbClr val="2B2E3C"/>
                </a:solidFill>
                <a:latin typeface="Open Sans" pitchFamily="34" charset="0"/>
                <a:ea typeface="Open Sans" pitchFamily="34" charset="-122"/>
                <a:cs typeface="Open Sans" pitchFamily="34" charset="-120"/>
              </a:rPr>
              <a:t>Create dedicated resubmission protocols</a:t>
            </a:r>
            <a:endParaRPr lang="en-US" sz="1400" dirty="0"/>
          </a:p>
        </p:txBody>
      </p:sp>
      <p:sp>
        <p:nvSpPr>
          <p:cNvPr id="12" name="Shape 8"/>
          <p:cNvSpPr/>
          <p:nvPr/>
        </p:nvSpPr>
        <p:spPr>
          <a:xfrm>
            <a:off x="4065032" y="3741063"/>
            <a:ext cx="9840992" cy="11430"/>
          </a:xfrm>
          <a:prstGeom prst="roundRect">
            <a:avLst>
              <a:gd name="adj" fmla="val 665614"/>
            </a:avLst>
          </a:prstGeom>
          <a:solidFill>
            <a:srgbClr val="E2C8B5"/>
          </a:solidFill>
          <a:ln/>
        </p:spPr>
        <p:txBody>
          <a:bodyPr/>
          <a:lstStyle/>
          <a:p>
            <a:endParaRPr lang="en-US"/>
          </a:p>
        </p:txBody>
      </p:sp>
      <p:sp>
        <p:nvSpPr>
          <p:cNvPr id="13" name="Shape 9"/>
          <p:cNvSpPr/>
          <p:nvPr/>
        </p:nvSpPr>
        <p:spPr>
          <a:xfrm>
            <a:off x="633889" y="3841075"/>
            <a:ext cx="5010983" cy="1043464"/>
          </a:xfrm>
          <a:prstGeom prst="roundRect">
            <a:avLst>
              <a:gd name="adj" fmla="val 7291"/>
            </a:avLst>
          </a:prstGeom>
          <a:solidFill>
            <a:srgbClr val="FCE2CF"/>
          </a:solidFill>
          <a:ln w="7620">
            <a:solidFill>
              <a:srgbClr val="E2C8B5"/>
            </a:solidFill>
            <a:prstDash val="solid"/>
          </a:ln>
        </p:spPr>
        <p:txBody>
          <a:bodyPr/>
          <a:lstStyle/>
          <a:p>
            <a:endParaRPr lang="en-US"/>
          </a:p>
        </p:txBody>
      </p:sp>
      <p:pic>
        <p:nvPicPr>
          <p:cNvPr id="14" name="Image 2" descr="preencoded.png"/>
          <p:cNvPicPr>
            <a:picLocks noChangeAspect="1"/>
          </p:cNvPicPr>
          <p:nvPr/>
        </p:nvPicPr>
        <p:blipFill>
          <a:blip r:embed="rId5"/>
          <a:stretch>
            <a:fillRect/>
          </a:stretch>
        </p:blipFill>
        <p:spPr>
          <a:xfrm>
            <a:off x="3012043" y="4203621"/>
            <a:ext cx="254675" cy="318373"/>
          </a:xfrm>
          <a:prstGeom prst="rect">
            <a:avLst/>
          </a:prstGeom>
        </p:spPr>
      </p:pic>
      <p:sp>
        <p:nvSpPr>
          <p:cNvPr id="15" name="Text 10"/>
          <p:cNvSpPr/>
          <p:nvPr/>
        </p:nvSpPr>
        <p:spPr>
          <a:xfrm>
            <a:off x="5825966" y="4022169"/>
            <a:ext cx="2264212" cy="283012"/>
          </a:xfrm>
          <a:prstGeom prst="rect">
            <a:avLst/>
          </a:prstGeom>
          <a:noFill/>
          <a:ln/>
        </p:spPr>
        <p:txBody>
          <a:bodyPr wrap="none" lIns="0" tIns="0" rIns="0" bIns="0" rtlCol="0" anchor="t"/>
          <a:lstStyle/>
          <a:p>
            <a:pPr marL="0" indent="0" algn="l">
              <a:lnSpc>
                <a:spcPts val="2200"/>
              </a:lnSpc>
              <a:buNone/>
            </a:pPr>
            <a:r>
              <a:rPr lang="en-US" sz="1750" kern="0" spc="-53" dirty="0">
                <a:solidFill>
                  <a:srgbClr val="2B2E3C"/>
                </a:solidFill>
                <a:latin typeface="Bitter Medium" pitchFamily="34" charset="0"/>
                <a:ea typeface="Bitter Medium" pitchFamily="34" charset="-122"/>
                <a:cs typeface="Bitter Medium" pitchFamily="34" charset="-120"/>
              </a:rPr>
              <a:t>Automate Corrections</a:t>
            </a:r>
            <a:endParaRPr lang="en-US" sz="1750" dirty="0"/>
          </a:p>
        </p:txBody>
      </p:sp>
      <p:sp>
        <p:nvSpPr>
          <p:cNvPr id="16" name="Text 11"/>
          <p:cNvSpPr/>
          <p:nvPr/>
        </p:nvSpPr>
        <p:spPr>
          <a:xfrm>
            <a:off x="5825966" y="4413766"/>
            <a:ext cx="2817971" cy="289679"/>
          </a:xfrm>
          <a:prstGeom prst="rect">
            <a:avLst/>
          </a:prstGeom>
          <a:noFill/>
          <a:ln/>
        </p:spPr>
        <p:txBody>
          <a:bodyPr wrap="none" lIns="0" tIns="0" rIns="0" bIns="0" rtlCol="0" anchor="t"/>
          <a:lstStyle/>
          <a:p>
            <a:pPr marL="0" indent="0" algn="l">
              <a:lnSpc>
                <a:spcPts val="2250"/>
              </a:lnSpc>
              <a:buNone/>
            </a:pPr>
            <a:r>
              <a:rPr lang="en-US" sz="1400" kern="0" spc="-29" dirty="0">
                <a:solidFill>
                  <a:srgbClr val="2B2E3C"/>
                </a:solidFill>
                <a:latin typeface="Open Sans" pitchFamily="34" charset="0"/>
                <a:ea typeface="Open Sans" pitchFamily="34" charset="-122"/>
                <a:cs typeface="Open Sans" pitchFamily="34" charset="-120"/>
              </a:rPr>
              <a:t>Use software to fix common errors</a:t>
            </a:r>
            <a:endParaRPr lang="en-US" sz="1400" dirty="0"/>
          </a:p>
        </p:txBody>
      </p:sp>
      <p:sp>
        <p:nvSpPr>
          <p:cNvPr id="17" name="Shape 12"/>
          <p:cNvSpPr/>
          <p:nvPr/>
        </p:nvSpPr>
        <p:spPr>
          <a:xfrm>
            <a:off x="5735360" y="4875014"/>
            <a:ext cx="8170664" cy="11430"/>
          </a:xfrm>
          <a:prstGeom prst="roundRect">
            <a:avLst>
              <a:gd name="adj" fmla="val 665614"/>
            </a:avLst>
          </a:prstGeom>
          <a:solidFill>
            <a:srgbClr val="E2C8B5"/>
          </a:solidFill>
          <a:ln/>
        </p:spPr>
        <p:txBody>
          <a:bodyPr/>
          <a:lstStyle/>
          <a:p>
            <a:endParaRPr lang="en-US"/>
          </a:p>
        </p:txBody>
      </p:sp>
      <p:sp>
        <p:nvSpPr>
          <p:cNvPr id="18" name="Shape 13"/>
          <p:cNvSpPr/>
          <p:nvPr/>
        </p:nvSpPr>
        <p:spPr>
          <a:xfrm>
            <a:off x="633889" y="4975027"/>
            <a:ext cx="6681311" cy="1043464"/>
          </a:xfrm>
          <a:prstGeom prst="roundRect">
            <a:avLst>
              <a:gd name="adj" fmla="val 7291"/>
            </a:avLst>
          </a:prstGeom>
          <a:solidFill>
            <a:srgbClr val="FCE2CF"/>
          </a:solidFill>
          <a:ln w="7620">
            <a:solidFill>
              <a:srgbClr val="E2C8B5"/>
            </a:solidFill>
            <a:prstDash val="solid"/>
          </a:ln>
        </p:spPr>
        <p:txBody>
          <a:bodyPr/>
          <a:lstStyle/>
          <a:p>
            <a:endParaRPr lang="en-US"/>
          </a:p>
        </p:txBody>
      </p:sp>
      <p:pic>
        <p:nvPicPr>
          <p:cNvPr id="19" name="Image 3" descr="preencoded.png"/>
          <p:cNvPicPr>
            <a:picLocks noChangeAspect="1"/>
          </p:cNvPicPr>
          <p:nvPr/>
        </p:nvPicPr>
        <p:blipFill>
          <a:blip r:embed="rId6"/>
          <a:stretch>
            <a:fillRect/>
          </a:stretch>
        </p:blipFill>
        <p:spPr>
          <a:xfrm>
            <a:off x="3847148" y="5337572"/>
            <a:ext cx="254675" cy="318373"/>
          </a:xfrm>
          <a:prstGeom prst="rect">
            <a:avLst/>
          </a:prstGeom>
        </p:spPr>
      </p:pic>
      <p:sp>
        <p:nvSpPr>
          <p:cNvPr id="20" name="Text 14"/>
          <p:cNvSpPr/>
          <p:nvPr/>
        </p:nvSpPr>
        <p:spPr>
          <a:xfrm>
            <a:off x="7496294" y="5156121"/>
            <a:ext cx="2331720" cy="283012"/>
          </a:xfrm>
          <a:prstGeom prst="rect">
            <a:avLst/>
          </a:prstGeom>
          <a:noFill/>
          <a:ln/>
        </p:spPr>
        <p:txBody>
          <a:bodyPr wrap="none" lIns="0" tIns="0" rIns="0" bIns="0" rtlCol="0" anchor="t"/>
          <a:lstStyle/>
          <a:p>
            <a:pPr marL="0" indent="0" algn="l">
              <a:lnSpc>
                <a:spcPts val="2200"/>
              </a:lnSpc>
              <a:buNone/>
            </a:pPr>
            <a:r>
              <a:rPr lang="en-US" sz="1750" kern="0" spc="-53" dirty="0">
                <a:solidFill>
                  <a:srgbClr val="2B2E3C"/>
                </a:solidFill>
                <a:latin typeface="Bitter Medium" pitchFamily="34" charset="0"/>
                <a:ea typeface="Bitter Medium" pitchFamily="34" charset="-122"/>
                <a:cs typeface="Bitter Medium" pitchFamily="34" charset="-120"/>
              </a:rPr>
              <a:t>Track Appeal Deadlines</a:t>
            </a:r>
            <a:endParaRPr lang="en-US" sz="1750" dirty="0"/>
          </a:p>
        </p:txBody>
      </p:sp>
      <p:sp>
        <p:nvSpPr>
          <p:cNvPr id="21" name="Text 15"/>
          <p:cNvSpPr/>
          <p:nvPr/>
        </p:nvSpPr>
        <p:spPr>
          <a:xfrm>
            <a:off x="7496294" y="5547717"/>
            <a:ext cx="2939534" cy="289679"/>
          </a:xfrm>
          <a:prstGeom prst="rect">
            <a:avLst/>
          </a:prstGeom>
          <a:noFill/>
          <a:ln/>
        </p:spPr>
        <p:txBody>
          <a:bodyPr wrap="none" lIns="0" tIns="0" rIns="0" bIns="0" rtlCol="0" anchor="t"/>
          <a:lstStyle/>
          <a:p>
            <a:pPr marL="0" indent="0" algn="l">
              <a:lnSpc>
                <a:spcPts val="2250"/>
              </a:lnSpc>
              <a:buNone/>
            </a:pPr>
            <a:r>
              <a:rPr lang="en-US" sz="1400" kern="0" spc="-29" dirty="0">
                <a:solidFill>
                  <a:srgbClr val="2B2E3C"/>
                </a:solidFill>
                <a:latin typeface="Open Sans" pitchFamily="34" charset="0"/>
                <a:ea typeface="Open Sans" pitchFamily="34" charset="-122"/>
                <a:cs typeface="Open Sans" pitchFamily="34" charset="-120"/>
              </a:rPr>
              <a:t>Monitor timing requirements closely</a:t>
            </a:r>
            <a:endParaRPr lang="en-US" sz="1400" dirty="0"/>
          </a:p>
        </p:txBody>
      </p:sp>
      <p:sp>
        <p:nvSpPr>
          <p:cNvPr id="22" name="Text 16"/>
          <p:cNvSpPr/>
          <p:nvPr/>
        </p:nvSpPr>
        <p:spPr>
          <a:xfrm>
            <a:off x="633889" y="6222206"/>
            <a:ext cx="13362623" cy="579358"/>
          </a:xfrm>
          <a:prstGeom prst="rect">
            <a:avLst/>
          </a:prstGeom>
          <a:noFill/>
          <a:ln/>
        </p:spPr>
        <p:txBody>
          <a:bodyPr wrap="square" lIns="0" tIns="0" rIns="0" bIns="0" rtlCol="0" anchor="t"/>
          <a:lstStyle/>
          <a:p>
            <a:pPr marL="0" indent="0" algn="l">
              <a:lnSpc>
                <a:spcPts val="2250"/>
              </a:lnSpc>
              <a:buNone/>
            </a:pPr>
            <a:r>
              <a:rPr lang="en-US" sz="1400" kern="0" spc="-29" dirty="0">
                <a:solidFill>
                  <a:srgbClr val="2B2E3C"/>
                </a:solidFill>
                <a:latin typeface="Open Sans" pitchFamily="34" charset="0"/>
                <a:ea typeface="Open Sans" pitchFamily="34" charset="-122"/>
                <a:cs typeface="Open Sans" pitchFamily="34" charset="-120"/>
              </a:rPr>
              <a:t>Don't let denied claims languish in administrative limbo. Build systematic processes that quickly identify, correct, and resubmit rejected claims based on clear priority guidelines.</a:t>
            </a:r>
            <a:endParaRPr lang="en-US" sz="1400" dirty="0"/>
          </a:p>
        </p:txBody>
      </p:sp>
      <p:sp>
        <p:nvSpPr>
          <p:cNvPr id="23" name="Text 17"/>
          <p:cNvSpPr/>
          <p:nvPr/>
        </p:nvSpPr>
        <p:spPr>
          <a:xfrm>
            <a:off x="633889" y="7005280"/>
            <a:ext cx="13362623" cy="579358"/>
          </a:xfrm>
          <a:prstGeom prst="rect">
            <a:avLst/>
          </a:prstGeom>
          <a:noFill/>
          <a:ln/>
        </p:spPr>
        <p:txBody>
          <a:bodyPr wrap="square" lIns="0" tIns="0" rIns="0" bIns="0" rtlCol="0" anchor="t"/>
          <a:lstStyle/>
          <a:p>
            <a:pPr marL="0" indent="0" algn="l">
              <a:lnSpc>
                <a:spcPts val="2250"/>
              </a:lnSpc>
              <a:buNone/>
            </a:pPr>
            <a:r>
              <a:rPr lang="en-US" sz="1400" kern="0" spc="-29" dirty="0">
                <a:solidFill>
                  <a:srgbClr val="2B2E3C"/>
                </a:solidFill>
                <a:latin typeface="Open Sans" pitchFamily="34" charset="0"/>
                <a:ea typeface="Open Sans" pitchFamily="34" charset="-122"/>
                <a:cs typeface="Open Sans" pitchFamily="34" charset="-120"/>
              </a:rPr>
              <a:t>Automation tools can significantly accelerate this process by applying standard fixes to common rejection reasons while allowing staff to focus on more complex denial issues requiring manual intervention. If you outsource billing, ensure your partner maintains transparent reporting on denial recovery efforts.</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TotalTime>
  <Words>1525</Words>
  <Application>Microsoft Office PowerPoint</Application>
  <PresentationFormat>Custom</PresentationFormat>
  <Paragraphs>147</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Open Sans</vt:lpstr>
      <vt:lpstr>Open Sans Bold</vt:lpstr>
      <vt:lpstr>Bitter Medium</vt:lpstr>
      <vt:lpstr>Open Sans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2</cp:revision>
  <dcterms:created xsi:type="dcterms:W3CDTF">2025-04-20T21:22:23Z</dcterms:created>
  <dcterms:modified xsi:type="dcterms:W3CDTF">2025-04-20T21:39:30Z</dcterms:modified>
</cp:coreProperties>
</file>