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DM Sans" pitchFamily="2" charset="0"/>
      <p:regular r:id="rId15"/>
      <p:bold r:id="rId16"/>
    </p:embeddedFont>
    <p:embeddedFont>
      <p:font typeface="DM Sans Bold" pitchFamily="2" charset="0"/>
      <p:bold r:id="rId17"/>
    </p:embeddedFont>
    <p:embeddedFont>
      <p:font typeface="DM Sans Medium" pitchFamily="2" charset="0"/>
      <p:regular r:id="rId18"/>
      <p:italic r:id="rId19"/>
    </p:embeddedFont>
    <p:embeddedFont>
      <p:font typeface="Libre Baskerville" panose="020000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1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94861"/>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The True Cost of Medical Billing: In-House vs. Outsourcing</a:t>
            </a:r>
            <a:endParaRPr lang="en-US" sz="4450" dirty="0"/>
          </a:p>
        </p:txBody>
      </p:sp>
      <p:sp>
        <p:nvSpPr>
          <p:cNvPr id="4" name="Text 1"/>
          <p:cNvSpPr/>
          <p:nvPr/>
        </p:nvSpPr>
        <p:spPr>
          <a:xfrm>
            <a:off x="6280190" y="3261360"/>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For medical practice administrators and physicians, deciding between in-house billing and outsourcing to a professional billing company represents a significant financial decision with far-reaching implications. While handling billing internally might initially appear more cost-effective, a comprehensive analysis often reveals surprising insights.</a:t>
            </a:r>
            <a:endParaRPr lang="en-US" sz="1750" dirty="0"/>
          </a:p>
        </p:txBody>
      </p:sp>
      <p:sp>
        <p:nvSpPr>
          <p:cNvPr id="5" name="Text 2"/>
          <p:cNvSpPr/>
          <p:nvPr/>
        </p:nvSpPr>
        <p:spPr>
          <a:xfrm>
            <a:off x="6280190" y="5693926"/>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This presentation examines the complete financial picture of both approaches, helping you make an evidence-based decision that aligns with your practice's goals, resources, and growth trajectory.</a:t>
            </a:r>
            <a:endParaRPr lang="en-US" sz="1750" dirty="0"/>
          </a:p>
        </p:txBody>
      </p:sp>
      <p:sp>
        <p:nvSpPr>
          <p:cNvPr id="6" name="Shape 3"/>
          <p:cNvSpPr/>
          <p:nvPr/>
        </p:nvSpPr>
        <p:spPr>
          <a:xfrm>
            <a:off x="6280190" y="705469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84012" y="7187327"/>
            <a:ext cx="15513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DM Sans Medium" pitchFamily="34" charset="0"/>
                <a:ea typeface="DM Sans Medium" pitchFamily="34" charset="-122"/>
                <a:cs typeface="DM Sans Medium" pitchFamily="34" charset="-120"/>
              </a:rPr>
              <a:t>kW</a:t>
            </a:r>
            <a:endParaRPr lang="en-US" sz="750" dirty="0"/>
          </a:p>
        </p:txBody>
      </p:sp>
      <p:sp>
        <p:nvSpPr>
          <p:cNvPr id="8" name="Text 5"/>
          <p:cNvSpPr/>
          <p:nvPr/>
        </p:nvSpPr>
        <p:spPr>
          <a:xfrm>
            <a:off x="6756440" y="7037784"/>
            <a:ext cx="2919651" cy="396835"/>
          </a:xfrm>
          <a:prstGeom prst="rect">
            <a:avLst/>
          </a:prstGeom>
          <a:noFill/>
          <a:ln/>
        </p:spPr>
        <p:txBody>
          <a:bodyPr wrap="none" lIns="0" tIns="0" rIns="0" bIns="0" rtlCol="0" anchor="t"/>
          <a:lstStyle/>
          <a:p>
            <a:pPr marL="0" indent="0" algn="l">
              <a:lnSpc>
                <a:spcPts val="3100"/>
              </a:lnSpc>
              <a:buNone/>
            </a:pPr>
            <a:r>
              <a:rPr lang="en-US" sz="2200" b="1" dirty="0">
                <a:solidFill>
                  <a:srgbClr val="454240"/>
                </a:solidFill>
                <a:latin typeface="DM Sans Bold" pitchFamily="34" charset="0"/>
                <a:ea typeface="DM Sans Bold" pitchFamily="34" charset="-122"/>
                <a:cs typeface="DM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19601" y="487680"/>
            <a:ext cx="7515106" cy="553283"/>
          </a:xfrm>
          <a:prstGeom prst="rect">
            <a:avLst/>
          </a:prstGeom>
          <a:noFill/>
          <a:ln/>
        </p:spPr>
        <p:txBody>
          <a:bodyPr wrap="none" lIns="0" tIns="0" rIns="0" bIns="0" rtlCol="0" anchor="t"/>
          <a:lstStyle/>
          <a:p>
            <a:pPr marL="0" indent="0" algn="l">
              <a:lnSpc>
                <a:spcPts val="4350"/>
              </a:lnSpc>
              <a:buNone/>
            </a:pPr>
            <a:r>
              <a:rPr lang="en-US" sz="3450" dirty="0">
                <a:solidFill>
                  <a:srgbClr val="5C4E3D"/>
                </a:solidFill>
                <a:latin typeface="Libre Baskerville" pitchFamily="34" charset="0"/>
                <a:ea typeface="Libre Baskerville" pitchFamily="34" charset="-122"/>
                <a:cs typeface="Libre Baskerville" pitchFamily="34" charset="-120"/>
              </a:rPr>
              <a:t>Ideal Candidates for Outsourcing</a:t>
            </a:r>
            <a:endParaRPr lang="en-US" sz="3450" dirty="0"/>
          </a:p>
        </p:txBody>
      </p:sp>
      <p:pic>
        <p:nvPicPr>
          <p:cNvPr id="3" name="Image 0" descr="preencoded.png"/>
          <p:cNvPicPr>
            <a:picLocks noChangeAspect="1"/>
          </p:cNvPicPr>
          <p:nvPr/>
        </p:nvPicPr>
        <p:blipFill>
          <a:blip r:embed="rId3"/>
          <a:stretch>
            <a:fillRect/>
          </a:stretch>
        </p:blipFill>
        <p:spPr>
          <a:xfrm>
            <a:off x="619601" y="1395055"/>
            <a:ext cx="885230" cy="1062276"/>
          </a:xfrm>
          <a:prstGeom prst="rect">
            <a:avLst/>
          </a:prstGeom>
        </p:spPr>
      </p:pic>
      <p:sp>
        <p:nvSpPr>
          <p:cNvPr id="4" name="Text 1"/>
          <p:cNvSpPr/>
          <p:nvPr/>
        </p:nvSpPr>
        <p:spPr>
          <a:xfrm>
            <a:off x="1770340" y="1572101"/>
            <a:ext cx="2213015" cy="276582"/>
          </a:xfrm>
          <a:prstGeom prst="rect">
            <a:avLst/>
          </a:prstGeom>
          <a:noFill/>
          <a:ln/>
        </p:spPr>
        <p:txBody>
          <a:bodyPr wrap="none" lIns="0" tIns="0" rIns="0" bIns="0" rtlCol="0" anchor="t"/>
          <a:lstStyle/>
          <a:p>
            <a:pPr marL="0" indent="0" algn="l">
              <a:lnSpc>
                <a:spcPts val="2150"/>
              </a:lnSpc>
              <a:buNone/>
            </a:pPr>
            <a:r>
              <a:rPr lang="en-US" sz="1700" dirty="0">
                <a:solidFill>
                  <a:srgbClr val="454240"/>
                </a:solidFill>
                <a:latin typeface="Libre Baskerville" pitchFamily="34" charset="0"/>
                <a:ea typeface="Libre Baskerville" pitchFamily="34" charset="-122"/>
                <a:cs typeface="Libre Baskerville" pitchFamily="34" charset="-120"/>
              </a:rPr>
              <a:t>New Practices</a:t>
            </a:r>
            <a:endParaRPr lang="en-US" sz="1700" dirty="0"/>
          </a:p>
        </p:txBody>
      </p:sp>
      <p:sp>
        <p:nvSpPr>
          <p:cNvPr id="5" name="Text 2"/>
          <p:cNvSpPr/>
          <p:nvPr/>
        </p:nvSpPr>
        <p:spPr>
          <a:xfrm>
            <a:off x="1770340" y="1954887"/>
            <a:ext cx="12240458" cy="283250"/>
          </a:xfrm>
          <a:prstGeom prst="rect">
            <a:avLst/>
          </a:prstGeom>
          <a:noFill/>
          <a:ln/>
        </p:spPr>
        <p:txBody>
          <a:bodyPr wrap="none" lIns="0" tIns="0" rIns="0" bIns="0" rtlCol="0" anchor="t"/>
          <a:lstStyle/>
          <a:p>
            <a:pPr marL="0" indent="0" algn="l">
              <a:lnSpc>
                <a:spcPts val="2200"/>
              </a:lnSpc>
              <a:buNone/>
            </a:pPr>
            <a:r>
              <a:rPr lang="en-US" sz="1350" dirty="0">
                <a:solidFill>
                  <a:srgbClr val="454240"/>
                </a:solidFill>
                <a:latin typeface="DM Sans" pitchFamily="34" charset="0"/>
                <a:ea typeface="DM Sans" pitchFamily="34" charset="-122"/>
                <a:cs typeface="DM Sans" pitchFamily="34" charset="-120"/>
              </a:rPr>
              <a:t>Avoid capital expenditure and staffing challenges while establishing predictable cash flow during critical growth phase</a:t>
            </a:r>
            <a:endParaRPr lang="en-US" sz="1350" dirty="0"/>
          </a:p>
        </p:txBody>
      </p:sp>
      <p:pic>
        <p:nvPicPr>
          <p:cNvPr id="6" name="Image 1" descr="preencoded.png"/>
          <p:cNvPicPr>
            <a:picLocks noChangeAspect="1"/>
          </p:cNvPicPr>
          <p:nvPr/>
        </p:nvPicPr>
        <p:blipFill>
          <a:blip r:embed="rId4"/>
          <a:stretch>
            <a:fillRect/>
          </a:stretch>
        </p:blipFill>
        <p:spPr>
          <a:xfrm>
            <a:off x="619601" y="2457331"/>
            <a:ext cx="885230" cy="1062276"/>
          </a:xfrm>
          <a:prstGeom prst="rect">
            <a:avLst/>
          </a:prstGeom>
        </p:spPr>
      </p:pic>
      <p:sp>
        <p:nvSpPr>
          <p:cNvPr id="7" name="Text 3"/>
          <p:cNvSpPr/>
          <p:nvPr/>
        </p:nvSpPr>
        <p:spPr>
          <a:xfrm>
            <a:off x="1770340" y="2634377"/>
            <a:ext cx="2213015" cy="276582"/>
          </a:xfrm>
          <a:prstGeom prst="rect">
            <a:avLst/>
          </a:prstGeom>
          <a:noFill/>
          <a:ln/>
        </p:spPr>
        <p:txBody>
          <a:bodyPr wrap="none" lIns="0" tIns="0" rIns="0" bIns="0" rtlCol="0" anchor="t"/>
          <a:lstStyle/>
          <a:p>
            <a:pPr marL="0" indent="0" algn="l">
              <a:lnSpc>
                <a:spcPts val="2150"/>
              </a:lnSpc>
              <a:buNone/>
            </a:pPr>
            <a:r>
              <a:rPr lang="en-US" sz="1700" dirty="0">
                <a:solidFill>
                  <a:srgbClr val="454240"/>
                </a:solidFill>
                <a:latin typeface="Libre Baskerville" pitchFamily="34" charset="0"/>
                <a:ea typeface="Libre Baskerville" pitchFamily="34" charset="-122"/>
                <a:cs typeface="Libre Baskerville" pitchFamily="34" charset="-120"/>
              </a:rPr>
              <a:t>Growing Practices</a:t>
            </a:r>
            <a:endParaRPr lang="en-US" sz="1700" dirty="0"/>
          </a:p>
        </p:txBody>
      </p:sp>
      <p:sp>
        <p:nvSpPr>
          <p:cNvPr id="8" name="Text 4"/>
          <p:cNvSpPr/>
          <p:nvPr/>
        </p:nvSpPr>
        <p:spPr>
          <a:xfrm>
            <a:off x="1770340" y="3017163"/>
            <a:ext cx="12240458" cy="283250"/>
          </a:xfrm>
          <a:prstGeom prst="rect">
            <a:avLst/>
          </a:prstGeom>
          <a:noFill/>
          <a:ln/>
        </p:spPr>
        <p:txBody>
          <a:bodyPr wrap="none" lIns="0" tIns="0" rIns="0" bIns="0" rtlCol="0" anchor="t"/>
          <a:lstStyle/>
          <a:p>
            <a:pPr marL="0" indent="0" algn="l">
              <a:lnSpc>
                <a:spcPts val="2200"/>
              </a:lnSpc>
              <a:buNone/>
            </a:pPr>
            <a:r>
              <a:rPr lang="en-US" sz="1350" dirty="0">
                <a:solidFill>
                  <a:srgbClr val="454240"/>
                </a:solidFill>
                <a:latin typeface="DM Sans" pitchFamily="34" charset="0"/>
                <a:ea typeface="DM Sans" pitchFamily="34" charset="-122"/>
                <a:cs typeface="DM Sans" pitchFamily="34" charset="-120"/>
              </a:rPr>
              <a:t>Maintain scalability without staffing disruptions as patient volume increases</a:t>
            </a:r>
            <a:endParaRPr lang="en-US" sz="1350" dirty="0"/>
          </a:p>
        </p:txBody>
      </p:sp>
      <p:pic>
        <p:nvPicPr>
          <p:cNvPr id="9" name="Image 2" descr="preencoded.png"/>
          <p:cNvPicPr>
            <a:picLocks noChangeAspect="1"/>
          </p:cNvPicPr>
          <p:nvPr/>
        </p:nvPicPr>
        <p:blipFill>
          <a:blip r:embed="rId5"/>
          <a:stretch>
            <a:fillRect/>
          </a:stretch>
        </p:blipFill>
        <p:spPr>
          <a:xfrm>
            <a:off x="619601" y="3519607"/>
            <a:ext cx="885230" cy="1062276"/>
          </a:xfrm>
          <a:prstGeom prst="rect">
            <a:avLst/>
          </a:prstGeom>
        </p:spPr>
      </p:pic>
      <p:sp>
        <p:nvSpPr>
          <p:cNvPr id="10" name="Text 5"/>
          <p:cNvSpPr/>
          <p:nvPr/>
        </p:nvSpPr>
        <p:spPr>
          <a:xfrm>
            <a:off x="1770340" y="3696653"/>
            <a:ext cx="2240756" cy="276582"/>
          </a:xfrm>
          <a:prstGeom prst="rect">
            <a:avLst/>
          </a:prstGeom>
          <a:noFill/>
          <a:ln/>
        </p:spPr>
        <p:txBody>
          <a:bodyPr wrap="none" lIns="0" tIns="0" rIns="0" bIns="0" rtlCol="0" anchor="t"/>
          <a:lstStyle/>
          <a:p>
            <a:pPr marL="0" indent="0" algn="l">
              <a:lnSpc>
                <a:spcPts val="2150"/>
              </a:lnSpc>
              <a:buNone/>
            </a:pPr>
            <a:r>
              <a:rPr lang="en-US" sz="1700" dirty="0">
                <a:solidFill>
                  <a:srgbClr val="454240"/>
                </a:solidFill>
                <a:latin typeface="Libre Baskerville" pitchFamily="34" charset="0"/>
                <a:ea typeface="Libre Baskerville" pitchFamily="34" charset="-122"/>
                <a:cs typeface="Libre Baskerville" pitchFamily="34" charset="-120"/>
              </a:rPr>
              <a:t>Struggling Practices</a:t>
            </a:r>
            <a:endParaRPr lang="en-US" sz="1700" dirty="0"/>
          </a:p>
        </p:txBody>
      </p:sp>
      <p:sp>
        <p:nvSpPr>
          <p:cNvPr id="11" name="Text 6"/>
          <p:cNvSpPr/>
          <p:nvPr/>
        </p:nvSpPr>
        <p:spPr>
          <a:xfrm>
            <a:off x="1770340" y="4079438"/>
            <a:ext cx="12240458" cy="283250"/>
          </a:xfrm>
          <a:prstGeom prst="rect">
            <a:avLst/>
          </a:prstGeom>
          <a:noFill/>
          <a:ln/>
        </p:spPr>
        <p:txBody>
          <a:bodyPr wrap="none" lIns="0" tIns="0" rIns="0" bIns="0" rtlCol="0" anchor="t"/>
          <a:lstStyle/>
          <a:p>
            <a:pPr marL="0" indent="0" algn="l">
              <a:lnSpc>
                <a:spcPts val="2200"/>
              </a:lnSpc>
              <a:buNone/>
            </a:pPr>
            <a:r>
              <a:rPr lang="en-US" sz="1350" dirty="0">
                <a:solidFill>
                  <a:srgbClr val="454240"/>
                </a:solidFill>
                <a:latin typeface="DM Sans" pitchFamily="34" charset="0"/>
                <a:ea typeface="DM Sans" pitchFamily="34" charset="-122"/>
                <a:cs typeface="DM Sans" pitchFamily="34" charset="-120"/>
              </a:rPr>
              <a:t>Address declining collections, rising A/R, and cash flow constraints with immediate performance improvement</a:t>
            </a:r>
            <a:endParaRPr lang="en-US" sz="1350" dirty="0"/>
          </a:p>
        </p:txBody>
      </p:sp>
      <p:pic>
        <p:nvPicPr>
          <p:cNvPr id="12" name="Image 3" descr="preencoded.png"/>
          <p:cNvPicPr>
            <a:picLocks noChangeAspect="1"/>
          </p:cNvPicPr>
          <p:nvPr/>
        </p:nvPicPr>
        <p:blipFill>
          <a:blip r:embed="rId6"/>
          <a:stretch>
            <a:fillRect/>
          </a:stretch>
        </p:blipFill>
        <p:spPr>
          <a:xfrm>
            <a:off x="619601" y="4581882"/>
            <a:ext cx="885230" cy="1062276"/>
          </a:xfrm>
          <a:prstGeom prst="rect">
            <a:avLst/>
          </a:prstGeom>
        </p:spPr>
      </p:pic>
      <p:sp>
        <p:nvSpPr>
          <p:cNvPr id="13" name="Text 7"/>
          <p:cNvSpPr/>
          <p:nvPr/>
        </p:nvSpPr>
        <p:spPr>
          <a:xfrm>
            <a:off x="1770340" y="4758928"/>
            <a:ext cx="2600087" cy="276582"/>
          </a:xfrm>
          <a:prstGeom prst="rect">
            <a:avLst/>
          </a:prstGeom>
          <a:noFill/>
          <a:ln/>
        </p:spPr>
        <p:txBody>
          <a:bodyPr wrap="none" lIns="0" tIns="0" rIns="0" bIns="0" rtlCol="0" anchor="t"/>
          <a:lstStyle/>
          <a:p>
            <a:pPr marL="0" indent="0" algn="l">
              <a:lnSpc>
                <a:spcPts val="2150"/>
              </a:lnSpc>
              <a:buNone/>
            </a:pPr>
            <a:r>
              <a:rPr lang="en-US" sz="1700" dirty="0">
                <a:solidFill>
                  <a:srgbClr val="454240"/>
                </a:solidFill>
                <a:latin typeface="Libre Baskerville" pitchFamily="34" charset="0"/>
                <a:ea typeface="Libre Baskerville" pitchFamily="34" charset="-122"/>
                <a:cs typeface="Libre Baskerville" pitchFamily="34" charset="-120"/>
              </a:rPr>
              <a:t>Multi-Provider Groups</a:t>
            </a:r>
            <a:endParaRPr lang="en-US" sz="1700" dirty="0"/>
          </a:p>
        </p:txBody>
      </p:sp>
      <p:sp>
        <p:nvSpPr>
          <p:cNvPr id="14" name="Text 8"/>
          <p:cNvSpPr/>
          <p:nvPr/>
        </p:nvSpPr>
        <p:spPr>
          <a:xfrm>
            <a:off x="1770340" y="5141714"/>
            <a:ext cx="12240458" cy="283250"/>
          </a:xfrm>
          <a:prstGeom prst="rect">
            <a:avLst/>
          </a:prstGeom>
          <a:noFill/>
          <a:ln/>
        </p:spPr>
        <p:txBody>
          <a:bodyPr wrap="none" lIns="0" tIns="0" rIns="0" bIns="0" rtlCol="0" anchor="t"/>
          <a:lstStyle/>
          <a:p>
            <a:pPr marL="0" indent="0" algn="l">
              <a:lnSpc>
                <a:spcPts val="2200"/>
              </a:lnSpc>
              <a:buNone/>
            </a:pPr>
            <a:r>
              <a:rPr lang="en-US" sz="1350" dirty="0">
                <a:solidFill>
                  <a:srgbClr val="454240"/>
                </a:solidFill>
                <a:latin typeface="DM Sans" pitchFamily="34" charset="0"/>
                <a:ea typeface="DM Sans" pitchFamily="34" charset="-122"/>
                <a:cs typeface="DM Sans" pitchFamily="34" charset="-120"/>
              </a:rPr>
              <a:t>Leverage sophisticated analytics and standardized processes across locations</a:t>
            </a:r>
            <a:endParaRPr lang="en-US" sz="1350" dirty="0"/>
          </a:p>
        </p:txBody>
      </p:sp>
      <p:sp>
        <p:nvSpPr>
          <p:cNvPr id="15" name="Text 9"/>
          <p:cNvSpPr/>
          <p:nvPr/>
        </p:nvSpPr>
        <p:spPr>
          <a:xfrm>
            <a:off x="619601" y="5843230"/>
            <a:ext cx="13391198" cy="849749"/>
          </a:xfrm>
          <a:prstGeom prst="rect">
            <a:avLst/>
          </a:prstGeom>
          <a:noFill/>
          <a:ln/>
        </p:spPr>
        <p:txBody>
          <a:bodyPr wrap="square" lIns="0" tIns="0" rIns="0" bIns="0" rtlCol="0" anchor="t"/>
          <a:lstStyle/>
          <a:p>
            <a:pPr marL="0" indent="0" algn="l">
              <a:lnSpc>
                <a:spcPts val="2200"/>
              </a:lnSpc>
              <a:buNone/>
            </a:pPr>
            <a:r>
              <a:rPr lang="en-US" sz="1350" dirty="0">
                <a:solidFill>
                  <a:srgbClr val="454240"/>
                </a:solidFill>
                <a:latin typeface="DM Sans" pitchFamily="34" charset="0"/>
                <a:ea typeface="DM Sans" pitchFamily="34" charset="-122"/>
                <a:cs typeface="DM Sans" pitchFamily="34" charset="-120"/>
              </a:rPr>
              <a:t>While outsourced billing can benefit most practices, certain scenarios present particularly compelling use cases. New practices can avoid the substantial startup investment in billing infrastructure and personnel, allowing physicians to focus capital on clinical capabilities while maintaining consistent cash flow during the establishment phase.</a:t>
            </a:r>
            <a:endParaRPr lang="en-US" sz="1350" dirty="0"/>
          </a:p>
        </p:txBody>
      </p:sp>
      <p:sp>
        <p:nvSpPr>
          <p:cNvPr id="16" name="Text 10"/>
          <p:cNvSpPr/>
          <p:nvPr/>
        </p:nvSpPr>
        <p:spPr>
          <a:xfrm>
            <a:off x="619601" y="6892052"/>
            <a:ext cx="13391198" cy="849749"/>
          </a:xfrm>
          <a:prstGeom prst="rect">
            <a:avLst/>
          </a:prstGeom>
          <a:noFill/>
          <a:ln/>
        </p:spPr>
        <p:txBody>
          <a:bodyPr wrap="square" lIns="0" tIns="0" rIns="0" bIns="0" rtlCol="0" anchor="t"/>
          <a:lstStyle/>
          <a:p>
            <a:pPr marL="0" indent="0" algn="l">
              <a:lnSpc>
                <a:spcPts val="2200"/>
              </a:lnSpc>
              <a:buNone/>
            </a:pPr>
            <a:r>
              <a:rPr lang="en-US" sz="1350" dirty="0">
                <a:solidFill>
                  <a:srgbClr val="454240"/>
                </a:solidFill>
                <a:latin typeface="DM Sans" pitchFamily="34" charset="0"/>
                <a:ea typeface="DM Sans" pitchFamily="34" charset="-122"/>
                <a:cs typeface="DM Sans" pitchFamily="34" charset="-120"/>
              </a:rPr>
              <a:t>Practices experiencing growth inflection points often find in-house billing teams struggling to scale efficiently, leading to backlogs and revenue delays. Similarly, practices with declining financial performance can leverage outsourcing as an immediate intervention to stabilize revenue. Multi-provider groups benefit from standardized processes and comprehensive analytics that optimize reimbursement across the organization.</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73418" y="740926"/>
            <a:ext cx="8906470" cy="481013"/>
          </a:xfrm>
          <a:prstGeom prst="rect">
            <a:avLst/>
          </a:prstGeom>
          <a:noFill/>
          <a:ln/>
        </p:spPr>
        <p:txBody>
          <a:bodyPr wrap="none" lIns="0" tIns="0" rIns="0" bIns="0" rtlCol="0" anchor="t"/>
          <a:lstStyle/>
          <a:p>
            <a:pPr marL="0" indent="0" algn="l">
              <a:lnSpc>
                <a:spcPts val="3750"/>
              </a:lnSpc>
              <a:buNone/>
            </a:pPr>
            <a:r>
              <a:rPr lang="en-US" sz="3000" dirty="0">
                <a:solidFill>
                  <a:srgbClr val="5C4E3D"/>
                </a:solidFill>
                <a:latin typeface="Libre Baskerville" pitchFamily="34" charset="0"/>
                <a:ea typeface="Libre Baskerville" pitchFamily="34" charset="-122"/>
                <a:cs typeface="Libre Baskerville" pitchFamily="34" charset="-120"/>
              </a:rPr>
              <a:t>Implementation &amp; Transition Considerations</a:t>
            </a:r>
            <a:endParaRPr lang="en-US" sz="3000" dirty="0"/>
          </a:p>
        </p:txBody>
      </p:sp>
      <p:sp>
        <p:nvSpPr>
          <p:cNvPr id="3" name="Shape 1"/>
          <p:cNvSpPr/>
          <p:nvPr/>
        </p:nvSpPr>
        <p:spPr>
          <a:xfrm>
            <a:off x="673418" y="3407926"/>
            <a:ext cx="13283565" cy="22860"/>
          </a:xfrm>
          <a:prstGeom prst="roundRect">
            <a:avLst>
              <a:gd name="adj" fmla="val 353547"/>
            </a:avLst>
          </a:prstGeom>
          <a:solidFill>
            <a:srgbClr val="DDD3BA"/>
          </a:solidFill>
          <a:ln/>
        </p:spPr>
        <p:txBody>
          <a:bodyPr/>
          <a:lstStyle/>
          <a:p>
            <a:endParaRPr lang="en-US"/>
          </a:p>
        </p:txBody>
      </p:sp>
      <p:sp>
        <p:nvSpPr>
          <p:cNvPr id="4" name="Shape 2"/>
          <p:cNvSpPr/>
          <p:nvPr/>
        </p:nvSpPr>
        <p:spPr>
          <a:xfrm>
            <a:off x="3260884" y="2830711"/>
            <a:ext cx="22860" cy="577215"/>
          </a:xfrm>
          <a:prstGeom prst="roundRect">
            <a:avLst>
              <a:gd name="adj" fmla="val 353547"/>
            </a:avLst>
          </a:prstGeom>
          <a:solidFill>
            <a:srgbClr val="DDD3BA"/>
          </a:solidFill>
          <a:ln/>
        </p:spPr>
        <p:txBody>
          <a:bodyPr/>
          <a:lstStyle/>
          <a:p>
            <a:endParaRPr lang="en-US"/>
          </a:p>
        </p:txBody>
      </p:sp>
      <p:sp>
        <p:nvSpPr>
          <p:cNvPr id="5" name="Shape 3"/>
          <p:cNvSpPr/>
          <p:nvPr/>
        </p:nvSpPr>
        <p:spPr>
          <a:xfrm>
            <a:off x="3055858" y="3191470"/>
            <a:ext cx="432911" cy="432911"/>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3128010" y="3227546"/>
            <a:ext cx="288608" cy="360759"/>
          </a:xfrm>
          <a:prstGeom prst="rect">
            <a:avLst/>
          </a:prstGeom>
        </p:spPr>
      </p:pic>
      <p:sp>
        <p:nvSpPr>
          <p:cNvPr id="7" name="Text 4"/>
          <p:cNvSpPr/>
          <p:nvPr/>
        </p:nvSpPr>
        <p:spPr>
          <a:xfrm>
            <a:off x="2011085" y="1606748"/>
            <a:ext cx="2522458" cy="300633"/>
          </a:xfrm>
          <a:prstGeom prst="rect">
            <a:avLst/>
          </a:prstGeom>
          <a:noFill/>
          <a:ln/>
        </p:spPr>
        <p:txBody>
          <a:bodyPr wrap="none" lIns="0" tIns="0" rIns="0" bIns="0" rtlCol="0" anchor="t"/>
          <a:lstStyle/>
          <a:p>
            <a:pPr marL="0" indent="0" algn="ctr">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Contract &amp; Planning</a:t>
            </a:r>
            <a:endParaRPr lang="en-US" sz="1850" dirty="0"/>
          </a:p>
        </p:txBody>
      </p:sp>
      <p:sp>
        <p:nvSpPr>
          <p:cNvPr id="8" name="Text 5"/>
          <p:cNvSpPr/>
          <p:nvPr/>
        </p:nvSpPr>
        <p:spPr>
          <a:xfrm>
            <a:off x="865823" y="2022753"/>
            <a:ext cx="4813102" cy="615553"/>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2-3 weeks: Establish performance guarantees, data sharing protocols, and transition timeline</a:t>
            </a:r>
            <a:endParaRPr lang="en-US" sz="1500" dirty="0"/>
          </a:p>
        </p:txBody>
      </p:sp>
      <p:sp>
        <p:nvSpPr>
          <p:cNvPr id="9" name="Shape 6"/>
          <p:cNvSpPr/>
          <p:nvPr/>
        </p:nvSpPr>
        <p:spPr>
          <a:xfrm>
            <a:off x="5956102" y="3407926"/>
            <a:ext cx="22860" cy="577215"/>
          </a:xfrm>
          <a:prstGeom prst="roundRect">
            <a:avLst>
              <a:gd name="adj" fmla="val 353547"/>
            </a:avLst>
          </a:prstGeom>
          <a:solidFill>
            <a:srgbClr val="DDD3BA"/>
          </a:solidFill>
          <a:ln/>
        </p:spPr>
        <p:txBody>
          <a:bodyPr/>
          <a:lstStyle/>
          <a:p>
            <a:endParaRPr lang="en-US"/>
          </a:p>
        </p:txBody>
      </p:sp>
      <p:sp>
        <p:nvSpPr>
          <p:cNvPr id="10" name="Shape 7"/>
          <p:cNvSpPr/>
          <p:nvPr/>
        </p:nvSpPr>
        <p:spPr>
          <a:xfrm>
            <a:off x="5751076" y="3191470"/>
            <a:ext cx="432911" cy="432911"/>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5823228" y="3227546"/>
            <a:ext cx="288608" cy="360759"/>
          </a:xfrm>
          <a:prstGeom prst="rect">
            <a:avLst/>
          </a:prstGeom>
        </p:spPr>
      </p:pic>
      <p:sp>
        <p:nvSpPr>
          <p:cNvPr id="12" name="Text 8"/>
          <p:cNvSpPr/>
          <p:nvPr/>
        </p:nvSpPr>
        <p:spPr>
          <a:xfrm>
            <a:off x="4764881" y="4177546"/>
            <a:ext cx="2405301" cy="300633"/>
          </a:xfrm>
          <a:prstGeom prst="rect">
            <a:avLst/>
          </a:prstGeom>
          <a:noFill/>
          <a:ln/>
        </p:spPr>
        <p:txBody>
          <a:bodyPr wrap="none" lIns="0" tIns="0" rIns="0" bIns="0" rtlCol="0" anchor="t"/>
          <a:lstStyle/>
          <a:p>
            <a:pPr marL="0" indent="0" algn="ctr">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System Integration</a:t>
            </a:r>
            <a:endParaRPr lang="en-US" sz="1850" dirty="0"/>
          </a:p>
        </p:txBody>
      </p:sp>
      <p:sp>
        <p:nvSpPr>
          <p:cNvPr id="13" name="Text 9"/>
          <p:cNvSpPr/>
          <p:nvPr/>
        </p:nvSpPr>
        <p:spPr>
          <a:xfrm>
            <a:off x="3560921" y="4593550"/>
            <a:ext cx="4813221" cy="615553"/>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3-4 weeks: Configure EMR integration, establish secure data transfers, and test interfaces</a:t>
            </a:r>
            <a:endParaRPr lang="en-US" sz="1500" dirty="0"/>
          </a:p>
        </p:txBody>
      </p:sp>
      <p:sp>
        <p:nvSpPr>
          <p:cNvPr id="14" name="Shape 10"/>
          <p:cNvSpPr/>
          <p:nvPr/>
        </p:nvSpPr>
        <p:spPr>
          <a:xfrm>
            <a:off x="8651319" y="2830711"/>
            <a:ext cx="22860" cy="577215"/>
          </a:xfrm>
          <a:prstGeom prst="roundRect">
            <a:avLst>
              <a:gd name="adj" fmla="val 353547"/>
            </a:avLst>
          </a:prstGeom>
          <a:solidFill>
            <a:srgbClr val="DDD3BA"/>
          </a:solidFill>
          <a:ln/>
        </p:spPr>
        <p:txBody>
          <a:bodyPr/>
          <a:lstStyle/>
          <a:p>
            <a:endParaRPr lang="en-US"/>
          </a:p>
        </p:txBody>
      </p:sp>
      <p:sp>
        <p:nvSpPr>
          <p:cNvPr id="15" name="Shape 11"/>
          <p:cNvSpPr/>
          <p:nvPr/>
        </p:nvSpPr>
        <p:spPr>
          <a:xfrm>
            <a:off x="8446294" y="3191470"/>
            <a:ext cx="432911" cy="432911"/>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6" name="Image 2" descr="preencoded.png"/>
          <p:cNvPicPr>
            <a:picLocks noChangeAspect="1"/>
          </p:cNvPicPr>
          <p:nvPr/>
        </p:nvPicPr>
        <p:blipFill>
          <a:blip r:embed="rId5"/>
          <a:stretch>
            <a:fillRect/>
          </a:stretch>
        </p:blipFill>
        <p:spPr>
          <a:xfrm>
            <a:off x="8518446" y="3227546"/>
            <a:ext cx="288608" cy="360759"/>
          </a:xfrm>
          <a:prstGeom prst="rect">
            <a:avLst/>
          </a:prstGeom>
        </p:spPr>
      </p:pic>
      <p:sp>
        <p:nvSpPr>
          <p:cNvPr id="17" name="Text 12"/>
          <p:cNvSpPr/>
          <p:nvPr/>
        </p:nvSpPr>
        <p:spPr>
          <a:xfrm>
            <a:off x="7460099" y="1606748"/>
            <a:ext cx="2405301" cy="300633"/>
          </a:xfrm>
          <a:prstGeom prst="rect">
            <a:avLst/>
          </a:prstGeom>
          <a:noFill/>
          <a:ln/>
        </p:spPr>
        <p:txBody>
          <a:bodyPr wrap="none" lIns="0" tIns="0" rIns="0" bIns="0" rtlCol="0" anchor="t"/>
          <a:lstStyle/>
          <a:p>
            <a:pPr marL="0" indent="0" algn="ctr">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Parallel Processing</a:t>
            </a:r>
            <a:endParaRPr lang="en-US" sz="1850" dirty="0"/>
          </a:p>
        </p:txBody>
      </p:sp>
      <p:sp>
        <p:nvSpPr>
          <p:cNvPr id="18" name="Text 13"/>
          <p:cNvSpPr/>
          <p:nvPr/>
        </p:nvSpPr>
        <p:spPr>
          <a:xfrm>
            <a:off x="6256139" y="2022753"/>
            <a:ext cx="4813221" cy="615553"/>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4-6 weeks: Process new claims through outsourced system while resolving existing A/R</a:t>
            </a:r>
            <a:endParaRPr lang="en-US" sz="1500" dirty="0"/>
          </a:p>
        </p:txBody>
      </p:sp>
      <p:sp>
        <p:nvSpPr>
          <p:cNvPr id="19" name="Shape 14"/>
          <p:cNvSpPr/>
          <p:nvPr/>
        </p:nvSpPr>
        <p:spPr>
          <a:xfrm>
            <a:off x="11346537" y="3407926"/>
            <a:ext cx="22860" cy="577215"/>
          </a:xfrm>
          <a:prstGeom prst="roundRect">
            <a:avLst>
              <a:gd name="adj" fmla="val 353547"/>
            </a:avLst>
          </a:prstGeom>
          <a:solidFill>
            <a:srgbClr val="DDD3BA"/>
          </a:solidFill>
          <a:ln/>
        </p:spPr>
        <p:txBody>
          <a:bodyPr/>
          <a:lstStyle/>
          <a:p>
            <a:endParaRPr lang="en-US"/>
          </a:p>
        </p:txBody>
      </p:sp>
      <p:sp>
        <p:nvSpPr>
          <p:cNvPr id="20" name="Shape 15"/>
          <p:cNvSpPr/>
          <p:nvPr/>
        </p:nvSpPr>
        <p:spPr>
          <a:xfrm>
            <a:off x="11141512" y="3191470"/>
            <a:ext cx="432911" cy="432911"/>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11213663" y="3227546"/>
            <a:ext cx="288608" cy="360759"/>
          </a:xfrm>
          <a:prstGeom prst="rect">
            <a:avLst/>
          </a:prstGeom>
        </p:spPr>
      </p:pic>
      <p:sp>
        <p:nvSpPr>
          <p:cNvPr id="22" name="Text 16"/>
          <p:cNvSpPr/>
          <p:nvPr/>
        </p:nvSpPr>
        <p:spPr>
          <a:xfrm>
            <a:off x="10155317" y="4177546"/>
            <a:ext cx="2405301" cy="300633"/>
          </a:xfrm>
          <a:prstGeom prst="rect">
            <a:avLst/>
          </a:prstGeom>
          <a:noFill/>
          <a:ln/>
        </p:spPr>
        <p:txBody>
          <a:bodyPr wrap="none" lIns="0" tIns="0" rIns="0" bIns="0" rtlCol="0" anchor="t"/>
          <a:lstStyle/>
          <a:p>
            <a:pPr marL="0" indent="0" algn="ctr">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Full Transition</a:t>
            </a:r>
            <a:endParaRPr lang="en-US" sz="1850" dirty="0"/>
          </a:p>
        </p:txBody>
      </p:sp>
      <p:sp>
        <p:nvSpPr>
          <p:cNvPr id="23" name="Text 17"/>
          <p:cNvSpPr/>
          <p:nvPr/>
        </p:nvSpPr>
        <p:spPr>
          <a:xfrm>
            <a:off x="8951357" y="4593550"/>
            <a:ext cx="4813221" cy="615553"/>
          </a:xfrm>
          <a:prstGeom prst="rect">
            <a:avLst/>
          </a:prstGeom>
          <a:noFill/>
          <a:ln/>
        </p:spPr>
        <p:txBody>
          <a:bodyPr wrap="square" lIns="0" tIns="0" rIns="0" bIns="0" rtlCol="0" anchor="t"/>
          <a:lstStyle/>
          <a:p>
            <a:pPr marL="0" indent="0" algn="ctr">
              <a:lnSpc>
                <a:spcPts val="2400"/>
              </a:lnSpc>
              <a:buNone/>
            </a:pPr>
            <a:r>
              <a:rPr lang="en-US" sz="1500" dirty="0">
                <a:solidFill>
                  <a:srgbClr val="454240"/>
                </a:solidFill>
                <a:latin typeface="DM Sans" pitchFamily="34" charset="0"/>
                <a:ea typeface="DM Sans" pitchFamily="34" charset="-122"/>
                <a:cs typeface="DM Sans" pitchFamily="34" charset="-120"/>
              </a:rPr>
              <a:t>60-90 days: Complete handoff of all billing functions and optimization of workflow</a:t>
            </a:r>
            <a:endParaRPr lang="en-US" sz="1500" dirty="0"/>
          </a:p>
        </p:txBody>
      </p:sp>
      <p:sp>
        <p:nvSpPr>
          <p:cNvPr id="24" name="Text 18"/>
          <p:cNvSpPr/>
          <p:nvPr/>
        </p:nvSpPr>
        <p:spPr>
          <a:xfrm>
            <a:off x="673418" y="5425559"/>
            <a:ext cx="13283565" cy="923330"/>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Transitioning to outsourced billing requires careful planning but follows a well-established process with predictable milestones. The initial contract phase should include detailed performance guarantees and clearly defined responsibilities. System integration follows, connecting your EMR system directly with the billing company's platform through secure channels.</a:t>
            </a:r>
            <a:endParaRPr lang="en-US" sz="1500" dirty="0"/>
          </a:p>
        </p:txBody>
      </p:sp>
      <p:sp>
        <p:nvSpPr>
          <p:cNvPr id="25" name="Text 19"/>
          <p:cNvSpPr/>
          <p:nvPr/>
        </p:nvSpPr>
        <p:spPr>
          <a:xfrm>
            <a:off x="673418" y="6565344"/>
            <a:ext cx="13283565" cy="923330"/>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Most transitions implement a parallel processing period where new claims flow through the outsourced system while the existing accounts receivable is either transferred or worked down. Full transition typically completes within 90 days, with many practices experiencing improved cash flow within the first 30-45 days as clean claims begin processing at higher acceptance rates.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4019" y="568881"/>
            <a:ext cx="11613833" cy="646509"/>
          </a:xfrm>
          <a:prstGeom prst="rect">
            <a:avLst/>
          </a:prstGeom>
          <a:noFill/>
          <a:ln/>
        </p:spPr>
        <p:txBody>
          <a:bodyPr wrap="none" lIns="0" tIns="0" rIns="0" bIns="0" rtlCol="0" anchor="t"/>
          <a:lstStyle/>
          <a:p>
            <a:pPr marL="0" indent="0" algn="l">
              <a:lnSpc>
                <a:spcPts val="5050"/>
              </a:lnSpc>
              <a:buNone/>
            </a:pPr>
            <a:r>
              <a:rPr lang="en-US" sz="4050" dirty="0">
                <a:solidFill>
                  <a:srgbClr val="5C4E3D"/>
                </a:solidFill>
                <a:latin typeface="Libre Baskerville" pitchFamily="34" charset="0"/>
                <a:ea typeface="Libre Baskerville" pitchFamily="34" charset="-122"/>
                <a:cs typeface="Libre Baskerville" pitchFamily="34" charset="-120"/>
              </a:rPr>
              <a:t>Making the Right Decision for Your Practice</a:t>
            </a:r>
            <a:endParaRPr lang="en-US" sz="4050" dirty="0"/>
          </a:p>
        </p:txBody>
      </p:sp>
      <p:sp>
        <p:nvSpPr>
          <p:cNvPr id="3" name="Shape 1"/>
          <p:cNvSpPr/>
          <p:nvPr/>
        </p:nvSpPr>
        <p:spPr>
          <a:xfrm>
            <a:off x="724019" y="2249805"/>
            <a:ext cx="4187190" cy="206812"/>
          </a:xfrm>
          <a:prstGeom prst="roundRect">
            <a:avLst>
              <a:gd name="adj" fmla="val 42016"/>
            </a:avLst>
          </a:prstGeom>
          <a:solidFill>
            <a:srgbClr val="F7EDD4"/>
          </a:solidFill>
          <a:ln w="7620">
            <a:solidFill>
              <a:srgbClr val="DDD3BA"/>
            </a:solidFill>
            <a:prstDash val="solid"/>
          </a:ln>
        </p:spPr>
        <p:txBody>
          <a:bodyPr/>
          <a:lstStyle/>
          <a:p>
            <a:endParaRPr lang="en-US"/>
          </a:p>
        </p:txBody>
      </p:sp>
      <p:sp>
        <p:nvSpPr>
          <p:cNvPr id="4" name="Text 2"/>
          <p:cNvSpPr/>
          <p:nvPr/>
        </p:nvSpPr>
        <p:spPr>
          <a:xfrm>
            <a:off x="724019" y="2766893"/>
            <a:ext cx="3735943" cy="323255"/>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Assess Current Performance</a:t>
            </a:r>
            <a:endParaRPr lang="en-US" sz="2000" dirty="0"/>
          </a:p>
        </p:txBody>
      </p:sp>
      <p:sp>
        <p:nvSpPr>
          <p:cNvPr id="5" name="Text 3"/>
          <p:cNvSpPr/>
          <p:nvPr/>
        </p:nvSpPr>
        <p:spPr>
          <a:xfrm>
            <a:off x="724019" y="3214211"/>
            <a:ext cx="4187190" cy="1654969"/>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Review key metrics including days in A/R, net collection rate, and denial percentages to establish your baseline performance. Request benchmark data from colleagues in similar specialties for comparison.</a:t>
            </a:r>
            <a:endParaRPr lang="en-US" sz="1600" dirty="0"/>
          </a:p>
        </p:txBody>
      </p:sp>
      <p:sp>
        <p:nvSpPr>
          <p:cNvPr id="6" name="Shape 4"/>
          <p:cNvSpPr/>
          <p:nvPr/>
        </p:nvSpPr>
        <p:spPr>
          <a:xfrm>
            <a:off x="5221486" y="1939409"/>
            <a:ext cx="4187309" cy="206812"/>
          </a:xfrm>
          <a:prstGeom prst="roundRect">
            <a:avLst>
              <a:gd name="adj" fmla="val 42016"/>
            </a:avLst>
          </a:prstGeom>
          <a:solidFill>
            <a:srgbClr val="F7EDD4"/>
          </a:solidFill>
          <a:ln w="7620">
            <a:solidFill>
              <a:srgbClr val="DDD3BA"/>
            </a:solidFill>
            <a:prstDash val="solid"/>
          </a:ln>
        </p:spPr>
        <p:txBody>
          <a:bodyPr/>
          <a:lstStyle/>
          <a:p>
            <a:endParaRPr lang="en-US"/>
          </a:p>
        </p:txBody>
      </p:sp>
      <p:sp>
        <p:nvSpPr>
          <p:cNvPr id="7" name="Text 5"/>
          <p:cNvSpPr/>
          <p:nvPr/>
        </p:nvSpPr>
        <p:spPr>
          <a:xfrm>
            <a:off x="5221486" y="2456498"/>
            <a:ext cx="4187309" cy="646509"/>
          </a:xfrm>
          <a:prstGeom prst="rect">
            <a:avLst/>
          </a:prstGeom>
          <a:noFill/>
          <a:ln/>
        </p:spPr>
        <p:txBody>
          <a:bodyPr wrap="squar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Calculate Total Cost of Ownership</a:t>
            </a:r>
            <a:endParaRPr lang="en-US" sz="2000" dirty="0"/>
          </a:p>
        </p:txBody>
      </p:sp>
      <p:sp>
        <p:nvSpPr>
          <p:cNvPr id="8" name="Text 6"/>
          <p:cNvSpPr/>
          <p:nvPr/>
        </p:nvSpPr>
        <p:spPr>
          <a:xfrm>
            <a:off x="5221486" y="3227070"/>
            <a:ext cx="4187309" cy="1985962"/>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Develop a comprehensive analysis of all current billing expenses, including direct costs, overhead allocation, and opportunity costs from suboptimal performance. Compare this with proposals from 2-3 reputable billing companies.</a:t>
            </a:r>
            <a:endParaRPr lang="en-US" sz="1600" dirty="0"/>
          </a:p>
        </p:txBody>
      </p:sp>
      <p:sp>
        <p:nvSpPr>
          <p:cNvPr id="9" name="Shape 7"/>
          <p:cNvSpPr/>
          <p:nvPr/>
        </p:nvSpPr>
        <p:spPr>
          <a:xfrm>
            <a:off x="9719072" y="1629132"/>
            <a:ext cx="4187309" cy="206812"/>
          </a:xfrm>
          <a:prstGeom prst="roundRect">
            <a:avLst>
              <a:gd name="adj" fmla="val 42016"/>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9719072" y="2146221"/>
            <a:ext cx="3888700" cy="323255"/>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Evaluate Long-Term Strategy</a:t>
            </a:r>
            <a:endParaRPr lang="en-US" sz="2000" dirty="0"/>
          </a:p>
        </p:txBody>
      </p:sp>
      <p:sp>
        <p:nvSpPr>
          <p:cNvPr id="11" name="Text 9"/>
          <p:cNvSpPr/>
          <p:nvPr/>
        </p:nvSpPr>
        <p:spPr>
          <a:xfrm>
            <a:off x="9719072" y="2593538"/>
            <a:ext cx="4187309" cy="2316956"/>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Consider how your chosen billing approach aligns with long-term practice goals, including growth plans, potential mergers or acquisitions, and physician retirement timelines. The right decision balances immediate financial impact with strategic positioning.</a:t>
            </a:r>
            <a:endParaRPr lang="en-US" sz="1600" dirty="0"/>
          </a:p>
        </p:txBody>
      </p:sp>
      <p:sp>
        <p:nvSpPr>
          <p:cNvPr id="12" name="Text 10"/>
          <p:cNvSpPr/>
          <p:nvPr/>
        </p:nvSpPr>
        <p:spPr>
          <a:xfrm>
            <a:off x="724019" y="5445681"/>
            <a:ext cx="13182362" cy="992981"/>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The decision between in-house and outsourced billing should be approached as a strategic business analysis rather than simply comparing percentage fees against staff salaries. Begin by honestly assessing your current performance metrics—if you don't track these figures, that itself may indicate an opportunity for improvement.</a:t>
            </a:r>
            <a:endParaRPr lang="en-US" sz="1600" dirty="0"/>
          </a:p>
        </p:txBody>
      </p:sp>
      <p:sp>
        <p:nvSpPr>
          <p:cNvPr id="13" name="Text 11"/>
          <p:cNvSpPr/>
          <p:nvPr/>
        </p:nvSpPr>
        <p:spPr>
          <a:xfrm>
            <a:off x="724019" y="6671310"/>
            <a:ext cx="13182362" cy="992981"/>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Most importantly, recognize that this isn't necessarily a permanent decision. Many practices transition between models as their needs evolve. The key is making an informed choice based on complete financial analysis rather than assumptions about which approach is inherently more cost-effective.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4855" y="586383"/>
            <a:ext cx="11985903" cy="665083"/>
          </a:xfrm>
          <a:prstGeom prst="rect">
            <a:avLst/>
          </a:prstGeom>
          <a:noFill/>
          <a:ln/>
        </p:spPr>
        <p:txBody>
          <a:bodyPr wrap="none" lIns="0" tIns="0" rIns="0" bIns="0" rtlCol="0" anchor="t"/>
          <a:lstStyle/>
          <a:p>
            <a:pPr marL="0" indent="0" algn="l">
              <a:lnSpc>
                <a:spcPts val="5200"/>
              </a:lnSpc>
              <a:buNone/>
            </a:pPr>
            <a:r>
              <a:rPr lang="en-US" sz="4150" dirty="0">
                <a:solidFill>
                  <a:srgbClr val="5C4E3D"/>
                </a:solidFill>
                <a:latin typeface="Libre Baskerville" pitchFamily="34" charset="0"/>
                <a:ea typeface="Libre Baskerville" pitchFamily="34" charset="-122"/>
                <a:cs typeface="Libre Baskerville" pitchFamily="34" charset="-120"/>
              </a:rPr>
              <a:t>Understanding the Complete Cost Structure</a:t>
            </a:r>
            <a:endParaRPr lang="en-US" sz="4150" dirty="0"/>
          </a:p>
        </p:txBody>
      </p:sp>
      <p:pic>
        <p:nvPicPr>
          <p:cNvPr id="3" name="Image 0" descr="preencoded.png"/>
          <p:cNvPicPr>
            <a:picLocks noChangeAspect="1"/>
          </p:cNvPicPr>
          <p:nvPr/>
        </p:nvPicPr>
        <p:blipFill>
          <a:blip r:embed="rId3"/>
          <a:stretch>
            <a:fillRect/>
          </a:stretch>
        </p:blipFill>
        <p:spPr>
          <a:xfrm>
            <a:off x="2945844" y="1677114"/>
            <a:ext cx="2168128" cy="1226106"/>
          </a:xfrm>
          <a:prstGeom prst="rect">
            <a:avLst/>
          </a:prstGeom>
        </p:spPr>
      </p:pic>
      <p:pic>
        <p:nvPicPr>
          <p:cNvPr id="4" name="Image 1" descr="preencoded.png"/>
          <p:cNvPicPr>
            <a:picLocks noChangeAspect="1"/>
          </p:cNvPicPr>
          <p:nvPr/>
        </p:nvPicPr>
        <p:blipFill>
          <a:blip r:embed="rId4"/>
          <a:stretch>
            <a:fillRect/>
          </a:stretch>
        </p:blipFill>
        <p:spPr>
          <a:xfrm>
            <a:off x="3880247" y="2255044"/>
            <a:ext cx="299204" cy="374094"/>
          </a:xfrm>
          <a:prstGeom prst="rect">
            <a:avLst/>
          </a:prstGeom>
        </p:spPr>
      </p:pic>
      <p:sp>
        <p:nvSpPr>
          <p:cNvPr id="5" name="Text 1"/>
          <p:cNvSpPr/>
          <p:nvPr/>
        </p:nvSpPr>
        <p:spPr>
          <a:xfrm>
            <a:off x="5326737" y="1889879"/>
            <a:ext cx="2551986"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Direct Costs</a:t>
            </a:r>
            <a:endParaRPr lang="en-US" sz="2050" dirty="0"/>
          </a:p>
        </p:txBody>
      </p:sp>
      <p:sp>
        <p:nvSpPr>
          <p:cNvPr id="6" name="Text 2"/>
          <p:cNvSpPr/>
          <p:nvPr/>
        </p:nvSpPr>
        <p:spPr>
          <a:xfrm>
            <a:off x="5326737" y="2349937"/>
            <a:ext cx="2551986"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Salaries, software, training</a:t>
            </a:r>
            <a:endParaRPr lang="en-US" sz="1650" dirty="0"/>
          </a:p>
        </p:txBody>
      </p:sp>
      <p:sp>
        <p:nvSpPr>
          <p:cNvPr id="7" name="Shape 3"/>
          <p:cNvSpPr/>
          <p:nvPr/>
        </p:nvSpPr>
        <p:spPr>
          <a:xfrm>
            <a:off x="5167074" y="2920246"/>
            <a:ext cx="8665369" cy="11430"/>
          </a:xfrm>
          <a:prstGeom prst="roundRect">
            <a:avLst>
              <a:gd name="adj" fmla="val 782074"/>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61780" y="2956322"/>
            <a:ext cx="4336375" cy="1226106"/>
          </a:xfrm>
          <a:prstGeom prst="rect">
            <a:avLst/>
          </a:prstGeom>
        </p:spPr>
      </p:pic>
      <p:pic>
        <p:nvPicPr>
          <p:cNvPr id="9" name="Image 3" descr="preencoded.png"/>
          <p:cNvPicPr>
            <a:picLocks noChangeAspect="1"/>
          </p:cNvPicPr>
          <p:nvPr/>
        </p:nvPicPr>
        <p:blipFill>
          <a:blip r:embed="rId6"/>
          <a:stretch>
            <a:fillRect/>
          </a:stretch>
        </p:blipFill>
        <p:spPr>
          <a:xfrm>
            <a:off x="3880366" y="3382328"/>
            <a:ext cx="299204" cy="374094"/>
          </a:xfrm>
          <a:prstGeom prst="rect">
            <a:avLst/>
          </a:prstGeom>
        </p:spPr>
      </p:pic>
      <p:sp>
        <p:nvSpPr>
          <p:cNvPr id="10" name="Text 4"/>
          <p:cNvSpPr/>
          <p:nvPr/>
        </p:nvSpPr>
        <p:spPr>
          <a:xfrm>
            <a:off x="6410920" y="3169087"/>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Opportunity Costs</a:t>
            </a:r>
            <a:endParaRPr lang="en-US" sz="2050" dirty="0"/>
          </a:p>
        </p:txBody>
      </p:sp>
      <p:sp>
        <p:nvSpPr>
          <p:cNvPr id="11" name="Text 5"/>
          <p:cNvSpPr/>
          <p:nvPr/>
        </p:nvSpPr>
        <p:spPr>
          <a:xfrm>
            <a:off x="6410920" y="3629144"/>
            <a:ext cx="3701296"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Management time, delayed payments</a:t>
            </a:r>
            <a:endParaRPr lang="en-US" sz="1650" dirty="0"/>
          </a:p>
        </p:txBody>
      </p:sp>
      <p:sp>
        <p:nvSpPr>
          <p:cNvPr id="12" name="Shape 6"/>
          <p:cNvSpPr/>
          <p:nvPr/>
        </p:nvSpPr>
        <p:spPr>
          <a:xfrm>
            <a:off x="6251258" y="4199453"/>
            <a:ext cx="7581186" cy="11430"/>
          </a:xfrm>
          <a:prstGeom prst="roundRect">
            <a:avLst>
              <a:gd name="adj" fmla="val 782074"/>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77597" y="4235529"/>
            <a:ext cx="6504623" cy="1226106"/>
          </a:xfrm>
          <a:prstGeom prst="rect">
            <a:avLst/>
          </a:prstGeom>
        </p:spPr>
      </p:pic>
      <p:pic>
        <p:nvPicPr>
          <p:cNvPr id="14" name="Image 5" descr="preencoded.png"/>
          <p:cNvPicPr>
            <a:picLocks noChangeAspect="1"/>
          </p:cNvPicPr>
          <p:nvPr/>
        </p:nvPicPr>
        <p:blipFill>
          <a:blip r:embed="rId8"/>
          <a:stretch>
            <a:fillRect/>
          </a:stretch>
        </p:blipFill>
        <p:spPr>
          <a:xfrm>
            <a:off x="3880247" y="4661535"/>
            <a:ext cx="299204" cy="374094"/>
          </a:xfrm>
          <a:prstGeom prst="rect">
            <a:avLst/>
          </a:prstGeom>
        </p:spPr>
      </p:pic>
      <p:sp>
        <p:nvSpPr>
          <p:cNvPr id="15" name="Text 7"/>
          <p:cNvSpPr/>
          <p:nvPr/>
        </p:nvSpPr>
        <p:spPr>
          <a:xfrm>
            <a:off x="7494984" y="4448294"/>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Risk Costs</a:t>
            </a:r>
            <a:endParaRPr lang="en-US" sz="2050" dirty="0"/>
          </a:p>
        </p:txBody>
      </p:sp>
      <p:sp>
        <p:nvSpPr>
          <p:cNvPr id="16" name="Text 8"/>
          <p:cNvSpPr/>
          <p:nvPr/>
        </p:nvSpPr>
        <p:spPr>
          <a:xfrm>
            <a:off x="7494984" y="4908352"/>
            <a:ext cx="3208973"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Errors, compliance issues, audits</a:t>
            </a:r>
            <a:endParaRPr lang="en-US" sz="1650" dirty="0"/>
          </a:p>
        </p:txBody>
      </p:sp>
      <p:sp>
        <p:nvSpPr>
          <p:cNvPr id="17" name="Text 9"/>
          <p:cNvSpPr/>
          <p:nvPr/>
        </p:nvSpPr>
        <p:spPr>
          <a:xfrm>
            <a:off x="744855" y="5701070"/>
            <a:ext cx="13140690" cy="68103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When evaluating medical billing options, it's crucial to consider the complete cost structure beyond the obvious expenses. Direct costs like staff salaries and software represent only the visible portion of your investment.</a:t>
            </a:r>
            <a:endParaRPr lang="en-US" sz="1650" dirty="0"/>
          </a:p>
        </p:txBody>
      </p:sp>
      <p:sp>
        <p:nvSpPr>
          <p:cNvPr id="18" name="Text 10"/>
          <p:cNvSpPr/>
          <p:nvPr/>
        </p:nvSpPr>
        <p:spPr>
          <a:xfrm>
            <a:off x="744855" y="6621542"/>
            <a:ext cx="13140690" cy="102155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Opportunity costs—including management time diverted from patient care and revenue delayed by inefficient processes—can significantly impact your bottom line. Additionally, risk costs from potential errors, compliance violations, and subsequent audits pose financial threats that are often overlooked in initial assessments.</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84290"/>
            <a:ext cx="11247120"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In-House Billing: The Visible Expenses</a:t>
            </a:r>
            <a:endParaRPr lang="en-US" sz="4450" dirty="0"/>
          </a:p>
        </p:txBody>
      </p:sp>
      <p:sp>
        <p:nvSpPr>
          <p:cNvPr id="3" name="Shape 1"/>
          <p:cNvSpPr/>
          <p:nvPr/>
        </p:nvSpPr>
        <p:spPr>
          <a:xfrm>
            <a:off x="793790" y="2146697"/>
            <a:ext cx="4196358" cy="2773799"/>
          </a:xfrm>
          <a:prstGeom prst="roundRect">
            <a:avLst>
              <a:gd name="adj" fmla="val 3435"/>
            </a:avLst>
          </a:prstGeom>
          <a:solidFill>
            <a:srgbClr val="F7EDD4"/>
          </a:solidFill>
          <a:ln w="7620">
            <a:solidFill>
              <a:srgbClr val="DDD3BA"/>
            </a:solidFill>
            <a:prstDash val="solid"/>
          </a:ln>
        </p:spPr>
        <p:txBody>
          <a:bodyPr/>
          <a:lstStyle/>
          <a:p>
            <a:endParaRPr lang="en-US"/>
          </a:p>
        </p:txBody>
      </p:sp>
      <p:sp>
        <p:nvSpPr>
          <p:cNvPr id="4" name="Text 2"/>
          <p:cNvSpPr/>
          <p:nvPr/>
        </p:nvSpPr>
        <p:spPr>
          <a:xfrm>
            <a:off x="1028224" y="238113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Staffing Costs</a:t>
            </a:r>
            <a:endParaRPr lang="en-US" sz="2200" dirty="0"/>
          </a:p>
        </p:txBody>
      </p:sp>
      <p:sp>
        <p:nvSpPr>
          <p:cNvPr id="5" name="Text 3"/>
          <p:cNvSpPr/>
          <p:nvPr/>
        </p:nvSpPr>
        <p:spPr>
          <a:xfrm>
            <a:off x="1028224" y="2871549"/>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$45K-$70K per billing professional annually, plus benefits (15-30% of salary), paid time off, and potential turnover costs (1.5-2x annual salary)</a:t>
            </a:r>
            <a:endParaRPr lang="en-US" sz="1750" dirty="0"/>
          </a:p>
        </p:txBody>
      </p:sp>
      <p:sp>
        <p:nvSpPr>
          <p:cNvPr id="6" name="Shape 4"/>
          <p:cNvSpPr/>
          <p:nvPr/>
        </p:nvSpPr>
        <p:spPr>
          <a:xfrm>
            <a:off x="5216962" y="2146697"/>
            <a:ext cx="4196358" cy="2773799"/>
          </a:xfrm>
          <a:prstGeom prst="roundRect">
            <a:avLst>
              <a:gd name="adj" fmla="val 3435"/>
            </a:avLst>
          </a:prstGeom>
          <a:solidFill>
            <a:srgbClr val="F7EDD4"/>
          </a:solidFill>
          <a:ln w="7620">
            <a:solidFill>
              <a:srgbClr val="DDD3BA"/>
            </a:solidFill>
            <a:prstDash val="solid"/>
          </a:ln>
        </p:spPr>
        <p:txBody>
          <a:bodyPr/>
          <a:lstStyle/>
          <a:p>
            <a:endParaRPr lang="en-US"/>
          </a:p>
        </p:txBody>
      </p:sp>
      <p:sp>
        <p:nvSpPr>
          <p:cNvPr id="7" name="Text 5"/>
          <p:cNvSpPr/>
          <p:nvPr/>
        </p:nvSpPr>
        <p:spPr>
          <a:xfrm>
            <a:off x="5451396" y="2381131"/>
            <a:ext cx="3429119"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Technology Investment</a:t>
            </a:r>
            <a:endParaRPr lang="en-US" sz="2200" dirty="0"/>
          </a:p>
        </p:txBody>
      </p:sp>
      <p:sp>
        <p:nvSpPr>
          <p:cNvPr id="8" name="Text 6"/>
          <p:cNvSpPr/>
          <p:nvPr/>
        </p:nvSpPr>
        <p:spPr>
          <a:xfrm>
            <a:off x="5451396" y="2871549"/>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Medical billing software ($5K-$15K initial investment plus annual fees), clearinghouse fees ($1K-$3K annually), hardware upgrades, and maintenance costs</a:t>
            </a:r>
            <a:endParaRPr lang="en-US" sz="1750" dirty="0"/>
          </a:p>
        </p:txBody>
      </p:sp>
      <p:sp>
        <p:nvSpPr>
          <p:cNvPr id="9" name="Shape 7"/>
          <p:cNvSpPr/>
          <p:nvPr/>
        </p:nvSpPr>
        <p:spPr>
          <a:xfrm>
            <a:off x="9640133" y="2146697"/>
            <a:ext cx="4196358" cy="2773799"/>
          </a:xfrm>
          <a:prstGeom prst="roundRect">
            <a:avLst>
              <a:gd name="adj" fmla="val 3435"/>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9874568" y="2381131"/>
            <a:ext cx="3578781"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Training &amp; Management</a:t>
            </a:r>
            <a:endParaRPr lang="en-US" sz="2200" dirty="0"/>
          </a:p>
        </p:txBody>
      </p:sp>
      <p:sp>
        <p:nvSpPr>
          <p:cNvPr id="11" name="Text 9"/>
          <p:cNvSpPr/>
          <p:nvPr/>
        </p:nvSpPr>
        <p:spPr>
          <a:xfrm>
            <a:off x="9874568" y="2871549"/>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Ongoing education for coding updates ($1K-$2K per employee annually), management oversight time, performance tracking, and workflow optimization</a:t>
            </a:r>
            <a:endParaRPr lang="en-US" sz="1750" dirty="0"/>
          </a:p>
        </p:txBody>
      </p:sp>
      <p:sp>
        <p:nvSpPr>
          <p:cNvPr id="12" name="Text 10"/>
          <p:cNvSpPr/>
          <p:nvPr/>
        </p:nvSpPr>
        <p:spPr>
          <a:xfrm>
            <a:off x="793790" y="517564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In-house billing requires substantial upfront and ongoing investments. Beyond the significant staff compensation packages, practices must maintain current technology systems and provide continuous professional development to keep pace with evolving billing requirements.</a:t>
            </a:r>
            <a:endParaRPr lang="en-US" sz="1750" dirty="0"/>
          </a:p>
        </p:txBody>
      </p:sp>
      <p:sp>
        <p:nvSpPr>
          <p:cNvPr id="13" name="Text 11"/>
          <p:cNvSpPr/>
          <p:nvPr/>
        </p:nvSpPr>
        <p:spPr>
          <a:xfrm>
            <a:off x="793790" y="651950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These visible expenses create a substantial financial foundation before a single claim is processed, highlighting the importance of achieving sufficient claim volume and collection rates to justify the fixed cost structure.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0098" y="787003"/>
            <a:ext cx="10184725" cy="696516"/>
          </a:xfrm>
          <a:prstGeom prst="rect">
            <a:avLst/>
          </a:prstGeom>
          <a:noFill/>
          <a:ln/>
        </p:spPr>
        <p:txBody>
          <a:bodyPr wrap="none" lIns="0" tIns="0" rIns="0" bIns="0" rtlCol="0" anchor="t"/>
          <a:lstStyle/>
          <a:p>
            <a:pPr marL="0" indent="0" algn="l">
              <a:lnSpc>
                <a:spcPts val="5450"/>
              </a:lnSpc>
              <a:buNone/>
            </a:pPr>
            <a:r>
              <a:rPr lang="en-US" sz="4350" dirty="0">
                <a:solidFill>
                  <a:srgbClr val="5C4E3D"/>
                </a:solidFill>
                <a:latin typeface="Libre Baskerville" pitchFamily="34" charset="0"/>
                <a:ea typeface="Libre Baskerville" pitchFamily="34" charset="-122"/>
                <a:cs typeface="Libre Baskerville" pitchFamily="34" charset="-120"/>
              </a:rPr>
              <a:t>In-House Billing: The Hidden Costs</a:t>
            </a:r>
            <a:endParaRPr lang="en-US" sz="4350" dirty="0"/>
          </a:p>
        </p:txBody>
      </p:sp>
      <p:sp>
        <p:nvSpPr>
          <p:cNvPr id="3" name="Shape 1"/>
          <p:cNvSpPr/>
          <p:nvPr/>
        </p:nvSpPr>
        <p:spPr>
          <a:xfrm>
            <a:off x="780098" y="2180034"/>
            <a:ext cx="501491" cy="501491"/>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63679" y="2221825"/>
            <a:ext cx="334328" cy="417909"/>
          </a:xfrm>
          <a:prstGeom prst="rect">
            <a:avLst/>
          </a:prstGeom>
        </p:spPr>
      </p:pic>
      <p:sp>
        <p:nvSpPr>
          <p:cNvPr id="5" name="Text 2"/>
          <p:cNvSpPr/>
          <p:nvPr/>
        </p:nvSpPr>
        <p:spPr>
          <a:xfrm>
            <a:off x="1504474" y="2180034"/>
            <a:ext cx="3480316" cy="348258"/>
          </a:xfrm>
          <a:prstGeom prst="rect">
            <a:avLst/>
          </a:prstGeom>
          <a:noFill/>
          <a:ln/>
        </p:spPr>
        <p:txBody>
          <a:bodyPr wrap="none" lIns="0" tIns="0" rIns="0" bIns="0" rtlCol="0" anchor="t"/>
          <a:lstStyle/>
          <a:p>
            <a:pPr marL="0" indent="0" algn="l">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Delayed Revenue Cycles</a:t>
            </a:r>
            <a:endParaRPr lang="en-US" sz="2150" dirty="0"/>
          </a:p>
        </p:txBody>
      </p:sp>
      <p:sp>
        <p:nvSpPr>
          <p:cNvPr id="6" name="Text 3"/>
          <p:cNvSpPr/>
          <p:nvPr/>
        </p:nvSpPr>
        <p:spPr>
          <a:xfrm>
            <a:off x="1504474" y="2661999"/>
            <a:ext cx="3483769" cy="2496145"/>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In-house teams typically process claims in batches, leading to inconsistent submission patterns and extended revenue cycles of 45-60 days compared to industry benchmarks of 30-35 days</a:t>
            </a:r>
            <a:endParaRPr lang="en-US" sz="1750" dirty="0"/>
          </a:p>
        </p:txBody>
      </p:sp>
      <p:sp>
        <p:nvSpPr>
          <p:cNvPr id="7" name="Shape 4"/>
          <p:cNvSpPr/>
          <p:nvPr/>
        </p:nvSpPr>
        <p:spPr>
          <a:xfrm>
            <a:off x="5211128" y="2180034"/>
            <a:ext cx="501491" cy="501491"/>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5294709" y="2221825"/>
            <a:ext cx="334328" cy="417909"/>
          </a:xfrm>
          <a:prstGeom prst="rect">
            <a:avLst/>
          </a:prstGeom>
        </p:spPr>
      </p:pic>
      <p:sp>
        <p:nvSpPr>
          <p:cNvPr id="9" name="Text 5"/>
          <p:cNvSpPr/>
          <p:nvPr/>
        </p:nvSpPr>
        <p:spPr>
          <a:xfrm>
            <a:off x="5935504" y="2180034"/>
            <a:ext cx="3483769" cy="696516"/>
          </a:xfrm>
          <a:prstGeom prst="rect">
            <a:avLst/>
          </a:prstGeom>
          <a:noFill/>
          <a:ln/>
        </p:spPr>
        <p:txBody>
          <a:bodyPr wrap="square" lIns="0" tIns="0" rIns="0" bIns="0" rtlCol="0" anchor="t"/>
          <a:lstStyle/>
          <a:p>
            <a:pPr marL="0" indent="0" algn="l">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Coding Errors &amp; Denials</a:t>
            </a:r>
            <a:endParaRPr lang="en-US" sz="2150" dirty="0"/>
          </a:p>
        </p:txBody>
      </p:sp>
      <p:sp>
        <p:nvSpPr>
          <p:cNvPr id="10" name="Text 6"/>
          <p:cNvSpPr/>
          <p:nvPr/>
        </p:nvSpPr>
        <p:spPr>
          <a:xfrm>
            <a:off x="5935504" y="3010257"/>
            <a:ext cx="3483769" cy="1782961"/>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Internal staff average 5-15% claim rejection rates versus 2-4% with specialized billing companies, resulting in rework expenses and permanent revenue loss</a:t>
            </a:r>
            <a:endParaRPr lang="en-US" sz="1750" dirty="0"/>
          </a:p>
        </p:txBody>
      </p:sp>
      <p:sp>
        <p:nvSpPr>
          <p:cNvPr id="11" name="Shape 7"/>
          <p:cNvSpPr/>
          <p:nvPr/>
        </p:nvSpPr>
        <p:spPr>
          <a:xfrm>
            <a:off x="9642158" y="2180034"/>
            <a:ext cx="501491" cy="501491"/>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9725739" y="2221825"/>
            <a:ext cx="334328" cy="417909"/>
          </a:xfrm>
          <a:prstGeom prst="rect">
            <a:avLst/>
          </a:prstGeom>
        </p:spPr>
      </p:pic>
      <p:sp>
        <p:nvSpPr>
          <p:cNvPr id="13" name="Text 8"/>
          <p:cNvSpPr/>
          <p:nvPr/>
        </p:nvSpPr>
        <p:spPr>
          <a:xfrm>
            <a:off x="10366534" y="2180034"/>
            <a:ext cx="3483769" cy="696516"/>
          </a:xfrm>
          <a:prstGeom prst="rect">
            <a:avLst/>
          </a:prstGeom>
          <a:noFill/>
          <a:ln/>
        </p:spPr>
        <p:txBody>
          <a:bodyPr wrap="square" lIns="0" tIns="0" rIns="0" bIns="0" rtlCol="0" anchor="t"/>
          <a:lstStyle/>
          <a:p>
            <a:pPr marL="0" indent="0" algn="l">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Compliance Vulnerabilities</a:t>
            </a:r>
            <a:endParaRPr lang="en-US" sz="2150" dirty="0"/>
          </a:p>
        </p:txBody>
      </p:sp>
      <p:sp>
        <p:nvSpPr>
          <p:cNvPr id="14" name="Text 9"/>
          <p:cNvSpPr/>
          <p:nvPr/>
        </p:nvSpPr>
        <p:spPr>
          <a:xfrm>
            <a:off x="10366534" y="3010257"/>
            <a:ext cx="3483769" cy="2139553"/>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Limited resources for staying current with regulatory changes increases risk exposure, with potential penalties reaching $50,000 per violation under HIPAA</a:t>
            </a:r>
            <a:endParaRPr lang="en-US" sz="1750" dirty="0"/>
          </a:p>
        </p:txBody>
      </p:sp>
      <p:sp>
        <p:nvSpPr>
          <p:cNvPr id="15" name="Text 10"/>
          <p:cNvSpPr/>
          <p:nvPr/>
        </p:nvSpPr>
        <p:spPr>
          <a:xfrm>
            <a:off x="780098" y="5408890"/>
            <a:ext cx="13070205" cy="1069777"/>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The invisible costs of in-house billing often exceed the visible expenses. When staff members are overwhelmed, claim submission becomes inconsistent, extending the revenue cycle and constraining cash flow. Additionally, coding errors that slip through can result in denials that are never resolved, creating permanent revenue leakage.</a:t>
            </a:r>
            <a:endParaRPr lang="en-US" sz="1750" dirty="0"/>
          </a:p>
        </p:txBody>
      </p:sp>
      <p:sp>
        <p:nvSpPr>
          <p:cNvPr id="16" name="Text 11"/>
          <p:cNvSpPr/>
          <p:nvPr/>
        </p:nvSpPr>
        <p:spPr>
          <a:xfrm>
            <a:off x="780098" y="6729412"/>
            <a:ext cx="13070205" cy="713184"/>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Most concerning is the compliance risk factor—practices with limited resources struggle to maintain comprehensive regulatory awareness, potentially exposing themselves to significant financial penalties and reputational damage.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62583" y="520660"/>
            <a:ext cx="10306526" cy="591503"/>
          </a:xfrm>
          <a:prstGeom prst="rect">
            <a:avLst/>
          </a:prstGeom>
          <a:noFill/>
          <a:ln/>
        </p:spPr>
        <p:txBody>
          <a:bodyPr wrap="none" lIns="0" tIns="0" rIns="0" bIns="0" rtlCol="0" anchor="t"/>
          <a:lstStyle/>
          <a:p>
            <a:pPr marL="0" indent="0" algn="l">
              <a:lnSpc>
                <a:spcPts val="4650"/>
              </a:lnSpc>
              <a:buNone/>
            </a:pPr>
            <a:r>
              <a:rPr lang="en-US" sz="3700" dirty="0">
                <a:solidFill>
                  <a:srgbClr val="5C4E3D"/>
                </a:solidFill>
                <a:latin typeface="Libre Baskerville" pitchFamily="34" charset="0"/>
                <a:ea typeface="Libre Baskerville" pitchFamily="34" charset="-122"/>
                <a:cs typeface="Libre Baskerville" pitchFamily="34" charset="-120"/>
              </a:rPr>
              <a:t>Staffing Realities: The Practical Challenges</a:t>
            </a:r>
            <a:endParaRPr lang="en-US" sz="3700" dirty="0"/>
          </a:p>
        </p:txBody>
      </p:sp>
      <p:sp>
        <p:nvSpPr>
          <p:cNvPr id="3" name="Text 1"/>
          <p:cNvSpPr/>
          <p:nvPr/>
        </p:nvSpPr>
        <p:spPr>
          <a:xfrm>
            <a:off x="2336244" y="2076331"/>
            <a:ext cx="2366605" cy="295870"/>
          </a:xfrm>
          <a:prstGeom prst="rect">
            <a:avLst/>
          </a:prstGeom>
          <a:noFill/>
          <a:ln/>
        </p:spPr>
        <p:txBody>
          <a:bodyPr wrap="none" lIns="0" tIns="0" rIns="0" bIns="0" rtlCol="0" anchor="t"/>
          <a:lstStyle/>
          <a:p>
            <a:pPr marL="0" indent="0" algn="r">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Recruitment</a:t>
            </a:r>
            <a:endParaRPr lang="en-US" sz="1850" dirty="0"/>
          </a:p>
        </p:txBody>
      </p:sp>
      <p:sp>
        <p:nvSpPr>
          <p:cNvPr id="4" name="Text 2"/>
          <p:cNvSpPr/>
          <p:nvPr/>
        </p:nvSpPr>
        <p:spPr>
          <a:xfrm>
            <a:off x="662583" y="2485787"/>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454240"/>
                </a:solidFill>
                <a:latin typeface="DM Sans" pitchFamily="34" charset="0"/>
                <a:ea typeface="DM Sans" pitchFamily="34" charset="-122"/>
                <a:cs typeface="DM Sans" pitchFamily="34" charset="-120"/>
              </a:rPr>
              <a:t>Finding qualified billing specialists in competitive healthcare job market</a:t>
            </a:r>
            <a:endParaRPr lang="en-US" sz="1450" dirty="0"/>
          </a:p>
        </p:txBody>
      </p:sp>
      <p:pic>
        <p:nvPicPr>
          <p:cNvPr id="5" name="Image 0" descr="preencoded.png"/>
          <p:cNvPicPr>
            <a:picLocks noChangeAspect="1"/>
          </p:cNvPicPr>
          <p:nvPr/>
        </p:nvPicPr>
        <p:blipFill>
          <a:blip r:embed="rId3"/>
          <a:stretch>
            <a:fillRect/>
          </a:stretch>
        </p:blipFill>
        <p:spPr>
          <a:xfrm>
            <a:off x="4986814" y="1490782"/>
            <a:ext cx="4656773" cy="4656773"/>
          </a:xfrm>
          <a:prstGeom prst="rect">
            <a:avLst/>
          </a:prstGeom>
        </p:spPr>
      </p:pic>
      <p:pic>
        <p:nvPicPr>
          <p:cNvPr id="6" name="Image 1" descr="preencoded.png"/>
          <p:cNvPicPr>
            <a:picLocks noChangeAspect="1"/>
          </p:cNvPicPr>
          <p:nvPr/>
        </p:nvPicPr>
        <p:blipFill>
          <a:blip r:embed="rId4"/>
          <a:stretch>
            <a:fillRect/>
          </a:stretch>
        </p:blipFill>
        <p:spPr>
          <a:xfrm>
            <a:off x="6236315" y="2308562"/>
            <a:ext cx="283250" cy="354092"/>
          </a:xfrm>
          <a:prstGeom prst="rect">
            <a:avLst/>
          </a:prstGeom>
        </p:spPr>
      </p:pic>
      <p:sp>
        <p:nvSpPr>
          <p:cNvPr id="7" name="Text 3"/>
          <p:cNvSpPr/>
          <p:nvPr/>
        </p:nvSpPr>
        <p:spPr>
          <a:xfrm>
            <a:off x="9927550" y="2076331"/>
            <a:ext cx="2366605" cy="295870"/>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Training</a:t>
            </a:r>
            <a:endParaRPr lang="en-US" sz="1850" dirty="0"/>
          </a:p>
        </p:txBody>
      </p:sp>
      <p:sp>
        <p:nvSpPr>
          <p:cNvPr id="8" name="Text 4"/>
          <p:cNvSpPr/>
          <p:nvPr/>
        </p:nvSpPr>
        <p:spPr>
          <a:xfrm>
            <a:off x="9927550" y="2485787"/>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3-6 month learning curve before peak productivity</a:t>
            </a:r>
            <a:endParaRPr lang="en-US" sz="1450" dirty="0"/>
          </a:p>
        </p:txBody>
      </p:sp>
      <p:pic>
        <p:nvPicPr>
          <p:cNvPr id="9" name="Image 2" descr="preencoded.png"/>
          <p:cNvPicPr>
            <a:picLocks noChangeAspect="1"/>
          </p:cNvPicPr>
          <p:nvPr/>
        </p:nvPicPr>
        <p:blipFill>
          <a:blip r:embed="rId5"/>
          <a:stretch>
            <a:fillRect/>
          </a:stretch>
        </p:blipFill>
        <p:spPr>
          <a:xfrm>
            <a:off x="4986814" y="1490782"/>
            <a:ext cx="4656773" cy="4656773"/>
          </a:xfrm>
          <a:prstGeom prst="rect">
            <a:avLst/>
          </a:prstGeom>
        </p:spPr>
      </p:pic>
      <p:pic>
        <p:nvPicPr>
          <p:cNvPr id="10" name="Image 3" descr="preencoded.png"/>
          <p:cNvPicPr>
            <a:picLocks noChangeAspect="1"/>
          </p:cNvPicPr>
          <p:nvPr/>
        </p:nvPicPr>
        <p:blipFill>
          <a:blip r:embed="rId6"/>
          <a:stretch>
            <a:fillRect/>
          </a:stretch>
        </p:blipFill>
        <p:spPr>
          <a:xfrm>
            <a:off x="8506956" y="2704802"/>
            <a:ext cx="283250" cy="354092"/>
          </a:xfrm>
          <a:prstGeom prst="rect">
            <a:avLst/>
          </a:prstGeom>
        </p:spPr>
      </p:pic>
      <p:sp>
        <p:nvSpPr>
          <p:cNvPr id="11" name="Text 5"/>
          <p:cNvSpPr/>
          <p:nvPr/>
        </p:nvSpPr>
        <p:spPr>
          <a:xfrm>
            <a:off x="9927550" y="4546640"/>
            <a:ext cx="2366605" cy="295870"/>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Performance</a:t>
            </a:r>
            <a:endParaRPr lang="en-US" sz="1850" dirty="0"/>
          </a:p>
        </p:txBody>
      </p:sp>
      <p:sp>
        <p:nvSpPr>
          <p:cNvPr id="12" name="Text 6"/>
          <p:cNvSpPr/>
          <p:nvPr/>
        </p:nvSpPr>
        <p:spPr>
          <a:xfrm>
            <a:off x="9927550" y="4956096"/>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Variability in output and quality between team members</a:t>
            </a:r>
            <a:endParaRPr lang="en-US" sz="1450" dirty="0"/>
          </a:p>
        </p:txBody>
      </p:sp>
      <p:pic>
        <p:nvPicPr>
          <p:cNvPr id="13" name="Image 4" descr="preencoded.png"/>
          <p:cNvPicPr>
            <a:picLocks noChangeAspect="1"/>
          </p:cNvPicPr>
          <p:nvPr/>
        </p:nvPicPr>
        <p:blipFill>
          <a:blip r:embed="rId7"/>
          <a:stretch>
            <a:fillRect/>
          </a:stretch>
        </p:blipFill>
        <p:spPr>
          <a:xfrm>
            <a:off x="4986814" y="1490782"/>
            <a:ext cx="4656773" cy="4656773"/>
          </a:xfrm>
          <a:prstGeom prst="rect">
            <a:avLst/>
          </a:prstGeom>
        </p:spPr>
      </p:pic>
      <p:pic>
        <p:nvPicPr>
          <p:cNvPr id="14" name="Image 5" descr="preencoded.png"/>
          <p:cNvPicPr>
            <a:picLocks noChangeAspect="1"/>
          </p:cNvPicPr>
          <p:nvPr/>
        </p:nvPicPr>
        <p:blipFill>
          <a:blip r:embed="rId8"/>
          <a:stretch>
            <a:fillRect/>
          </a:stretch>
        </p:blipFill>
        <p:spPr>
          <a:xfrm>
            <a:off x="8110716" y="4975443"/>
            <a:ext cx="283250" cy="354092"/>
          </a:xfrm>
          <a:prstGeom prst="rect">
            <a:avLst/>
          </a:prstGeom>
        </p:spPr>
      </p:pic>
      <p:sp>
        <p:nvSpPr>
          <p:cNvPr id="15" name="Text 7"/>
          <p:cNvSpPr/>
          <p:nvPr/>
        </p:nvSpPr>
        <p:spPr>
          <a:xfrm>
            <a:off x="2336244" y="4546640"/>
            <a:ext cx="2366605" cy="295870"/>
          </a:xfrm>
          <a:prstGeom prst="rect">
            <a:avLst/>
          </a:prstGeom>
          <a:noFill/>
          <a:ln/>
        </p:spPr>
        <p:txBody>
          <a:bodyPr wrap="none" lIns="0" tIns="0" rIns="0" bIns="0" rtlCol="0" anchor="t"/>
          <a:lstStyle/>
          <a:p>
            <a:pPr marL="0" indent="0" algn="r">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Turnover</a:t>
            </a:r>
            <a:endParaRPr lang="en-US" sz="1850" dirty="0"/>
          </a:p>
        </p:txBody>
      </p:sp>
      <p:sp>
        <p:nvSpPr>
          <p:cNvPr id="16" name="Text 8"/>
          <p:cNvSpPr/>
          <p:nvPr/>
        </p:nvSpPr>
        <p:spPr>
          <a:xfrm>
            <a:off x="662583" y="4956096"/>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454240"/>
                </a:solidFill>
                <a:latin typeface="DM Sans" pitchFamily="34" charset="0"/>
                <a:ea typeface="DM Sans" pitchFamily="34" charset="-122"/>
                <a:cs typeface="DM Sans" pitchFamily="34" charset="-120"/>
              </a:rPr>
              <a:t>High industry turnover rate of 20-30% annually</a:t>
            </a:r>
            <a:endParaRPr lang="en-US" sz="1450" dirty="0"/>
          </a:p>
        </p:txBody>
      </p:sp>
      <p:pic>
        <p:nvPicPr>
          <p:cNvPr id="17" name="Image 6" descr="preencoded.png"/>
          <p:cNvPicPr>
            <a:picLocks noChangeAspect="1"/>
          </p:cNvPicPr>
          <p:nvPr/>
        </p:nvPicPr>
        <p:blipFill>
          <a:blip r:embed="rId9"/>
          <a:stretch>
            <a:fillRect/>
          </a:stretch>
        </p:blipFill>
        <p:spPr>
          <a:xfrm>
            <a:off x="4986814" y="1490782"/>
            <a:ext cx="4656773" cy="4656773"/>
          </a:xfrm>
          <a:prstGeom prst="rect">
            <a:avLst/>
          </a:prstGeom>
        </p:spPr>
      </p:pic>
      <p:pic>
        <p:nvPicPr>
          <p:cNvPr id="18" name="Image 7" descr="preencoded.png"/>
          <p:cNvPicPr>
            <a:picLocks noChangeAspect="1"/>
          </p:cNvPicPr>
          <p:nvPr/>
        </p:nvPicPr>
        <p:blipFill>
          <a:blip r:embed="rId10"/>
          <a:stretch>
            <a:fillRect/>
          </a:stretch>
        </p:blipFill>
        <p:spPr>
          <a:xfrm>
            <a:off x="5840075" y="4579203"/>
            <a:ext cx="283250" cy="354092"/>
          </a:xfrm>
          <a:prstGeom prst="rect">
            <a:avLst/>
          </a:prstGeom>
        </p:spPr>
      </p:pic>
      <p:sp>
        <p:nvSpPr>
          <p:cNvPr id="19" name="Text 9"/>
          <p:cNvSpPr/>
          <p:nvPr/>
        </p:nvSpPr>
        <p:spPr>
          <a:xfrm>
            <a:off x="662583" y="6360438"/>
            <a:ext cx="13305234" cy="605790"/>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Beyond the financial implications, in-house billing presents significant operational challenges. The current healthcare staffing shortage has intensified competition for qualified billing specialists, extending hiring timelines and increasing compensation requirements.</a:t>
            </a:r>
            <a:endParaRPr lang="en-US" sz="1450" dirty="0"/>
          </a:p>
        </p:txBody>
      </p:sp>
      <p:sp>
        <p:nvSpPr>
          <p:cNvPr id="20" name="Text 10"/>
          <p:cNvSpPr/>
          <p:nvPr/>
        </p:nvSpPr>
        <p:spPr>
          <a:xfrm>
            <a:off x="662583" y="7179112"/>
            <a:ext cx="13305234" cy="908685"/>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Once hired, staff require substantial training investments before reaching optimal productivity. Even well-established teams face inevitable personnel changes, with the billing sector experiencing turnover rates among the highest in healthcare administration. Each departure triggers a costly cycle of recruitment, training, and productivity gaps.</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10089" y="881182"/>
            <a:ext cx="9859089" cy="634127"/>
          </a:xfrm>
          <a:prstGeom prst="rect">
            <a:avLst/>
          </a:prstGeom>
          <a:noFill/>
          <a:ln/>
        </p:spPr>
        <p:txBody>
          <a:bodyPr wrap="none" lIns="0" tIns="0" rIns="0" bIns="0" rtlCol="0" anchor="t"/>
          <a:lstStyle/>
          <a:p>
            <a:pPr marL="0" indent="0" algn="l">
              <a:lnSpc>
                <a:spcPts val="4950"/>
              </a:lnSpc>
              <a:buNone/>
            </a:pPr>
            <a:r>
              <a:rPr lang="en-US" sz="3950" dirty="0">
                <a:solidFill>
                  <a:srgbClr val="5C4E3D"/>
                </a:solidFill>
                <a:latin typeface="Libre Baskerville" pitchFamily="34" charset="0"/>
                <a:ea typeface="Libre Baskerville" pitchFamily="34" charset="-122"/>
                <a:cs typeface="Libre Baskerville" pitchFamily="34" charset="-120"/>
              </a:rPr>
              <a:t>Outsourced Billing: The Fee Structure</a:t>
            </a:r>
            <a:endParaRPr lang="en-US" sz="3950" dirty="0"/>
          </a:p>
        </p:txBody>
      </p:sp>
      <p:pic>
        <p:nvPicPr>
          <p:cNvPr id="3" name="Image 0" descr="preencoded.png"/>
          <p:cNvPicPr>
            <a:picLocks noChangeAspect="1"/>
          </p:cNvPicPr>
          <p:nvPr/>
        </p:nvPicPr>
        <p:blipFill>
          <a:blip r:embed="rId3"/>
          <a:stretch>
            <a:fillRect/>
          </a:stretch>
        </p:blipFill>
        <p:spPr>
          <a:xfrm>
            <a:off x="710089" y="1921073"/>
            <a:ext cx="7372469" cy="3348038"/>
          </a:xfrm>
          <a:prstGeom prst="rect">
            <a:avLst/>
          </a:prstGeom>
        </p:spPr>
      </p:pic>
      <p:sp>
        <p:nvSpPr>
          <p:cNvPr id="4" name="Text 1"/>
          <p:cNvSpPr/>
          <p:nvPr/>
        </p:nvSpPr>
        <p:spPr>
          <a:xfrm>
            <a:off x="710089" y="5497354"/>
            <a:ext cx="13210223" cy="649129"/>
          </a:xfrm>
          <a:prstGeom prst="rect">
            <a:avLst/>
          </a:prstGeom>
          <a:noFill/>
          <a:ln/>
        </p:spPr>
        <p:txBody>
          <a:bodyPr wrap="square" lIns="0" tIns="0" rIns="0" bIns="0" rtlCol="0" anchor="t"/>
          <a:lstStyle/>
          <a:p>
            <a:pPr marL="0" indent="0" algn="l">
              <a:lnSpc>
                <a:spcPts val="2550"/>
              </a:lnSpc>
              <a:buNone/>
            </a:pPr>
            <a:r>
              <a:rPr lang="en-US" sz="1550" dirty="0">
                <a:solidFill>
                  <a:srgbClr val="454240"/>
                </a:solidFill>
                <a:latin typeface="DM Sans" pitchFamily="34" charset="0"/>
                <a:ea typeface="DM Sans" pitchFamily="34" charset="-122"/>
                <a:cs typeface="DM Sans" pitchFamily="34" charset="-120"/>
              </a:rPr>
              <a:t>Outsourced billing companies typically operate on a percentage-of-collections model, with fees ranging from 4-8% depending on practice specialty, claim volume, and complexity. This structure creates built-in accountability—the billing company only gets paid when you get paid.</a:t>
            </a:r>
            <a:endParaRPr lang="en-US" sz="1550" dirty="0"/>
          </a:p>
        </p:txBody>
      </p:sp>
      <p:sp>
        <p:nvSpPr>
          <p:cNvPr id="5" name="Text 2"/>
          <p:cNvSpPr/>
          <p:nvPr/>
        </p:nvSpPr>
        <p:spPr>
          <a:xfrm>
            <a:off x="710089" y="6374725"/>
            <a:ext cx="13210223" cy="973693"/>
          </a:xfrm>
          <a:prstGeom prst="rect">
            <a:avLst/>
          </a:prstGeom>
          <a:noFill/>
          <a:ln/>
        </p:spPr>
        <p:txBody>
          <a:bodyPr wrap="square" lIns="0" tIns="0" rIns="0" bIns="0" rtlCol="0" anchor="t"/>
          <a:lstStyle/>
          <a:p>
            <a:pPr marL="0" indent="0" algn="l">
              <a:lnSpc>
                <a:spcPts val="2550"/>
              </a:lnSpc>
              <a:buNone/>
            </a:pPr>
            <a:r>
              <a:rPr lang="en-US" sz="1550" dirty="0">
                <a:solidFill>
                  <a:srgbClr val="454240"/>
                </a:solidFill>
                <a:latin typeface="DM Sans" pitchFamily="34" charset="0"/>
                <a:ea typeface="DM Sans" pitchFamily="34" charset="-122"/>
                <a:cs typeface="DM Sans" pitchFamily="34" charset="-120"/>
              </a:rPr>
              <a:t>Primary care practices generally secure the lowest rates due to higher claim volume and relatively straightforward coding, while specialties with complex procedures and higher reimbursement rates command higher percentages. Most agreements include performance guarantees for key metrics like days in A/R and first-pass acceptance rates, ensuring alignment with practice financial goals.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20685" y="566261"/>
            <a:ext cx="10666452" cy="514707"/>
          </a:xfrm>
          <a:prstGeom prst="rect">
            <a:avLst/>
          </a:prstGeom>
          <a:noFill/>
          <a:ln/>
        </p:spPr>
        <p:txBody>
          <a:bodyPr wrap="none" lIns="0" tIns="0" rIns="0" bIns="0" rtlCol="0" anchor="t"/>
          <a:lstStyle/>
          <a:p>
            <a:pPr marL="0" indent="0" algn="l">
              <a:lnSpc>
                <a:spcPts val="4050"/>
              </a:lnSpc>
              <a:buNone/>
            </a:pPr>
            <a:r>
              <a:rPr lang="en-US" sz="3200" dirty="0">
                <a:solidFill>
                  <a:srgbClr val="5C4E3D"/>
                </a:solidFill>
                <a:latin typeface="Libre Baskerville" pitchFamily="34" charset="0"/>
                <a:ea typeface="Libre Baskerville" pitchFamily="34" charset="-122"/>
                <a:cs typeface="Libre Baskerville" pitchFamily="34" charset="-120"/>
              </a:rPr>
              <a:t>Outsourced Billing: What You're Really Purchasing</a:t>
            </a:r>
            <a:endParaRPr lang="en-US" sz="3200" dirty="0"/>
          </a:p>
        </p:txBody>
      </p:sp>
      <p:pic>
        <p:nvPicPr>
          <p:cNvPr id="3" name="Image 0" descr="preencoded.png"/>
          <p:cNvPicPr>
            <a:picLocks noChangeAspect="1"/>
          </p:cNvPicPr>
          <p:nvPr/>
        </p:nvPicPr>
        <p:blipFill>
          <a:blip r:embed="rId3"/>
          <a:stretch>
            <a:fillRect/>
          </a:stretch>
        </p:blipFill>
        <p:spPr>
          <a:xfrm>
            <a:off x="720685" y="1528763"/>
            <a:ext cx="514707" cy="514707"/>
          </a:xfrm>
          <a:prstGeom prst="rect">
            <a:avLst/>
          </a:prstGeom>
        </p:spPr>
      </p:pic>
      <p:sp>
        <p:nvSpPr>
          <p:cNvPr id="4" name="Text 1"/>
          <p:cNvSpPr/>
          <p:nvPr/>
        </p:nvSpPr>
        <p:spPr>
          <a:xfrm>
            <a:off x="1441252" y="1492806"/>
            <a:ext cx="2345055" cy="643414"/>
          </a:xfrm>
          <a:prstGeom prst="rect">
            <a:avLst/>
          </a:prstGeom>
          <a:noFill/>
          <a:ln/>
        </p:spPr>
        <p:txBody>
          <a:bodyPr wrap="squar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Team of Specialists</a:t>
            </a:r>
            <a:endParaRPr lang="en-US" sz="2000" dirty="0"/>
          </a:p>
        </p:txBody>
      </p:sp>
      <p:sp>
        <p:nvSpPr>
          <p:cNvPr id="5" name="Text 2"/>
          <p:cNvSpPr/>
          <p:nvPr/>
        </p:nvSpPr>
        <p:spPr>
          <a:xfrm>
            <a:off x="1441252" y="2259687"/>
            <a:ext cx="2345055" cy="2636520"/>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Access to certified coders, denial specialists, payer relationship managers, and compliance experts—expertise that would cost $250K+ annually to replicate in-house</a:t>
            </a:r>
            <a:endParaRPr lang="en-US" sz="1600" dirty="0"/>
          </a:p>
        </p:txBody>
      </p:sp>
      <p:pic>
        <p:nvPicPr>
          <p:cNvPr id="6" name="Image 1" descr="preencoded.png"/>
          <p:cNvPicPr>
            <a:picLocks noChangeAspect="1"/>
          </p:cNvPicPr>
          <p:nvPr/>
        </p:nvPicPr>
        <p:blipFill>
          <a:blip r:embed="rId4"/>
          <a:stretch>
            <a:fillRect/>
          </a:stretch>
        </p:blipFill>
        <p:spPr>
          <a:xfrm>
            <a:off x="4095155" y="1528763"/>
            <a:ext cx="514707" cy="514707"/>
          </a:xfrm>
          <a:prstGeom prst="rect">
            <a:avLst/>
          </a:prstGeom>
        </p:spPr>
      </p:pic>
      <p:sp>
        <p:nvSpPr>
          <p:cNvPr id="7" name="Text 3"/>
          <p:cNvSpPr/>
          <p:nvPr/>
        </p:nvSpPr>
        <p:spPr>
          <a:xfrm>
            <a:off x="4815721" y="1492806"/>
            <a:ext cx="2345055" cy="643414"/>
          </a:xfrm>
          <a:prstGeom prst="rect">
            <a:avLst/>
          </a:prstGeom>
          <a:noFill/>
          <a:ln/>
        </p:spPr>
        <p:txBody>
          <a:bodyPr wrap="squar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Advanced Technology</a:t>
            </a:r>
            <a:endParaRPr lang="en-US" sz="2000" dirty="0"/>
          </a:p>
        </p:txBody>
      </p:sp>
      <p:sp>
        <p:nvSpPr>
          <p:cNvPr id="8" name="Text 4"/>
          <p:cNvSpPr/>
          <p:nvPr/>
        </p:nvSpPr>
        <p:spPr>
          <a:xfrm>
            <a:off x="4815721" y="2259687"/>
            <a:ext cx="2345055" cy="296608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Enterprise-grade billing platforms with machine learning, automated workflow tools, and real-time analytics dashboards that typically require $50K-$100K investments</a:t>
            </a:r>
            <a:endParaRPr lang="en-US" sz="1600" dirty="0"/>
          </a:p>
        </p:txBody>
      </p:sp>
      <p:pic>
        <p:nvPicPr>
          <p:cNvPr id="9" name="Image 2" descr="preencoded.png"/>
          <p:cNvPicPr>
            <a:picLocks noChangeAspect="1"/>
          </p:cNvPicPr>
          <p:nvPr/>
        </p:nvPicPr>
        <p:blipFill>
          <a:blip r:embed="rId5"/>
          <a:stretch>
            <a:fillRect/>
          </a:stretch>
        </p:blipFill>
        <p:spPr>
          <a:xfrm>
            <a:off x="7469624" y="1528763"/>
            <a:ext cx="514707" cy="514707"/>
          </a:xfrm>
          <a:prstGeom prst="rect">
            <a:avLst/>
          </a:prstGeom>
        </p:spPr>
      </p:pic>
      <p:sp>
        <p:nvSpPr>
          <p:cNvPr id="10" name="Text 5"/>
          <p:cNvSpPr/>
          <p:nvPr/>
        </p:nvSpPr>
        <p:spPr>
          <a:xfrm>
            <a:off x="8190190" y="1492806"/>
            <a:ext cx="2345055" cy="32170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Risk Mitigation</a:t>
            </a:r>
            <a:endParaRPr lang="en-US" sz="2000" dirty="0"/>
          </a:p>
        </p:txBody>
      </p:sp>
      <p:sp>
        <p:nvSpPr>
          <p:cNvPr id="11" name="Text 6"/>
          <p:cNvSpPr/>
          <p:nvPr/>
        </p:nvSpPr>
        <p:spPr>
          <a:xfrm>
            <a:off x="8190190" y="1937980"/>
            <a:ext cx="2345055" cy="164782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Compliance monitoring, audit protection, and regulatory updates that reduce practice liability and financial exposure</a:t>
            </a:r>
            <a:endParaRPr lang="en-US" sz="1600" dirty="0"/>
          </a:p>
        </p:txBody>
      </p:sp>
      <p:pic>
        <p:nvPicPr>
          <p:cNvPr id="12" name="Image 3" descr="preencoded.png"/>
          <p:cNvPicPr>
            <a:picLocks noChangeAspect="1"/>
          </p:cNvPicPr>
          <p:nvPr/>
        </p:nvPicPr>
        <p:blipFill>
          <a:blip r:embed="rId6"/>
          <a:stretch>
            <a:fillRect/>
          </a:stretch>
        </p:blipFill>
        <p:spPr>
          <a:xfrm>
            <a:off x="10844093" y="1528763"/>
            <a:ext cx="514707" cy="514707"/>
          </a:xfrm>
          <a:prstGeom prst="rect">
            <a:avLst/>
          </a:prstGeom>
        </p:spPr>
      </p:pic>
      <p:sp>
        <p:nvSpPr>
          <p:cNvPr id="13" name="Text 7"/>
          <p:cNvSpPr/>
          <p:nvPr/>
        </p:nvSpPr>
        <p:spPr>
          <a:xfrm>
            <a:off x="11564660" y="1492806"/>
            <a:ext cx="2345055" cy="643414"/>
          </a:xfrm>
          <a:prstGeom prst="rect">
            <a:avLst/>
          </a:prstGeom>
          <a:noFill/>
          <a:ln/>
        </p:spPr>
        <p:txBody>
          <a:bodyPr wrap="squar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Economies of Scale</a:t>
            </a:r>
            <a:endParaRPr lang="en-US" sz="2000" dirty="0"/>
          </a:p>
        </p:txBody>
      </p:sp>
      <p:sp>
        <p:nvSpPr>
          <p:cNvPr id="14" name="Text 8"/>
          <p:cNvSpPr/>
          <p:nvPr/>
        </p:nvSpPr>
        <p:spPr>
          <a:xfrm>
            <a:off x="11564660" y="2259687"/>
            <a:ext cx="2345055" cy="230695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Leveraging systems and processes refined across multiple practices, delivering efficiencies impossible to achieve independently</a:t>
            </a:r>
            <a:endParaRPr lang="en-US" sz="1600" dirty="0"/>
          </a:p>
        </p:txBody>
      </p:sp>
      <p:sp>
        <p:nvSpPr>
          <p:cNvPr id="15" name="Text 9"/>
          <p:cNvSpPr/>
          <p:nvPr/>
        </p:nvSpPr>
        <p:spPr>
          <a:xfrm>
            <a:off x="720685" y="5457349"/>
            <a:ext cx="13189029" cy="98869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The percentage fee for outsourced billing represents more than just claims processing—it's essentially renting a comprehensive revenue cycle management infrastructure. Behind each claim submission is a team of specialists with expertise across multiple payer systems and specialties.</a:t>
            </a:r>
            <a:endParaRPr lang="en-US" sz="1600" dirty="0"/>
          </a:p>
        </p:txBody>
      </p:sp>
      <p:sp>
        <p:nvSpPr>
          <p:cNvPr id="16" name="Text 10"/>
          <p:cNvSpPr/>
          <p:nvPr/>
        </p:nvSpPr>
        <p:spPr>
          <a:xfrm>
            <a:off x="720685" y="6677620"/>
            <a:ext cx="13189029" cy="98869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The technology component alone would require substantial capital investment to replicate, including analytics platforms that provide real-time visibility into practice performance. Additionally, billing companies absorb significant compliance responsibility, reducing practice risk exposure while maintaining cash flow continuity regardless of staff absences.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24257" y="569000"/>
            <a:ext cx="9894689" cy="646628"/>
          </a:xfrm>
          <a:prstGeom prst="rect">
            <a:avLst/>
          </a:prstGeom>
          <a:noFill/>
          <a:ln/>
        </p:spPr>
        <p:txBody>
          <a:bodyPr wrap="none" lIns="0" tIns="0" rIns="0" bIns="0" rtlCol="0" anchor="t"/>
          <a:lstStyle/>
          <a:p>
            <a:pPr marL="0" indent="0" algn="l">
              <a:lnSpc>
                <a:spcPts val="5050"/>
              </a:lnSpc>
              <a:buNone/>
            </a:pPr>
            <a:r>
              <a:rPr lang="en-US" sz="4050" dirty="0">
                <a:solidFill>
                  <a:srgbClr val="5C4E3D"/>
                </a:solidFill>
                <a:latin typeface="Libre Baskerville" pitchFamily="34" charset="0"/>
                <a:ea typeface="Libre Baskerville" pitchFamily="34" charset="-122"/>
                <a:cs typeface="Libre Baskerville" pitchFamily="34" charset="-120"/>
              </a:rPr>
              <a:t>Comparing Key Performance Metrics</a:t>
            </a:r>
            <a:endParaRPr lang="en-US" sz="4050" dirty="0"/>
          </a:p>
        </p:txBody>
      </p:sp>
      <p:sp>
        <p:nvSpPr>
          <p:cNvPr id="3" name="Shape 1"/>
          <p:cNvSpPr/>
          <p:nvPr/>
        </p:nvSpPr>
        <p:spPr>
          <a:xfrm>
            <a:off x="724257" y="1629489"/>
            <a:ext cx="13181886" cy="3581400"/>
          </a:xfrm>
          <a:prstGeom prst="roundRect">
            <a:avLst>
              <a:gd name="adj" fmla="val 2427"/>
            </a:avLst>
          </a:prstGeom>
          <a:noFill/>
          <a:ln w="7620">
            <a:solidFill>
              <a:srgbClr val="000000">
                <a:alpha val="8000"/>
              </a:srgbClr>
            </a:solidFill>
            <a:prstDash val="solid"/>
          </a:ln>
        </p:spPr>
        <p:txBody>
          <a:bodyPr/>
          <a:lstStyle/>
          <a:p>
            <a:endParaRPr lang="en-US"/>
          </a:p>
        </p:txBody>
      </p:sp>
      <p:sp>
        <p:nvSpPr>
          <p:cNvPr id="4" name="Shape 2"/>
          <p:cNvSpPr/>
          <p:nvPr/>
        </p:nvSpPr>
        <p:spPr>
          <a:xfrm>
            <a:off x="731877" y="1637109"/>
            <a:ext cx="13165217" cy="594360"/>
          </a:xfrm>
          <a:prstGeom prst="rect">
            <a:avLst/>
          </a:prstGeom>
          <a:solidFill>
            <a:srgbClr val="FFFFFF">
              <a:alpha val="4000"/>
            </a:srgbClr>
          </a:solidFill>
          <a:ln/>
        </p:spPr>
        <p:txBody>
          <a:bodyPr/>
          <a:lstStyle/>
          <a:p>
            <a:endParaRPr lang="en-US"/>
          </a:p>
        </p:txBody>
      </p:sp>
      <p:sp>
        <p:nvSpPr>
          <p:cNvPr id="5" name="Text 3"/>
          <p:cNvSpPr/>
          <p:nvPr/>
        </p:nvSpPr>
        <p:spPr>
          <a:xfrm>
            <a:off x="940237" y="1768793"/>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Performance Metric</a:t>
            </a:r>
            <a:endParaRPr lang="en-US" sz="1600" dirty="0"/>
          </a:p>
        </p:txBody>
      </p:sp>
      <p:sp>
        <p:nvSpPr>
          <p:cNvPr id="6" name="Text 4"/>
          <p:cNvSpPr/>
          <p:nvPr/>
        </p:nvSpPr>
        <p:spPr>
          <a:xfrm>
            <a:off x="5331976" y="1768793"/>
            <a:ext cx="396644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Typical In-House</a:t>
            </a:r>
            <a:endParaRPr lang="en-US" sz="1600" dirty="0"/>
          </a:p>
        </p:txBody>
      </p:sp>
      <p:sp>
        <p:nvSpPr>
          <p:cNvPr id="7" name="Text 5"/>
          <p:cNvSpPr/>
          <p:nvPr/>
        </p:nvSpPr>
        <p:spPr>
          <a:xfrm>
            <a:off x="9719905" y="1768793"/>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Industry Leading Outsourced</a:t>
            </a:r>
            <a:endParaRPr lang="en-US" sz="1600" dirty="0"/>
          </a:p>
        </p:txBody>
      </p:sp>
      <p:sp>
        <p:nvSpPr>
          <p:cNvPr id="8" name="Shape 6"/>
          <p:cNvSpPr/>
          <p:nvPr/>
        </p:nvSpPr>
        <p:spPr>
          <a:xfrm>
            <a:off x="731877" y="2231469"/>
            <a:ext cx="13165217" cy="594360"/>
          </a:xfrm>
          <a:prstGeom prst="rect">
            <a:avLst/>
          </a:prstGeom>
          <a:solidFill>
            <a:srgbClr val="000000">
              <a:alpha val="4000"/>
            </a:srgbClr>
          </a:solidFill>
          <a:ln/>
        </p:spPr>
        <p:txBody>
          <a:bodyPr/>
          <a:lstStyle/>
          <a:p>
            <a:endParaRPr lang="en-US"/>
          </a:p>
        </p:txBody>
      </p:sp>
      <p:sp>
        <p:nvSpPr>
          <p:cNvPr id="9" name="Text 7"/>
          <p:cNvSpPr/>
          <p:nvPr/>
        </p:nvSpPr>
        <p:spPr>
          <a:xfrm>
            <a:off x="940237" y="2363153"/>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Days in Accounts Receivable</a:t>
            </a:r>
            <a:endParaRPr lang="en-US" sz="1600" dirty="0"/>
          </a:p>
        </p:txBody>
      </p:sp>
      <p:sp>
        <p:nvSpPr>
          <p:cNvPr id="10" name="Text 8"/>
          <p:cNvSpPr/>
          <p:nvPr/>
        </p:nvSpPr>
        <p:spPr>
          <a:xfrm>
            <a:off x="5331976" y="2363153"/>
            <a:ext cx="396644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45-60 days</a:t>
            </a:r>
            <a:endParaRPr lang="en-US" sz="1600" dirty="0"/>
          </a:p>
        </p:txBody>
      </p:sp>
      <p:sp>
        <p:nvSpPr>
          <p:cNvPr id="11" name="Text 9"/>
          <p:cNvSpPr/>
          <p:nvPr/>
        </p:nvSpPr>
        <p:spPr>
          <a:xfrm>
            <a:off x="9719905" y="2363153"/>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28-35 days</a:t>
            </a:r>
            <a:endParaRPr lang="en-US" sz="1600" dirty="0"/>
          </a:p>
        </p:txBody>
      </p:sp>
      <p:sp>
        <p:nvSpPr>
          <p:cNvPr id="12" name="Shape 10"/>
          <p:cNvSpPr/>
          <p:nvPr/>
        </p:nvSpPr>
        <p:spPr>
          <a:xfrm>
            <a:off x="731877" y="2825829"/>
            <a:ext cx="13165217" cy="594360"/>
          </a:xfrm>
          <a:prstGeom prst="rect">
            <a:avLst/>
          </a:prstGeom>
          <a:solidFill>
            <a:srgbClr val="FFFFFF">
              <a:alpha val="4000"/>
            </a:srgbClr>
          </a:solidFill>
          <a:ln/>
        </p:spPr>
        <p:txBody>
          <a:bodyPr/>
          <a:lstStyle/>
          <a:p>
            <a:endParaRPr lang="en-US"/>
          </a:p>
        </p:txBody>
      </p:sp>
      <p:sp>
        <p:nvSpPr>
          <p:cNvPr id="13" name="Text 11"/>
          <p:cNvSpPr/>
          <p:nvPr/>
        </p:nvSpPr>
        <p:spPr>
          <a:xfrm>
            <a:off x="940237" y="2957513"/>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First-Pass Clean Claim Rate</a:t>
            </a:r>
            <a:endParaRPr lang="en-US" sz="1600" dirty="0"/>
          </a:p>
        </p:txBody>
      </p:sp>
      <p:sp>
        <p:nvSpPr>
          <p:cNvPr id="14" name="Text 12"/>
          <p:cNvSpPr/>
          <p:nvPr/>
        </p:nvSpPr>
        <p:spPr>
          <a:xfrm>
            <a:off x="5331976" y="2957513"/>
            <a:ext cx="396644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70-85%</a:t>
            </a:r>
            <a:endParaRPr lang="en-US" sz="1600" dirty="0"/>
          </a:p>
        </p:txBody>
      </p:sp>
      <p:sp>
        <p:nvSpPr>
          <p:cNvPr id="15" name="Text 13"/>
          <p:cNvSpPr/>
          <p:nvPr/>
        </p:nvSpPr>
        <p:spPr>
          <a:xfrm>
            <a:off x="9719905" y="2957513"/>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95-98%</a:t>
            </a:r>
            <a:endParaRPr lang="en-US" sz="1600" dirty="0"/>
          </a:p>
        </p:txBody>
      </p:sp>
      <p:sp>
        <p:nvSpPr>
          <p:cNvPr id="16" name="Shape 14"/>
          <p:cNvSpPr/>
          <p:nvPr/>
        </p:nvSpPr>
        <p:spPr>
          <a:xfrm>
            <a:off x="731877" y="3420189"/>
            <a:ext cx="13165217" cy="594360"/>
          </a:xfrm>
          <a:prstGeom prst="rect">
            <a:avLst/>
          </a:prstGeom>
          <a:solidFill>
            <a:srgbClr val="000000">
              <a:alpha val="4000"/>
            </a:srgbClr>
          </a:solidFill>
          <a:ln/>
        </p:spPr>
        <p:txBody>
          <a:bodyPr/>
          <a:lstStyle/>
          <a:p>
            <a:endParaRPr lang="en-US"/>
          </a:p>
        </p:txBody>
      </p:sp>
      <p:sp>
        <p:nvSpPr>
          <p:cNvPr id="17" name="Text 15"/>
          <p:cNvSpPr/>
          <p:nvPr/>
        </p:nvSpPr>
        <p:spPr>
          <a:xfrm>
            <a:off x="940237" y="3551872"/>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Net Collection Rate</a:t>
            </a:r>
            <a:endParaRPr lang="en-US" sz="1600" dirty="0"/>
          </a:p>
        </p:txBody>
      </p:sp>
      <p:sp>
        <p:nvSpPr>
          <p:cNvPr id="18" name="Text 16"/>
          <p:cNvSpPr/>
          <p:nvPr/>
        </p:nvSpPr>
        <p:spPr>
          <a:xfrm>
            <a:off x="5331976" y="3551872"/>
            <a:ext cx="396644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85-92%</a:t>
            </a:r>
            <a:endParaRPr lang="en-US" sz="1600" dirty="0"/>
          </a:p>
        </p:txBody>
      </p:sp>
      <p:sp>
        <p:nvSpPr>
          <p:cNvPr id="19" name="Text 17"/>
          <p:cNvSpPr/>
          <p:nvPr/>
        </p:nvSpPr>
        <p:spPr>
          <a:xfrm>
            <a:off x="9719905" y="3551872"/>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96-99%</a:t>
            </a:r>
            <a:endParaRPr lang="en-US" sz="1600" dirty="0"/>
          </a:p>
        </p:txBody>
      </p:sp>
      <p:sp>
        <p:nvSpPr>
          <p:cNvPr id="20" name="Shape 18"/>
          <p:cNvSpPr/>
          <p:nvPr/>
        </p:nvSpPr>
        <p:spPr>
          <a:xfrm>
            <a:off x="731877" y="4014549"/>
            <a:ext cx="13165217" cy="594360"/>
          </a:xfrm>
          <a:prstGeom prst="rect">
            <a:avLst/>
          </a:prstGeom>
          <a:solidFill>
            <a:srgbClr val="FFFFFF">
              <a:alpha val="4000"/>
            </a:srgbClr>
          </a:solidFill>
          <a:ln/>
        </p:spPr>
        <p:txBody>
          <a:bodyPr/>
          <a:lstStyle/>
          <a:p>
            <a:endParaRPr lang="en-US"/>
          </a:p>
        </p:txBody>
      </p:sp>
      <p:sp>
        <p:nvSpPr>
          <p:cNvPr id="21" name="Text 19"/>
          <p:cNvSpPr/>
          <p:nvPr/>
        </p:nvSpPr>
        <p:spPr>
          <a:xfrm>
            <a:off x="940237" y="4146232"/>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Denial Rate</a:t>
            </a:r>
            <a:endParaRPr lang="en-US" sz="1600" dirty="0"/>
          </a:p>
        </p:txBody>
      </p:sp>
      <p:sp>
        <p:nvSpPr>
          <p:cNvPr id="22" name="Text 20"/>
          <p:cNvSpPr/>
          <p:nvPr/>
        </p:nvSpPr>
        <p:spPr>
          <a:xfrm>
            <a:off x="5331976" y="4146232"/>
            <a:ext cx="396644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5-15%</a:t>
            </a:r>
            <a:endParaRPr lang="en-US" sz="1600" dirty="0"/>
          </a:p>
        </p:txBody>
      </p:sp>
      <p:sp>
        <p:nvSpPr>
          <p:cNvPr id="23" name="Text 21"/>
          <p:cNvSpPr/>
          <p:nvPr/>
        </p:nvSpPr>
        <p:spPr>
          <a:xfrm>
            <a:off x="9719905" y="4146232"/>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2-4%</a:t>
            </a:r>
            <a:endParaRPr lang="en-US" sz="1600" dirty="0"/>
          </a:p>
        </p:txBody>
      </p:sp>
      <p:sp>
        <p:nvSpPr>
          <p:cNvPr id="24" name="Shape 22"/>
          <p:cNvSpPr/>
          <p:nvPr/>
        </p:nvSpPr>
        <p:spPr>
          <a:xfrm>
            <a:off x="731877" y="4608909"/>
            <a:ext cx="13165217" cy="594360"/>
          </a:xfrm>
          <a:prstGeom prst="rect">
            <a:avLst/>
          </a:prstGeom>
          <a:solidFill>
            <a:srgbClr val="000000">
              <a:alpha val="4000"/>
            </a:srgbClr>
          </a:solidFill>
          <a:ln/>
        </p:spPr>
        <p:txBody>
          <a:bodyPr/>
          <a:lstStyle/>
          <a:p>
            <a:endParaRPr lang="en-US"/>
          </a:p>
        </p:txBody>
      </p:sp>
      <p:sp>
        <p:nvSpPr>
          <p:cNvPr id="25" name="Text 23"/>
          <p:cNvSpPr/>
          <p:nvPr/>
        </p:nvSpPr>
        <p:spPr>
          <a:xfrm>
            <a:off x="940237" y="4740593"/>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Denial Resolution Rate</a:t>
            </a:r>
            <a:endParaRPr lang="en-US" sz="1600" dirty="0"/>
          </a:p>
        </p:txBody>
      </p:sp>
      <p:sp>
        <p:nvSpPr>
          <p:cNvPr id="26" name="Text 24"/>
          <p:cNvSpPr/>
          <p:nvPr/>
        </p:nvSpPr>
        <p:spPr>
          <a:xfrm>
            <a:off x="5331976" y="4740593"/>
            <a:ext cx="396644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40-60%</a:t>
            </a:r>
            <a:endParaRPr lang="en-US" sz="1600" dirty="0"/>
          </a:p>
        </p:txBody>
      </p:sp>
      <p:sp>
        <p:nvSpPr>
          <p:cNvPr id="27" name="Text 25"/>
          <p:cNvSpPr/>
          <p:nvPr/>
        </p:nvSpPr>
        <p:spPr>
          <a:xfrm>
            <a:off x="9719905" y="4740593"/>
            <a:ext cx="3970258" cy="330994"/>
          </a:xfrm>
          <a:prstGeom prst="rect">
            <a:avLst/>
          </a:prstGeom>
          <a:noFill/>
          <a:ln/>
        </p:spPr>
        <p:txBody>
          <a:bodyPr wrap="non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85-95%</a:t>
            </a:r>
            <a:endParaRPr lang="en-US" sz="1600" dirty="0"/>
          </a:p>
        </p:txBody>
      </p:sp>
      <p:sp>
        <p:nvSpPr>
          <p:cNvPr id="28" name="Text 26"/>
          <p:cNvSpPr/>
          <p:nvPr/>
        </p:nvSpPr>
        <p:spPr>
          <a:xfrm>
            <a:off x="724257" y="5443657"/>
            <a:ext cx="13181886" cy="992981"/>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When evaluating billing options, key performance indicators provide objective comparison points. Days in A/R—the time between service and payment—directly impacts cash flow, with outsourced solutions typically reducing waiting periods by 2-3 weeks through consistent claim submission and follow-up protocols.</a:t>
            </a:r>
            <a:endParaRPr lang="en-US" sz="1600" dirty="0"/>
          </a:p>
        </p:txBody>
      </p:sp>
      <p:sp>
        <p:nvSpPr>
          <p:cNvPr id="29" name="Text 27"/>
          <p:cNvSpPr/>
          <p:nvPr/>
        </p:nvSpPr>
        <p:spPr>
          <a:xfrm>
            <a:off x="724257" y="6669405"/>
            <a:ext cx="13181886" cy="992981"/>
          </a:xfrm>
          <a:prstGeom prst="rect">
            <a:avLst/>
          </a:prstGeom>
          <a:noFill/>
          <a:ln/>
        </p:spPr>
        <p:txBody>
          <a:bodyPr wrap="square" lIns="0" tIns="0" rIns="0" bIns="0" rtlCol="0" anchor="t"/>
          <a:lstStyle/>
          <a:p>
            <a:pPr marL="0" indent="0" algn="l">
              <a:lnSpc>
                <a:spcPts val="2600"/>
              </a:lnSpc>
              <a:buNone/>
            </a:pPr>
            <a:r>
              <a:rPr lang="en-US" sz="1600" dirty="0">
                <a:solidFill>
                  <a:srgbClr val="454240"/>
                </a:solidFill>
                <a:latin typeface="DM Sans" pitchFamily="34" charset="0"/>
                <a:ea typeface="DM Sans" pitchFamily="34" charset="-122"/>
                <a:cs typeface="DM Sans" pitchFamily="34" charset="-120"/>
              </a:rPr>
              <a:t>First-pass clean claim rates reflect initial submission quality, with specialized billing companies achieving rates up to 15% higher than in-house teams. Most significantly, net collection rates demonstrate what percentage of legitimate charges convert to actual revenue. The difference between 90% and 97% collection rates on $1M in charges represents $70,000 in additional annual revenue.</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5330" y="577691"/>
            <a:ext cx="8457843" cy="656630"/>
          </a:xfrm>
          <a:prstGeom prst="rect">
            <a:avLst/>
          </a:prstGeom>
          <a:noFill/>
          <a:ln/>
        </p:spPr>
        <p:txBody>
          <a:bodyPr wrap="none" lIns="0" tIns="0" rIns="0" bIns="0" rtlCol="0" anchor="t"/>
          <a:lstStyle/>
          <a:p>
            <a:pPr marL="0" indent="0" algn="l">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Comparative Financial Analysis</a:t>
            </a:r>
            <a:endParaRPr lang="en-US" sz="4100" dirty="0"/>
          </a:p>
        </p:txBody>
      </p:sp>
      <p:sp>
        <p:nvSpPr>
          <p:cNvPr id="3" name="Text 1"/>
          <p:cNvSpPr/>
          <p:nvPr/>
        </p:nvSpPr>
        <p:spPr>
          <a:xfrm>
            <a:off x="735330" y="1759387"/>
            <a:ext cx="4064318" cy="328255"/>
          </a:xfrm>
          <a:prstGeom prst="rect">
            <a:avLst/>
          </a:prstGeom>
          <a:noFill/>
          <a:ln/>
        </p:spPr>
        <p:txBody>
          <a:bodyPr wrap="none" lIns="0" tIns="0" rIns="0" bIns="0" rtlCol="0" anchor="t"/>
          <a:lstStyle/>
          <a:p>
            <a:pPr marL="0" indent="0" algn="l">
              <a:lnSpc>
                <a:spcPts val="2550"/>
              </a:lnSpc>
              <a:buNone/>
            </a:pPr>
            <a:r>
              <a:rPr lang="en-US" sz="2050" dirty="0">
                <a:solidFill>
                  <a:srgbClr val="5C4E3D"/>
                </a:solidFill>
                <a:latin typeface="Libre Baskerville" pitchFamily="34" charset="0"/>
                <a:ea typeface="Libre Baskerville" pitchFamily="34" charset="-122"/>
                <a:cs typeface="Libre Baskerville" pitchFamily="34" charset="-120"/>
              </a:rPr>
              <a:t>In-House Model: $1M Practice</a:t>
            </a:r>
            <a:endParaRPr lang="en-US" sz="2050" dirty="0"/>
          </a:p>
        </p:txBody>
      </p:sp>
      <p:sp>
        <p:nvSpPr>
          <p:cNvPr id="4" name="Text 2"/>
          <p:cNvSpPr/>
          <p:nvPr/>
        </p:nvSpPr>
        <p:spPr>
          <a:xfrm>
            <a:off x="735330" y="2297668"/>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1 FTE Biller: $55,000 + 25% benefits</a:t>
            </a:r>
            <a:endParaRPr lang="en-US" sz="1650" dirty="0"/>
          </a:p>
        </p:txBody>
      </p:sp>
      <p:sp>
        <p:nvSpPr>
          <p:cNvPr id="5" name="Text 3"/>
          <p:cNvSpPr/>
          <p:nvPr/>
        </p:nvSpPr>
        <p:spPr>
          <a:xfrm>
            <a:off x="735330" y="2707362"/>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Software/Clearinghouse: $12,000</a:t>
            </a:r>
            <a:endParaRPr lang="en-US" sz="1650" dirty="0"/>
          </a:p>
        </p:txBody>
      </p:sp>
      <p:sp>
        <p:nvSpPr>
          <p:cNvPr id="6" name="Text 4"/>
          <p:cNvSpPr/>
          <p:nvPr/>
        </p:nvSpPr>
        <p:spPr>
          <a:xfrm>
            <a:off x="735330" y="3117056"/>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Training/Management: $8,000</a:t>
            </a:r>
            <a:endParaRPr lang="en-US" sz="1650" dirty="0"/>
          </a:p>
        </p:txBody>
      </p:sp>
      <p:sp>
        <p:nvSpPr>
          <p:cNvPr id="7" name="Text 5"/>
          <p:cNvSpPr/>
          <p:nvPr/>
        </p:nvSpPr>
        <p:spPr>
          <a:xfrm>
            <a:off x="735330" y="3526750"/>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Net Collection Rate: 89%</a:t>
            </a:r>
            <a:endParaRPr lang="en-US" sz="1650" dirty="0"/>
          </a:p>
        </p:txBody>
      </p:sp>
      <p:sp>
        <p:nvSpPr>
          <p:cNvPr id="8" name="Text 6"/>
          <p:cNvSpPr/>
          <p:nvPr/>
        </p:nvSpPr>
        <p:spPr>
          <a:xfrm>
            <a:off x="735330" y="3936444"/>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Total Charges: $1,000,000</a:t>
            </a:r>
            <a:endParaRPr lang="en-US" sz="1650" dirty="0"/>
          </a:p>
        </p:txBody>
      </p:sp>
      <p:sp>
        <p:nvSpPr>
          <p:cNvPr id="9" name="Text 7"/>
          <p:cNvSpPr/>
          <p:nvPr/>
        </p:nvSpPr>
        <p:spPr>
          <a:xfrm>
            <a:off x="735330" y="4346138"/>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Total Collections: $890,000</a:t>
            </a:r>
            <a:endParaRPr lang="en-US" sz="1650" dirty="0"/>
          </a:p>
        </p:txBody>
      </p:sp>
      <p:sp>
        <p:nvSpPr>
          <p:cNvPr id="10" name="Text 8"/>
          <p:cNvSpPr/>
          <p:nvPr/>
        </p:nvSpPr>
        <p:spPr>
          <a:xfrm>
            <a:off x="735330" y="4755833"/>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Total Cost: $88,750 (10.0% of collections)</a:t>
            </a:r>
            <a:endParaRPr lang="en-US" sz="1650" dirty="0"/>
          </a:p>
        </p:txBody>
      </p:sp>
      <p:sp>
        <p:nvSpPr>
          <p:cNvPr id="11" name="Text 9"/>
          <p:cNvSpPr/>
          <p:nvPr/>
        </p:nvSpPr>
        <p:spPr>
          <a:xfrm>
            <a:off x="7579043" y="1759387"/>
            <a:ext cx="4383881" cy="328255"/>
          </a:xfrm>
          <a:prstGeom prst="rect">
            <a:avLst/>
          </a:prstGeom>
          <a:noFill/>
          <a:ln/>
        </p:spPr>
        <p:txBody>
          <a:bodyPr wrap="none" lIns="0" tIns="0" rIns="0" bIns="0" rtlCol="0" anchor="t"/>
          <a:lstStyle/>
          <a:p>
            <a:pPr marL="0" indent="0" algn="l">
              <a:lnSpc>
                <a:spcPts val="2550"/>
              </a:lnSpc>
              <a:buNone/>
            </a:pPr>
            <a:r>
              <a:rPr lang="en-US" sz="2050" dirty="0">
                <a:solidFill>
                  <a:srgbClr val="5C4E3D"/>
                </a:solidFill>
                <a:latin typeface="Libre Baskerville" pitchFamily="34" charset="0"/>
                <a:ea typeface="Libre Baskerville" pitchFamily="34" charset="-122"/>
                <a:cs typeface="Libre Baskerville" pitchFamily="34" charset="-120"/>
              </a:rPr>
              <a:t>Outsourced Model: $1M Practice</a:t>
            </a:r>
            <a:endParaRPr lang="en-US" sz="2050" dirty="0"/>
          </a:p>
        </p:txBody>
      </p:sp>
      <p:sp>
        <p:nvSpPr>
          <p:cNvPr id="12" name="Text 10"/>
          <p:cNvSpPr/>
          <p:nvPr/>
        </p:nvSpPr>
        <p:spPr>
          <a:xfrm>
            <a:off x="7579043" y="2297668"/>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Percentage Fee: 6% of collections</a:t>
            </a:r>
            <a:endParaRPr lang="en-US" sz="1650" dirty="0"/>
          </a:p>
        </p:txBody>
      </p:sp>
      <p:sp>
        <p:nvSpPr>
          <p:cNvPr id="13" name="Text 11"/>
          <p:cNvSpPr/>
          <p:nvPr/>
        </p:nvSpPr>
        <p:spPr>
          <a:xfrm>
            <a:off x="7579043" y="2707362"/>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Net Collection Rate: 97%</a:t>
            </a:r>
            <a:endParaRPr lang="en-US" sz="1650" dirty="0"/>
          </a:p>
        </p:txBody>
      </p:sp>
      <p:sp>
        <p:nvSpPr>
          <p:cNvPr id="14" name="Text 12"/>
          <p:cNvSpPr/>
          <p:nvPr/>
        </p:nvSpPr>
        <p:spPr>
          <a:xfrm>
            <a:off x="7579043" y="3117056"/>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Total Charges: $1,000,000</a:t>
            </a:r>
            <a:endParaRPr lang="en-US" sz="1650" dirty="0"/>
          </a:p>
        </p:txBody>
      </p:sp>
      <p:sp>
        <p:nvSpPr>
          <p:cNvPr id="15" name="Text 13"/>
          <p:cNvSpPr/>
          <p:nvPr/>
        </p:nvSpPr>
        <p:spPr>
          <a:xfrm>
            <a:off x="7579043" y="3526750"/>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Total Collections: $970,000</a:t>
            </a:r>
            <a:endParaRPr lang="en-US" sz="1650" dirty="0"/>
          </a:p>
        </p:txBody>
      </p:sp>
      <p:sp>
        <p:nvSpPr>
          <p:cNvPr id="16" name="Text 14"/>
          <p:cNvSpPr/>
          <p:nvPr/>
        </p:nvSpPr>
        <p:spPr>
          <a:xfrm>
            <a:off x="7579043" y="3936444"/>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Total Cost: $58,200 (6% of collections)</a:t>
            </a:r>
            <a:endParaRPr lang="en-US" sz="1650" dirty="0"/>
          </a:p>
        </p:txBody>
      </p:sp>
      <p:sp>
        <p:nvSpPr>
          <p:cNvPr id="17" name="Text 15"/>
          <p:cNvSpPr/>
          <p:nvPr/>
        </p:nvSpPr>
        <p:spPr>
          <a:xfrm>
            <a:off x="7579043" y="4346138"/>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Additional Revenue: $80,000</a:t>
            </a:r>
            <a:endParaRPr lang="en-US" sz="1650" dirty="0"/>
          </a:p>
        </p:txBody>
      </p:sp>
      <p:sp>
        <p:nvSpPr>
          <p:cNvPr id="18" name="Text 16"/>
          <p:cNvSpPr/>
          <p:nvPr/>
        </p:nvSpPr>
        <p:spPr>
          <a:xfrm>
            <a:off x="7579043" y="4755833"/>
            <a:ext cx="6323648" cy="33623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Net Benefit: $110,550 (cost savings + increased revenue)</a:t>
            </a:r>
            <a:endParaRPr lang="en-US" sz="1650" dirty="0"/>
          </a:p>
        </p:txBody>
      </p:sp>
      <p:sp>
        <p:nvSpPr>
          <p:cNvPr id="19" name="Text 17"/>
          <p:cNvSpPr/>
          <p:nvPr/>
        </p:nvSpPr>
        <p:spPr>
          <a:xfrm>
            <a:off x="735330" y="5401866"/>
            <a:ext cx="13159740" cy="1008698"/>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This analysis demonstrates how outsourced billing can deliver superior financial outcomes despite the percentage fee structure. For a practice with $1M in charges, the 8% improvement in collection rate generates $80,000 in additional revenue that would otherwise be lost to write-offs, denials, and underpayments.</a:t>
            </a:r>
            <a:endParaRPr lang="en-US" sz="1650" dirty="0"/>
          </a:p>
        </p:txBody>
      </p:sp>
      <p:sp>
        <p:nvSpPr>
          <p:cNvPr id="20" name="Text 18"/>
          <p:cNvSpPr/>
          <p:nvPr/>
        </p:nvSpPr>
        <p:spPr>
          <a:xfrm>
            <a:off x="735330" y="6646902"/>
            <a:ext cx="13159740" cy="1008698"/>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When combined with the $30,550 in direct cost savings from eliminating in-house expenses, the total financial benefit reaches $110,550—effectively transforming billing from a cost center to a revenue enhancement strategy. Larger practices often realize even greater economies of scale, with the gap between models widening as charge volume increases.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1904</Words>
  <Application>Microsoft Office PowerPoint</Application>
  <PresentationFormat>Custom</PresentationFormat>
  <Paragraphs>140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Libre Baskerville</vt:lpstr>
      <vt:lpstr>Arial</vt:lpstr>
      <vt:lpstr>DM Sans Medium</vt:lpstr>
      <vt:lpstr>DM Sans</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2025-04-20T20:14:57Z</dcterms:created>
  <dcterms:modified xsi:type="dcterms:W3CDTF">2025-04-20T20:23:41Z</dcterms:modified>
</cp:coreProperties>
</file>