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orben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86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534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Migrating to AWS: Project Manager's Guide to a Successful Cloud Migration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199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migration is no longer just an IT decision - it's a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transformation.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As organizations embrace the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Amazon Web Services (AWS) cloud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project managers are on the front lines, ensuring that migrations are delivered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on time, within budget, and with minimal disruption.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89615"/>
            <a:ext cx="7556421" cy="1134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But here's the catch: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migrations are complex.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Missed dependencies can cause outages.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Uncontrolled costs can lead to budget overruns.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❌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Poor planning can delay business operations.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727405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2493" y="7443264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7293721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932" y="621387"/>
            <a:ext cx="10539413" cy="706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Team Collaboration in Cloud Migrations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2" y="1779508"/>
            <a:ext cx="4108252" cy="25390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0932" y="4600932"/>
            <a:ext cx="4123492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Infrastructure &amp; Cloud Engineers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0932" y="5442704"/>
            <a:ext cx="4123492" cy="2168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These specialists are responsible for setting up AWS environments, configuring networking, and ensuring the technical foundation is solid. They translate on-premises architecture to cloud-native designs.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395" y="1779508"/>
            <a:ext cx="4108252" cy="25390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3395" y="4600932"/>
            <a:ext cx="2824877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Application Teams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3395" y="5089565"/>
            <a:ext cx="4123492" cy="1807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Development teams handle refactoring or rehosting applications for the cloud. They adapt code to work efficiently in AWS and take advantage of cloud-native features.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857" y="1779508"/>
            <a:ext cx="4108252" cy="25390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857" y="4600932"/>
            <a:ext cx="3006685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&amp; Compliance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857" y="5089565"/>
            <a:ext cx="4123492" cy="1807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These experts ensure cloud security policies are implemented correctly and that the migration maintains compliance with relevant regulations and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330" y="578644"/>
            <a:ext cx="8881348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&amp; DevOps in Cloud Migrations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5330" y="1655445"/>
            <a:ext cx="2193250" cy="1210508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684258" y="2076093"/>
            <a:ext cx="295394" cy="369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3138607" y="1865471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Sprints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3138607" y="2319695"/>
            <a:ext cx="4653082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iterative approaches for phased migration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3033593" y="2856428"/>
            <a:ext cx="10756463" cy="11430"/>
          </a:xfrm>
          <a:prstGeom prst="roundRect">
            <a:avLst>
              <a:gd name="adj" fmla="val 772014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35330" y="2970967"/>
            <a:ext cx="4386501" cy="1210508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80824" y="3391614"/>
            <a:ext cx="295394" cy="369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5331857" y="3180993"/>
            <a:ext cx="2626162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CI/CD Pipelines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5331857" y="3635216"/>
            <a:ext cx="4644390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automated deployment workflows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5226844" y="4171950"/>
            <a:ext cx="8563213" cy="11430"/>
          </a:xfrm>
          <a:prstGeom prst="roundRect">
            <a:avLst>
              <a:gd name="adj" fmla="val 772014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35330" y="4286488"/>
            <a:ext cx="6579870" cy="1210508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877508" y="4707136"/>
            <a:ext cx="295394" cy="369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7525226" y="4496514"/>
            <a:ext cx="2741057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Infrastructure as Code</a:t>
            </a:r>
            <a:endParaRPr lang="en-US" sz="2050" dirty="0"/>
          </a:p>
        </p:txBody>
      </p:sp>
      <p:sp>
        <p:nvSpPr>
          <p:cNvPr id="16" name="Text 14"/>
          <p:cNvSpPr/>
          <p:nvPr/>
        </p:nvSpPr>
        <p:spPr>
          <a:xfrm>
            <a:off x="7525226" y="4950738"/>
            <a:ext cx="4191000" cy="336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Manage AWS resources programmatically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735330" y="5733336"/>
            <a:ext cx="13159740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Rather than attempting a "big bang" migration, break the work into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Agile sprints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clear deliverables. This allows for continuous adjustment and risk management throughout the process.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735330" y="6642140"/>
            <a:ext cx="13159740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CI/CD pipelines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using AWS CodePipeline or Jenkins to automate deployments and ensure consistency. Leverage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Infrastructure as Code (IaC)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tools like Terraform or CloudFormation to maintain environment consistency and enable version control of infrastructure.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603052"/>
            <a:ext cx="7932420" cy="685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Communication &amp; Governance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6" y="1868448"/>
            <a:ext cx="3138368" cy="313836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63" y="1868448"/>
            <a:ext cx="3138488" cy="313848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830" y="1868448"/>
            <a:ext cx="3138488" cy="31384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697" y="1868448"/>
            <a:ext cx="3138488" cy="3138488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67596" y="5395079"/>
            <a:ext cx="13095208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 </a:t>
            </a:r>
            <a:r>
              <a:rPr lang="en-US" sz="17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stand-ups, sprint reviews, and retrospectives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help manage risks and dependencies effectively. Establish clear communication channels between technical teams and business stakeholders to maintain alignment throughout the migration journey.</a:t>
            </a:r>
            <a:endParaRPr lang="en-US" sz="1700" dirty="0"/>
          </a:p>
        </p:txBody>
      </p:sp>
      <p:sp>
        <p:nvSpPr>
          <p:cNvPr id="8" name="Text 2"/>
          <p:cNvSpPr/>
          <p:nvPr/>
        </p:nvSpPr>
        <p:spPr>
          <a:xfrm>
            <a:off x="767596" y="6694408"/>
            <a:ext cx="13095208" cy="1052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 cloud governance framework that defines policies, controls, and responsibilities for AWS resource management. This ensures consistent application of best practices and compliance requirements across all migrated workloads.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6962" y="360283"/>
            <a:ext cx="4551402" cy="408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Measuring Migration Success</a:t>
            </a:r>
            <a:endParaRPr lang="en-US" sz="2550" dirty="0"/>
          </a:p>
        </p:txBody>
      </p:sp>
      <p:sp>
        <p:nvSpPr>
          <p:cNvPr id="4" name="Text 1"/>
          <p:cNvSpPr/>
          <p:nvPr/>
        </p:nvSpPr>
        <p:spPr>
          <a:xfrm>
            <a:off x="456962" y="1029295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99.99%</a:t>
            </a:r>
            <a:endParaRPr lang="en-US" sz="3350" dirty="0"/>
          </a:p>
        </p:txBody>
      </p:sp>
      <p:sp>
        <p:nvSpPr>
          <p:cNvPr id="5" name="Text 2"/>
          <p:cNvSpPr/>
          <p:nvPr/>
        </p:nvSpPr>
        <p:spPr>
          <a:xfrm>
            <a:off x="3755946" y="1623179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Uptime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456962" y="1905357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Target availability for critical applications after migration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456962" y="2571155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30%</a:t>
            </a:r>
            <a:endParaRPr lang="en-US" sz="3350" dirty="0"/>
          </a:p>
        </p:txBody>
      </p:sp>
      <p:sp>
        <p:nvSpPr>
          <p:cNvPr id="8" name="Text 5"/>
          <p:cNvSpPr/>
          <p:nvPr/>
        </p:nvSpPr>
        <p:spPr>
          <a:xfrm>
            <a:off x="3755946" y="3165038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Reduction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456962" y="3447217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Average infrastructure cost savings after optimization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56962" y="4113014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40%</a:t>
            </a:r>
            <a:endParaRPr lang="en-US" sz="3350" dirty="0"/>
          </a:p>
        </p:txBody>
      </p:sp>
      <p:sp>
        <p:nvSpPr>
          <p:cNvPr id="11" name="Text 8"/>
          <p:cNvSpPr/>
          <p:nvPr/>
        </p:nvSpPr>
        <p:spPr>
          <a:xfrm>
            <a:off x="3755946" y="4706898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Deployment Speed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456962" y="4989076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Improvement in application deployment time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456962" y="5654873"/>
            <a:ext cx="8230076" cy="430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3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50%</a:t>
            </a:r>
            <a:endParaRPr lang="en-US" sz="3350" dirty="0"/>
          </a:p>
        </p:txBody>
      </p:sp>
      <p:sp>
        <p:nvSpPr>
          <p:cNvPr id="14" name="Text 11"/>
          <p:cNvSpPr/>
          <p:nvPr/>
        </p:nvSpPr>
        <p:spPr>
          <a:xfrm>
            <a:off x="3755946" y="6248757"/>
            <a:ext cx="1632109" cy="203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Resource Efficiency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456962" y="6530935"/>
            <a:ext cx="8230076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Reduction in underutilized infrastructure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56962" y="6886694"/>
            <a:ext cx="8230076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clear success metrics before migration begins to objectively measure outcomes. Technical KPIs should align with business objectives to demonstrate the value of cloud migration beyond infrastructure changes.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456962" y="7451408"/>
            <a:ext cx="8230076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regular reviews of these metrics after migration to identify further optimization opportunities and ensure the migration delivers the expected business benefits.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6859" y="461605"/>
            <a:ext cx="7751207" cy="523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Leading a Cloud Migration Successfully</a:t>
            </a:r>
            <a:endParaRPr lang="en-US" sz="3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815" y="1320879"/>
            <a:ext cx="1332190" cy="96595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32979" y="1776174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4784646" y="1488519"/>
            <a:ext cx="2503646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Business Transformation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4784646" y="1851065"/>
            <a:ext cx="2503646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 with strategic goals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4658916" y="2298263"/>
            <a:ext cx="9342715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780" y="2328743"/>
            <a:ext cx="2664381" cy="96595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33098" y="2664381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450800" y="2496383"/>
            <a:ext cx="3106936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Cross-Functional Collaboration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5450800" y="2858929"/>
            <a:ext cx="3106936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Unite diverse teams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5325070" y="3306128"/>
            <a:ext cx="8676561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25" y="3336608"/>
            <a:ext cx="3996571" cy="96595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32979" y="3672245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6116836" y="3504248"/>
            <a:ext cx="1831300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Strategic Planning</a:t>
            </a:r>
            <a:endParaRPr lang="en-US" sz="1650" dirty="0"/>
          </a:p>
        </p:txBody>
      </p:sp>
      <p:sp>
        <p:nvSpPr>
          <p:cNvPr id="16" name="Text 11"/>
          <p:cNvSpPr/>
          <p:nvPr/>
        </p:nvSpPr>
        <p:spPr>
          <a:xfrm>
            <a:off x="6116836" y="3866793"/>
            <a:ext cx="1831300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clear roadmap</a:t>
            </a:r>
            <a:endParaRPr lang="en-US" sz="1300" dirty="0"/>
          </a:p>
        </p:txBody>
      </p:sp>
      <p:sp>
        <p:nvSpPr>
          <p:cNvPr id="17" name="Shape 12"/>
          <p:cNvSpPr/>
          <p:nvPr/>
        </p:nvSpPr>
        <p:spPr>
          <a:xfrm>
            <a:off x="5991106" y="4313992"/>
            <a:ext cx="8010525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89" y="4344472"/>
            <a:ext cx="5328761" cy="965954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32979" y="4680109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1850" dirty="0"/>
          </a:p>
        </p:txBody>
      </p:sp>
      <p:sp>
        <p:nvSpPr>
          <p:cNvPr id="20" name="Text 14"/>
          <p:cNvSpPr/>
          <p:nvPr/>
        </p:nvSpPr>
        <p:spPr>
          <a:xfrm>
            <a:off x="6782991" y="4512112"/>
            <a:ext cx="2024896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Technical Excellence</a:t>
            </a:r>
            <a:endParaRPr lang="en-US" sz="1650" dirty="0"/>
          </a:p>
        </p:txBody>
      </p:sp>
      <p:sp>
        <p:nvSpPr>
          <p:cNvPr id="21" name="Text 15"/>
          <p:cNvSpPr/>
          <p:nvPr/>
        </p:nvSpPr>
        <p:spPr>
          <a:xfrm>
            <a:off x="6782991" y="4874657"/>
            <a:ext cx="2024896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best practices</a:t>
            </a:r>
            <a:endParaRPr lang="en-US" sz="1300" dirty="0"/>
          </a:p>
        </p:txBody>
      </p:sp>
      <p:sp>
        <p:nvSpPr>
          <p:cNvPr id="22" name="Shape 16"/>
          <p:cNvSpPr/>
          <p:nvPr/>
        </p:nvSpPr>
        <p:spPr>
          <a:xfrm>
            <a:off x="6657261" y="5321856"/>
            <a:ext cx="7344370" cy="11430"/>
          </a:xfrm>
          <a:prstGeom prst="roundRect">
            <a:avLst>
              <a:gd name="adj" fmla="val 61615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35" y="5352336"/>
            <a:ext cx="6660952" cy="965954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32979" y="5687973"/>
            <a:ext cx="23574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</a:t>
            </a:r>
            <a:endParaRPr lang="en-US" sz="1850" dirty="0"/>
          </a:p>
        </p:txBody>
      </p:sp>
      <p:sp>
        <p:nvSpPr>
          <p:cNvPr id="25" name="Text 18"/>
          <p:cNvSpPr/>
          <p:nvPr/>
        </p:nvSpPr>
        <p:spPr>
          <a:xfrm>
            <a:off x="7449026" y="5519976"/>
            <a:ext cx="1971199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Risk Management</a:t>
            </a:r>
            <a:endParaRPr lang="en-US" sz="1650" dirty="0"/>
          </a:p>
        </p:txBody>
      </p:sp>
      <p:sp>
        <p:nvSpPr>
          <p:cNvPr id="26" name="Text 19"/>
          <p:cNvSpPr/>
          <p:nvPr/>
        </p:nvSpPr>
        <p:spPr>
          <a:xfrm>
            <a:off x="7449026" y="5882521"/>
            <a:ext cx="1971199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Mitigate potential issues</a:t>
            </a:r>
            <a:endParaRPr lang="en-US" sz="1300" dirty="0"/>
          </a:p>
        </p:txBody>
      </p:sp>
      <p:sp>
        <p:nvSpPr>
          <p:cNvPr id="27" name="Text 20"/>
          <p:cNvSpPr/>
          <p:nvPr/>
        </p:nvSpPr>
        <p:spPr>
          <a:xfrm>
            <a:off x="586859" y="6506885"/>
            <a:ext cx="13456682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successful AWS migration is </a:t>
            </a:r>
            <a:r>
              <a:rPr lang="en-US" sz="13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not just about technology</a:t>
            </a: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—it's about strategic </a:t>
            </a:r>
            <a:r>
              <a:rPr lang="en-US" sz="13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planning, risk management, and cross-functional collaboration.</a:t>
            </a: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Project managers must balance technical considerations with business objectives to deliver meaningful transformation.</a:t>
            </a:r>
            <a:endParaRPr lang="en-US" sz="1300" dirty="0"/>
          </a:p>
        </p:txBody>
      </p:sp>
      <p:sp>
        <p:nvSpPr>
          <p:cNvPr id="28" name="Text 21"/>
          <p:cNvSpPr/>
          <p:nvPr/>
        </p:nvSpPr>
        <p:spPr>
          <a:xfrm>
            <a:off x="586859" y="7231737"/>
            <a:ext cx="13456682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following a structured approach—defining migration strategies, creating realistic roadmaps, controlling costs, prioritizing security, and fostering collaboration—PMs can lead their organizations to cloud success and unlock the full potential of AWS.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524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0143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 successful AWS migration is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not just about technology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—it’s about strategic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planning, risk management, and cross-functional collaboration.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24529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a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migration strategy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(Rehost, Replatform, Refactor, etc.).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6874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a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realistic migration roadmap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phased execution.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1296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Control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costs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with budget monitoring and right-sizing.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55718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Prioritize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security and compliance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avoid risks.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601408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Foster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Agile &amp; DevOps collaboration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seamless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3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6526" y="3385423"/>
            <a:ext cx="12372975" cy="693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Understanding the AWS Migration Framework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6526" y="4661059"/>
            <a:ext cx="499229" cy="49922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59691" y="470261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497568" y="4661059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Rehost (Lift &amp; Shift)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497568" y="5140881"/>
            <a:ext cx="3490198" cy="1775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Moving applications </a:t>
            </a:r>
            <a:r>
              <a:rPr lang="en-US" sz="17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as-is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AWS with minimal changes. This approach offers the quickest migration path with lower initial complexity.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9580" y="4661059"/>
            <a:ext cx="499229" cy="49922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292745" y="470261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930622" y="4661059"/>
            <a:ext cx="349019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Replatform (Lift, Tinker &amp; Shift)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5930622" y="5487591"/>
            <a:ext cx="3490198" cy="2130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Making small optimizations while migrating, such as switching databases to AWS RDS. This balances speed with some cloud optimization benefits.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9642634" y="4661059"/>
            <a:ext cx="499229" cy="499229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25799" y="4702612"/>
            <a:ext cx="332780" cy="416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0363676" y="4661059"/>
            <a:ext cx="33951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Repurchase (Drop &amp; Shop)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63676" y="5140881"/>
            <a:ext cx="3490198" cy="17752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Replacing existing software with cloud-based SaaS solutions, like moving from on-premises CRM to Salesforce. This eliminates maintenance of legacy systems.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08886"/>
            <a:ext cx="6779538" cy="691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More Migration Strategies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0902" y="1632228"/>
            <a:ext cx="3686889" cy="3768804"/>
          </a:xfrm>
          <a:prstGeom prst="roundRect">
            <a:avLst>
              <a:gd name="adj" fmla="val 25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89740" y="1861066"/>
            <a:ext cx="3229213" cy="69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Refactor (Re-architecting)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89740" y="2685098"/>
            <a:ext cx="3229213" cy="247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Modernizing applications to be </a:t>
            </a:r>
            <a:r>
              <a:rPr lang="en-US" sz="17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cloud-native</a:t>
            </a: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such as moving from monolithic to microservices architecture. This approach maximizes cloud benefits but requires more time and resources.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9009" y="1632228"/>
            <a:ext cx="3686889" cy="3768804"/>
          </a:xfrm>
          <a:prstGeom prst="roundRect">
            <a:avLst>
              <a:gd name="adj" fmla="val 252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7847" y="1861066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Retain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397847" y="2339459"/>
            <a:ext cx="3229213" cy="2832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Keeping certain applications on-premises due to compliance, technical constraints, or business requirements. This hybrid approach acknowledges that not everything belongs in the cloud.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60902" y="5622250"/>
            <a:ext cx="7594997" cy="1998345"/>
          </a:xfrm>
          <a:prstGeom prst="roundRect">
            <a:avLst>
              <a:gd name="adj" fmla="val 465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489740" y="585108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Retire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89740" y="6329482"/>
            <a:ext cx="7137321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Decommissioning outdated applications that are no longer needed. This strategy reduces your migration scope and eliminates unnecessary costs.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4690" y="615315"/>
            <a:ext cx="7212092" cy="5431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Cloud Migration Assessment Phase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290191" y="1419106"/>
            <a:ext cx="22860" cy="6195179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462832" y="1798677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094690" y="1614607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159877" y="1647170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7159347" y="1592818"/>
            <a:ext cx="2256115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Application Discovery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159347" y="1968579"/>
            <a:ext cx="6862763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all applications, databases, and dependencies in your current environment. Create a comprehensive inventory to ensure nothing is missed during migration.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462832" y="3529965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094690" y="3345894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159877" y="3378458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7159347" y="3324106"/>
            <a:ext cx="2172772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TCO Analysis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159347" y="3699867"/>
            <a:ext cx="6862763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Perform a </a:t>
            </a:r>
            <a:r>
              <a:rPr lang="en-US" sz="13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Total Cost of Ownership (TCO)</a:t>
            </a: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analysis comparing current costs to projected AWS expenses. This helps build the business case for migration.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6462832" y="4983123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094690" y="4799052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159877" y="4831616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7159347" y="4777264"/>
            <a:ext cx="2306717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AWS Service Mapping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7159347" y="5153025"/>
            <a:ext cx="6862763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Determine which AWS services (EC2, RDS, Lambda, etc.) will replace current infrastructure components. Match application requirements to appropriate cloud services.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462832" y="6714411"/>
            <a:ext cx="521375" cy="22860"/>
          </a:xfrm>
          <a:prstGeom prst="roundRect">
            <a:avLst>
              <a:gd name="adj" fmla="val 319363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094690" y="6530340"/>
            <a:ext cx="391001" cy="391001"/>
          </a:xfrm>
          <a:prstGeom prst="roundRect">
            <a:avLst>
              <a:gd name="adj" fmla="val 1867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159877" y="6562904"/>
            <a:ext cx="260628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050" dirty="0"/>
          </a:p>
        </p:txBody>
      </p:sp>
      <p:sp>
        <p:nvSpPr>
          <p:cNvPr id="23" name="Text 20"/>
          <p:cNvSpPr/>
          <p:nvPr/>
        </p:nvSpPr>
        <p:spPr>
          <a:xfrm>
            <a:off x="7159347" y="6508552"/>
            <a:ext cx="2172772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 Review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7159347" y="6884313"/>
            <a:ext cx="6862763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Address compliance and security requirements early to avoid roadblocks later. Identify any regulatory constraints that might affect your migration approach.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53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801" y="3032760"/>
            <a:ext cx="6121122" cy="621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Migration Planning Phase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5801" y="4846796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5801" y="5343644"/>
            <a:ext cx="248531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Strategy Selection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95801" y="5773341"/>
            <a:ext cx="3086100" cy="1908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Choose the appropriate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migration strategy (6Rs)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each system based on business requirements, technical constraints, and long-term goals.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080034" y="4548545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080034" y="5045393"/>
            <a:ext cx="248531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Resource Planning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080034" y="5475089"/>
            <a:ext cx="30861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Establish a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timeline, budget, and resource plan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that accounts for all migration activities. Identify skill gaps and training needs for your team.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464266" y="4250293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64266" y="4747141"/>
            <a:ext cx="269986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Stakeholder Alignment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7464266" y="5176838"/>
            <a:ext cx="30861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Align stakeholders on expectations and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impact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 Communicate potential disruptions and ensure business units are prepared for changes.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10848499" y="3952161"/>
            <a:ext cx="3086100" cy="198715"/>
          </a:xfrm>
          <a:prstGeom prst="roundRect">
            <a:avLst>
              <a:gd name="adj" fmla="val 4202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48499" y="4449008"/>
            <a:ext cx="2485311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Proof of Concept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10848499" y="4878705"/>
            <a:ext cx="30861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Conduct a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proof of concept (PoC)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before full migration to validate your approach and identify potential issues early in the process.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9367" y="806053"/>
            <a:ext cx="5922407" cy="5798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Migration Execution Phase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7" y="1664137"/>
            <a:ext cx="927616" cy="13656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55232" y="1849636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Batch Migration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855232" y="2250877"/>
            <a:ext cx="663940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Migrate workloads in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batches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rather than all at once to minimize risk and allow for adjustments between migration waves.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67" y="3029783"/>
            <a:ext cx="927616" cy="13656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55232" y="3215283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Migration Tools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855232" y="3616523"/>
            <a:ext cx="663940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AWS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CloudEndure Migration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or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DataSync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automate and streamline the migration process for different workload types.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67" y="4395430"/>
            <a:ext cx="927616" cy="16623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55232" y="4580930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Testing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855232" y="4982170"/>
            <a:ext cx="6639401" cy="890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Test applications thoroughly </a:t>
            </a:r>
            <a:r>
              <a:rPr lang="en-US" sz="14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before</a:t>
            </a: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switching to production to ensure functionality, performance, and security meet requirements in the new environment.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367" y="6057781"/>
            <a:ext cx="927616" cy="136564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55232" y="6243280"/>
            <a:ext cx="2319218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Cutover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855232" y="6644521"/>
            <a:ext cx="6639401" cy="593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Execute the transition from on-premises to AWS with minimal downtime using detailed cutover plans and rollback procedures if issues arise.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90187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Optimization &amp; Monitoring Phase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1895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Performance Tuning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67997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Fine-tune AWS resources for optimal performance based on actual usage patterns.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268605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1895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Optimization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679978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AWS cost management best practices to eliminate waste and maximize value.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07455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4642128"/>
            <a:ext cx="3028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Enhancement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132546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Continuously improve security posture using AWS native tools and third-party solutions.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30042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4642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Team Training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132546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Develop internal expertise on AWS operations and maintenance to ensure long-term success.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491192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Set clear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KPIs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(e.g., uptime, performance improvements, cost savings) to measure migration success and demonstrate business value. Implement </a:t>
            </a: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CloudWatch &amp; GuardDuty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comprehensive monitoring of your AWS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073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993" y="3058954"/>
            <a:ext cx="7694890" cy="626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Managing AWS Migration Costs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3" y="3986689"/>
            <a:ext cx="501372" cy="5013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1993" y="4688562"/>
            <a:ext cx="2840355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Rightsize EC2 Instances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01993" y="5122188"/>
            <a:ext cx="3080861" cy="192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Avoid over-provisioning by selecting the right instance types based on actual workload requirements. Regularly review and adjust instance sizes as needs change.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725" y="3986689"/>
            <a:ext cx="501372" cy="5013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83725" y="4688562"/>
            <a:ext cx="2815352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Use AWS Cost Explorer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4083725" y="5122188"/>
            <a:ext cx="3080980" cy="1604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Track real-time cloud expenses with detailed visibility into service usage. Set up custom reports to identify cost drivers and optimization opportunities.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576" y="3986689"/>
            <a:ext cx="501372" cy="5013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65576" y="4688562"/>
            <a:ext cx="3080980" cy="626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Leverage AWS Savings Plans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465576" y="5435560"/>
            <a:ext cx="3080980" cy="2246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Get significant discounts for predictable workloads by committing to consistent usage over 1-3 year terms. This can reduce costs by up to 72% compared to on-demand pricing.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7427" y="3986689"/>
            <a:ext cx="501372" cy="5013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47427" y="4688562"/>
            <a:ext cx="2507337" cy="313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Set Up Cost Alerts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0847427" y="5122188"/>
            <a:ext cx="3080980" cy="1604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Avoid bill shock by defining budget thresholds and receiving notifications when spending approaches limits. This enables proactive cost management.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3421" y="552688"/>
            <a:ext cx="10140791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&amp; Compliance in Cloud Migrations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09874" y="6481524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36600" y="5054798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154353" y="5054798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18" y="4187428"/>
            <a:ext cx="7030045" cy="703004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581078" y="6481524"/>
            <a:ext cx="339090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11" name="Text 5"/>
          <p:cNvSpPr/>
          <p:nvPr/>
        </p:nvSpPr>
        <p:spPr>
          <a:xfrm>
            <a:off x="703421" y="2410063"/>
            <a:ext cx="3079790" cy="627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Identity &amp; Access Management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03421" y="3158490"/>
            <a:ext cx="3079790" cy="1928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IAM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to enforce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least privilege access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principles. Implement role-based access controls and regularly audit permissions to prevent unauthorized access.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4368403" y="1904167"/>
            <a:ext cx="2512219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 Protection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4084677" y="2338626"/>
            <a:ext cx="3079790" cy="1607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Encrypt data at rest using AWS KMS and in transit using TLS. Implement proper backup and recovery procedures to protect against data loss.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7749659" y="1582698"/>
            <a:ext cx="2512219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Monitoring</a:t>
            </a:r>
            <a:endParaRPr lang="en-US" sz="1950" dirty="0"/>
          </a:p>
        </p:txBody>
      </p:sp>
      <p:sp>
        <p:nvSpPr>
          <p:cNvPr id="16" name="Text 10"/>
          <p:cNvSpPr/>
          <p:nvPr/>
        </p:nvSpPr>
        <p:spPr>
          <a:xfrm>
            <a:off x="7465933" y="2017157"/>
            <a:ext cx="3079790" cy="19288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Enable AWS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GuardDuty, Inspector, and CloudTrail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for comprehensive security monitoring and threat detection across your AWS environment.</a:t>
            </a:r>
            <a:endParaRPr lang="en-US" sz="1550" dirty="0"/>
          </a:p>
        </p:txBody>
      </p:sp>
      <p:sp>
        <p:nvSpPr>
          <p:cNvPr id="17" name="Text 11"/>
          <p:cNvSpPr/>
          <p:nvPr/>
        </p:nvSpPr>
        <p:spPr>
          <a:xfrm>
            <a:off x="10959822" y="3045500"/>
            <a:ext cx="2854523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 Framework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10847189" y="3479959"/>
            <a:ext cx="3079790" cy="1607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adherence to relevant regulations like </a:t>
            </a:r>
            <a:r>
              <a:rPr lang="en-US" sz="15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HIPAA, GDPR, SOC 2, ISO 27001</a:t>
            </a: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by leveraging AWS compliance programs and documentation.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1480</Words>
  <Application>Microsoft Office PowerPoint</Application>
  <PresentationFormat>Custom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Nobile Medium</vt:lpstr>
      <vt:lpstr>Nobile</vt:lpstr>
      <vt:lpstr>Corben</vt:lpstr>
      <vt:lpstr>Nobile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3</cp:revision>
  <dcterms:created xsi:type="dcterms:W3CDTF">2025-03-12T01:26:35Z</dcterms:created>
  <dcterms:modified xsi:type="dcterms:W3CDTF">2025-03-12T13:14:28Z</dcterms:modified>
</cp:coreProperties>
</file>