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Alexandria Semi Bold" panose="020B0604020202020204" charset="-78"/>
      <p:regular r:id="rId15"/>
    </p:embeddedFont>
    <p:embeddedFont>
      <p:font typeface="Sora Light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234684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Roles and Responsibilities in Lean Agile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985022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Lean Agile thrives on collaboration, transparency, and streamlined processes. Distinct roles with clear responsibilities are essential for success. This presentation outlines key roles and their unique contributions.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5631775"/>
            <a:ext cx="346591" cy="346591"/>
          </a:xfrm>
          <a:prstGeom prst="roundRect">
            <a:avLst>
              <a:gd name="adj" fmla="val 26380043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46534" y="5756315"/>
            <a:ext cx="17002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13128" y="5615583"/>
            <a:ext cx="2921437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Sora Bold" pitchFamily="34" charset="0"/>
                <a:ea typeface="Sora Bold" pitchFamily="34" charset="-122"/>
                <a:cs typeface="Sora Bold" pitchFamily="34" charset="-120"/>
              </a:rPr>
              <a:t>by Kimberly Wiethoff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354693"/>
            <a:ext cx="779180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Collaboration in Lean Agile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500670"/>
            <a:ext cx="4154567" cy="25677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5339120"/>
            <a:ext cx="415456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PO and Scrum Master Synergy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6181487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Aligning product vision with team execution for optimal value delivery.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98" y="2500670"/>
            <a:ext cx="4154686" cy="25677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7798" y="5339120"/>
            <a:ext cx="292965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7798" y="5825252"/>
            <a:ext cx="4154686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Program and Project Managers ensuring cohesive execution across initiatives.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405" y="2500670"/>
            <a:ext cx="4154567" cy="25677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405" y="5339120"/>
            <a:ext cx="293417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Scaled Coordination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7405" y="5825252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RTE orchestrating multiple teams for synchronized delivery in SAFe.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74132"/>
            <a:ext cx="648402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Benefits of Clear Roles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58309" y="1820108"/>
            <a:ext cx="1639133" cy="1265992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982504" y="2236351"/>
            <a:ext cx="106442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614017" y="2036683"/>
            <a:ext cx="289321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Improved Efficiency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614017" y="2522815"/>
            <a:ext cx="563487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Clear responsibilities reduce overlap and confusion.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2505670" y="3070860"/>
            <a:ext cx="11258193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58309" y="3194328"/>
            <a:ext cx="3278386" cy="1265992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82504" y="3610570"/>
            <a:ext cx="161687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4253270" y="3410903"/>
            <a:ext cx="347948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Enhanced Transparency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253270" y="3897035"/>
            <a:ext cx="582501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Well-defined roles create accountability and visibility.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4144923" y="4445079"/>
            <a:ext cx="9618940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58309" y="4568547"/>
            <a:ext cx="4917638" cy="1265992"/>
          </a:xfrm>
          <a:prstGeom prst="roundRect">
            <a:avLst>
              <a:gd name="adj" fmla="val 71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82504" y="4984790"/>
            <a:ext cx="161925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5892522" y="4785122"/>
            <a:ext cx="302490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Faster Value Delivery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892522" y="5271254"/>
            <a:ext cx="706231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Streamlined processes and focused efforts accelerate outcomes.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5784175" y="5819299"/>
            <a:ext cx="7979688" cy="15240"/>
          </a:xfrm>
          <a:prstGeom prst="roundRect">
            <a:avLst>
              <a:gd name="adj" fmla="val 597101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758309" y="5942767"/>
            <a:ext cx="6556891" cy="1612702"/>
          </a:xfrm>
          <a:prstGeom prst="roundRect">
            <a:avLst>
              <a:gd name="adj" fmla="val 564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82504" y="6532364"/>
            <a:ext cx="163354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7531775" y="615934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Better Alignment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531775" y="6645473"/>
            <a:ext cx="612374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Roles ensure all efforts contribute to organizational goals.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546152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Conclusion: Roles Drive Lean Agile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296489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Clear roles and responsibilities are critical in Lean Agile environments. They drive efficiency, transparency, and value delivery. Understanding core responsibilities helps teams collaborate effectively and align with organizational objectives.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418523"/>
            <a:ext cx="1068038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Product Owner: The Value Champion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4699873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53979" y="4699873"/>
            <a:ext cx="420885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Define and Prioritize Backlog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53979" y="5186005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Ensure team works on high-priority tasks aligned with business goals.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423547" y="4699873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019217" y="4699873"/>
            <a:ext cx="287690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Customer Advocacy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019217" y="5186005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Represent customer perspective and communicate value of deliverables.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6339721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353979" y="6339721"/>
            <a:ext cx="379559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Stakeholder Collaboration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353979" y="6825853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Gather requirements, align priorities, and communicate progress.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423547" y="6339721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019217" y="6339721"/>
            <a:ext cx="329993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Define Success Criteria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8019217" y="6825853"/>
            <a:ext cx="5852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Set acceptance criteria and validate deliverables against them.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976908"/>
            <a:ext cx="94561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Manager: The Coordinator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2727246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8309" y="3485436"/>
            <a:ext cx="289119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Scope Management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58309" y="3971568"/>
            <a:ext cx="456557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Align projects with organizational goals and define deliverables clearly.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801" y="2727246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48801" y="348543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Risk Management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648801" y="3971568"/>
            <a:ext cx="45656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Identify potential risks and develop mitigation strategies.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9" y="5314950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8309" y="6073140"/>
            <a:ext cx="330338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Resource Coordination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8309" y="6559272"/>
            <a:ext cx="456557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Ensure teams have necessary resources and support.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801" y="5314950"/>
            <a:ext cx="541615" cy="54161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48801" y="607314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Reporting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648801" y="6559272"/>
            <a:ext cx="45656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Provide stakeholders with updates on progress, budgets, and risks.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3388" y="527090"/>
            <a:ext cx="7810024" cy="1253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Scrum Master: The Agile Coach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427827" y="2066687"/>
            <a:ext cx="22860" cy="5635704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30769" y="2483882"/>
            <a:ext cx="66698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24885" y="2280999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80024" y="2344936"/>
            <a:ext cx="118348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487364" y="2257187"/>
            <a:ext cx="3658672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Facilitate Scrum Ceremonies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487364" y="2684859"/>
            <a:ext cx="6476048" cy="609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Organize daily stand-ups, sprint planning, reviews, and retrospectives.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630769" y="4092893"/>
            <a:ext cx="66698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24885" y="3890010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49425" y="3953947"/>
            <a:ext cx="17966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487364" y="3866198"/>
            <a:ext cx="2814876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Remove Impediments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487364" y="4293870"/>
            <a:ext cx="6476048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Identify and eliminate roadblocks hindering team progress.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630769" y="5396984"/>
            <a:ext cx="66698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24885" y="5194102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49186" y="5258038"/>
            <a:ext cx="180023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487364" y="5170289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Coach and Mentor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487364" y="5597962"/>
            <a:ext cx="6476048" cy="609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Educate on Agile principles, Lean practices, and continuous improvement.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630769" y="7005995"/>
            <a:ext cx="666988" cy="22860"/>
          </a:xfrm>
          <a:prstGeom prst="roundRect">
            <a:avLst>
              <a:gd name="adj" fmla="val 35014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224885" y="6803112"/>
            <a:ext cx="428744" cy="428744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348472" y="6867049"/>
            <a:ext cx="181451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7487364" y="6779300"/>
            <a:ext cx="250757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Protect the Team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7487364" y="7206972"/>
            <a:ext cx="6476048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Shield from external distractions to maintain focus on sprint goals.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6992" y="548759"/>
            <a:ext cx="11033760" cy="655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Program Manager: The Strategic Overseer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65" y="1602105"/>
            <a:ext cx="1637943" cy="14823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7042" y="2336483"/>
            <a:ext cx="97869" cy="398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5024080" y="1960483"/>
            <a:ext cx="2999184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Portfolio Management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024080" y="2407444"/>
            <a:ext cx="5857399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Prioritize initiatives and allocate resources across projects.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4776" y="3099792"/>
            <a:ext cx="9008864" cy="11430"/>
          </a:xfrm>
          <a:prstGeom prst="roundRect">
            <a:avLst>
              <a:gd name="adj" fmla="val 73176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034" y="3134201"/>
            <a:ext cx="3276005" cy="14823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1682" y="3676174"/>
            <a:ext cx="148590" cy="398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843111" y="3492579"/>
            <a:ext cx="4133731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Alignment with Business Goals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843111" y="3939540"/>
            <a:ext cx="480226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Ensure teams contribute to strategic objectives.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3807" y="4631888"/>
            <a:ext cx="8189833" cy="11430"/>
          </a:xfrm>
          <a:prstGeom prst="roundRect">
            <a:avLst>
              <a:gd name="adj" fmla="val 73176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003" y="4666297"/>
            <a:ext cx="4913948" cy="14823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1563" y="5208270"/>
            <a:ext cx="148828" cy="398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662023" y="5024676"/>
            <a:ext cx="3521035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Dependency Management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662023" y="5471636"/>
            <a:ext cx="623816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Identify and manage dependencies across teams and projects.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2719" y="6163985"/>
            <a:ext cx="7370921" cy="11430"/>
          </a:xfrm>
          <a:prstGeom prst="roundRect">
            <a:avLst>
              <a:gd name="adj" fmla="val 731766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72" y="6198394"/>
            <a:ext cx="6552009" cy="148232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0848" y="6740366"/>
            <a:ext cx="150138" cy="398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481054" y="6397466"/>
            <a:ext cx="3556635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Reporting and Governance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7481054" y="6844427"/>
            <a:ext cx="6253282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Provide leadership with high-level updates and risk assessments.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304818"/>
            <a:ext cx="1276397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Release Train Engineer: The SAFe Conductor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4342448"/>
            <a:ext cx="3278386" cy="8665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74884" y="5533906"/>
            <a:ext cx="284523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Facilitate PI Planning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974884" y="6376273"/>
            <a:ext cx="284523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Organize and coordinate Program Increment planning sessions.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95" y="4342448"/>
            <a:ext cx="3278505" cy="8665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53270" y="5533906"/>
            <a:ext cx="284535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Track Progress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253270" y="6020038"/>
            <a:ext cx="2845356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Monitor ART performance, ensuring milestones and objectives are met.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342448"/>
            <a:ext cx="3278386" cy="8665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1775" y="5533906"/>
            <a:ext cx="28452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Manage Risks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31775" y="6020038"/>
            <a:ext cx="284523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Identify risks across the ART and facilitate mitigation strategies.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3586" y="4342448"/>
            <a:ext cx="3278505" cy="86653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0161" y="5533906"/>
            <a:ext cx="284535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Drive Improvement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10161" y="6020038"/>
            <a:ext cx="2845356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Lead ART-level retrospectives to identify improvement opportunities.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93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1759" y="3233023"/>
            <a:ext cx="9916358" cy="697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Team Members: The Value Creators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41759" y="4248150"/>
            <a:ext cx="6467475" cy="1592937"/>
          </a:xfrm>
          <a:prstGeom prst="roundRect">
            <a:avLst>
              <a:gd name="adj" fmla="val 55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61311" y="4467701"/>
            <a:ext cx="3108722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Deliver Commitments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961311" y="4943356"/>
            <a:ext cx="602837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Complete assigned tasks and user stories within sprint timelines.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1166" y="4248150"/>
            <a:ext cx="6467475" cy="1592937"/>
          </a:xfrm>
          <a:prstGeom prst="roundRect">
            <a:avLst>
              <a:gd name="adj" fmla="val 55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640717" y="4467701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Ensure Quality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640717" y="4943356"/>
            <a:ext cx="602837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Meet definition of done and acceptance criteria for deliverables.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1759" y="6053018"/>
            <a:ext cx="6467475" cy="1592937"/>
          </a:xfrm>
          <a:prstGeom prst="roundRect">
            <a:avLst>
              <a:gd name="adj" fmla="val 55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61311" y="6272570"/>
            <a:ext cx="29412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Continuous Learning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61311" y="6748224"/>
            <a:ext cx="602837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Stay updated on best practices, tools, and technologies.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1166" y="6053018"/>
            <a:ext cx="6467475" cy="1592937"/>
          </a:xfrm>
          <a:prstGeom prst="roundRect">
            <a:avLst>
              <a:gd name="adj" fmla="val 558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640717" y="6272570"/>
            <a:ext cx="278880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Collaborate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640717" y="6748224"/>
            <a:ext cx="602837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Work closely with team members, Product Owners, and Scrum Masters.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05658"/>
            <a:ext cx="1275885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Lean Agile Coach: The Transformation Guide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659862"/>
            <a:ext cx="288190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Training and Mentoring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588907"/>
            <a:ext cx="288190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Educate teams and leaders on Lean and Agile principles.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4176474" y="3659862"/>
            <a:ext cx="288190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Change Management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76474" y="4588907"/>
            <a:ext cx="288190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Facilitate cultural and process changes for Lean Agile mindset.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94640" y="3659862"/>
            <a:ext cx="288190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Metrics and Insights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4640" y="4588907"/>
            <a:ext cx="288190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Use data to measure progress and identify improvement areas.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1012805" y="365986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Scaling Agile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2805" y="4232672"/>
            <a:ext cx="288190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Help organizations scale Agile practices effectively.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113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5084" y="2941796"/>
            <a:ext cx="5296019" cy="634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Key Role Differences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75084" y="5784056"/>
            <a:ext cx="13280231" cy="22860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935373" y="5109031"/>
            <a:ext cx="22860" cy="675084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729871" y="5567065"/>
            <a:ext cx="433983" cy="433983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86914" y="5631716"/>
            <a:ext cx="119777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1838325" y="3865721"/>
            <a:ext cx="4217194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Product Owner vs. Scrum Master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867966" y="4298752"/>
            <a:ext cx="6157913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PO focuses on </a:t>
            </a:r>
            <a:r>
              <a:rPr lang="en-US" sz="15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what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the team works on. Scrum Master focuses on </a:t>
            </a:r>
            <a:r>
              <a:rPr lang="en-US" sz="15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how</a:t>
            </a: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the team works.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651" y="5783997"/>
            <a:ext cx="22860" cy="675084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098149" y="5567065"/>
            <a:ext cx="433983" cy="433983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224117" y="5631716"/>
            <a:ext cx="1819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4866680" y="6652141"/>
            <a:ext cx="4896922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Manager vs. Program Manager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4236244" y="7085171"/>
            <a:ext cx="6157913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PM manages individual projects. Program Manager oversees multiple projects for organizational alignment.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71929" y="5109031"/>
            <a:ext cx="22860" cy="675084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0466427" y="5567065"/>
            <a:ext cx="433983" cy="433983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592276" y="5631716"/>
            <a:ext cx="18216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9304258" y="3865721"/>
            <a:ext cx="275832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Scrum Master vs. RTE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04522" y="4298752"/>
            <a:ext cx="6157913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Scrum Master works at team level. RTE operates at ART level in SAFe environments.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646</Words>
  <Application>Microsoft Office PowerPoint</Application>
  <PresentationFormat>Custom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Sora Bold</vt:lpstr>
      <vt:lpstr>Alexandria Semi Bold</vt:lpstr>
      <vt:lpstr>Arial</vt:lpstr>
      <vt:lpstr>Sora Light</vt:lpstr>
      <vt:lpstr>Sora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2025-01-28T20:10:58Z</dcterms:created>
  <dcterms:modified xsi:type="dcterms:W3CDTF">2025-01-28T20:17:51Z</dcterms:modified>
</cp:coreProperties>
</file>