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DM Sans Medium" pitchFamily="2" charset="0"/>
      <p:regular r:id="rId17"/>
    </p:embeddedFont>
    <p:embeddedFont>
      <p:font typeface="Inter" panose="020B0604020202020204" charset="0"/>
      <p:regular r:id="rId18"/>
    </p:embeddedFont>
    <p:embeddedFont>
      <p:font typeface="Inter Medium"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83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94861"/>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Integrating AI and Machine Learning into Hedge Fund Operations</a:t>
            </a:r>
            <a:endParaRPr lang="en-US" sz="4450" dirty="0"/>
          </a:p>
        </p:txBody>
      </p:sp>
      <p:sp>
        <p:nvSpPr>
          <p:cNvPr id="4" name="Text 1"/>
          <p:cNvSpPr/>
          <p:nvPr/>
        </p:nvSpPr>
        <p:spPr>
          <a:xfrm>
            <a:off x="6280190" y="326136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Artificial intelligence and machine learning are transforming hedge fund operations, evolving from buzzwords to essential components of competitive strategy. From predicting market movements to enhancing sentiment analysis and optimizing trade execution, AI is revolutionizing how funds operate.</a:t>
            </a:r>
            <a:endParaRPr lang="en-US" sz="1750" dirty="0"/>
          </a:p>
        </p:txBody>
      </p:sp>
      <p:sp>
        <p:nvSpPr>
          <p:cNvPr id="5" name="Text 2"/>
          <p:cNvSpPr/>
          <p:nvPr/>
        </p:nvSpPr>
        <p:spPr>
          <a:xfrm>
            <a:off x="6280190" y="533102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This presentation will guide project managers through the essential considerations when implementing AI initiatives in hedge fund environments, providing practical insights for successful integration and management.</a:t>
            </a:r>
            <a:endParaRPr lang="en-US" sz="1750" dirty="0"/>
          </a:p>
        </p:txBody>
      </p:sp>
      <p:sp>
        <p:nvSpPr>
          <p:cNvPr id="6" name="Shape 3"/>
          <p:cNvSpPr/>
          <p:nvPr/>
        </p:nvSpPr>
        <p:spPr>
          <a:xfrm>
            <a:off x="6280190" y="705469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9131" y="7187327"/>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6756440" y="7037784"/>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161613"/>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39961" y="504468"/>
            <a:ext cx="7604046" cy="571500"/>
          </a:xfrm>
          <a:prstGeom prst="rect">
            <a:avLst/>
          </a:prstGeom>
          <a:noFill/>
          <a:ln/>
        </p:spPr>
        <p:txBody>
          <a:bodyPr wrap="none" lIns="0" tIns="0" rIns="0" bIns="0" rtlCol="0" anchor="t"/>
          <a:lstStyle/>
          <a:p>
            <a:pPr marL="0" indent="0" algn="l">
              <a:lnSpc>
                <a:spcPts val="4450"/>
              </a:lnSpc>
              <a:buNone/>
            </a:pPr>
            <a:r>
              <a:rPr lang="en-US" sz="3550" dirty="0">
                <a:solidFill>
                  <a:srgbClr val="161613"/>
                </a:solidFill>
                <a:latin typeface="DM Sans Medium" pitchFamily="34" charset="0"/>
                <a:ea typeface="DM Sans Medium" pitchFamily="34" charset="-122"/>
                <a:cs typeface="DM Sans Medium" pitchFamily="34" charset="-120"/>
              </a:rPr>
              <a:t>Model Monitoring and Maintenance</a:t>
            </a:r>
            <a:endParaRPr lang="en-US" sz="3550" dirty="0"/>
          </a:p>
        </p:txBody>
      </p:sp>
      <p:pic>
        <p:nvPicPr>
          <p:cNvPr id="3" name="Image 0" descr="preencoded.png"/>
          <p:cNvPicPr>
            <a:picLocks noChangeAspect="1"/>
          </p:cNvPicPr>
          <p:nvPr/>
        </p:nvPicPr>
        <p:blipFill>
          <a:blip r:embed="rId3"/>
          <a:stretch>
            <a:fillRect/>
          </a:stretch>
        </p:blipFill>
        <p:spPr>
          <a:xfrm>
            <a:off x="3310057" y="3719989"/>
            <a:ext cx="8010287" cy="8010287"/>
          </a:xfrm>
          <a:prstGeom prst="rect">
            <a:avLst/>
          </a:prstGeom>
        </p:spPr>
      </p:pic>
      <p:pic>
        <p:nvPicPr>
          <p:cNvPr id="4" name="Image 1" descr="preencoded.png"/>
          <p:cNvPicPr>
            <a:picLocks noChangeAspect="1"/>
          </p:cNvPicPr>
          <p:nvPr/>
        </p:nvPicPr>
        <p:blipFill>
          <a:blip r:embed="rId4"/>
          <a:stretch>
            <a:fillRect/>
          </a:stretch>
        </p:blipFill>
        <p:spPr>
          <a:xfrm>
            <a:off x="4385727" y="6382762"/>
            <a:ext cx="308491" cy="385643"/>
          </a:xfrm>
          <a:prstGeom prst="rect">
            <a:avLst/>
          </a:prstGeom>
        </p:spPr>
      </p:pic>
      <p:pic>
        <p:nvPicPr>
          <p:cNvPr id="5" name="Image 2" descr="preencoded.png"/>
          <p:cNvPicPr>
            <a:picLocks noChangeAspect="1"/>
          </p:cNvPicPr>
          <p:nvPr/>
        </p:nvPicPr>
        <p:blipFill>
          <a:blip r:embed="rId5"/>
          <a:stretch>
            <a:fillRect/>
          </a:stretch>
        </p:blipFill>
        <p:spPr>
          <a:xfrm>
            <a:off x="3310057" y="3719989"/>
            <a:ext cx="8010287" cy="8010287"/>
          </a:xfrm>
          <a:prstGeom prst="rect">
            <a:avLst/>
          </a:prstGeom>
        </p:spPr>
      </p:pic>
      <p:pic>
        <p:nvPicPr>
          <p:cNvPr id="6" name="Image 3" descr="preencoded.png"/>
          <p:cNvPicPr>
            <a:picLocks noChangeAspect="1"/>
          </p:cNvPicPr>
          <p:nvPr/>
        </p:nvPicPr>
        <p:blipFill>
          <a:blip r:embed="rId6"/>
          <a:stretch>
            <a:fillRect/>
          </a:stretch>
        </p:blipFill>
        <p:spPr>
          <a:xfrm>
            <a:off x="6011406" y="4757083"/>
            <a:ext cx="308491" cy="385643"/>
          </a:xfrm>
          <a:prstGeom prst="rect">
            <a:avLst/>
          </a:prstGeom>
        </p:spPr>
      </p:pic>
      <p:pic>
        <p:nvPicPr>
          <p:cNvPr id="7" name="Image 4" descr="preencoded.png"/>
          <p:cNvPicPr>
            <a:picLocks noChangeAspect="1"/>
          </p:cNvPicPr>
          <p:nvPr/>
        </p:nvPicPr>
        <p:blipFill>
          <a:blip r:embed="rId7"/>
          <a:stretch>
            <a:fillRect/>
          </a:stretch>
        </p:blipFill>
        <p:spPr>
          <a:xfrm>
            <a:off x="3310057" y="3719989"/>
            <a:ext cx="8010287" cy="8010287"/>
          </a:xfrm>
          <a:prstGeom prst="rect">
            <a:avLst/>
          </a:prstGeom>
        </p:spPr>
      </p:pic>
      <p:pic>
        <p:nvPicPr>
          <p:cNvPr id="8" name="Image 5" descr="preencoded.png"/>
          <p:cNvPicPr>
            <a:picLocks noChangeAspect="1"/>
          </p:cNvPicPr>
          <p:nvPr/>
        </p:nvPicPr>
        <p:blipFill>
          <a:blip r:embed="rId8"/>
          <a:stretch>
            <a:fillRect/>
          </a:stretch>
        </p:blipFill>
        <p:spPr>
          <a:xfrm>
            <a:off x="8310384" y="4757083"/>
            <a:ext cx="308491" cy="385643"/>
          </a:xfrm>
          <a:prstGeom prst="rect">
            <a:avLst/>
          </a:prstGeom>
        </p:spPr>
      </p:pic>
      <p:pic>
        <p:nvPicPr>
          <p:cNvPr id="9" name="Image 6" descr="preencoded.png"/>
          <p:cNvPicPr>
            <a:picLocks noChangeAspect="1"/>
          </p:cNvPicPr>
          <p:nvPr/>
        </p:nvPicPr>
        <p:blipFill>
          <a:blip r:embed="rId9"/>
          <a:stretch>
            <a:fillRect/>
          </a:stretch>
        </p:blipFill>
        <p:spPr>
          <a:xfrm>
            <a:off x="3310057" y="3719989"/>
            <a:ext cx="8010287" cy="8010287"/>
          </a:xfrm>
          <a:prstGeom prst="rect">
            <a:avLst/>
          </a:prstGeom>
        </p:spPr>
      </p:pic>
      <p:pic>
        <p:nvPicPr>
          <p:cNvPr id="10" name="Image 7" descr="preencoded.png"/>
          <p:cNvPicPr>
            <a:picLocks noChangeAspect="1"/>
          </p:cNvPicPr>
          <p:nvPr/>
        </p:nvPicPr>
        <p:blipFill>
          <a:blip r:embed="rId10"/>
          <a:stretch>
            <a:fillRect/>
          </a:stretch>
        </p:blipFill>
        <p:spPr>
          <a:xfrm>
            <a:off x="9936063" y="6382762"/>
            <a:ext cx="308491" cy="385643"/>
          </a:xfrm>
          <a:prstGeom prst="rect">
            <a:avLst/>
          </a:prstGeom>
        </p:spPr>
      </p:pic>
      <p:sp>
        <p:nvSpPr>
          <p:cNvPr id="11" name="Text 1"/>
          <p:cNvSpPr/>
          <p:nvPr/>
        </p:nvSpPr>
        <p:spPr>
          <a:xfrm>
            <a:off x="1031677" y="2157055"/>
            <a:ext cx="2348389"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Performance Tracking</a:t>
            </a:r>
            <a:endParaRPr lang="en-US" sz="1750" dirty="0"/>
          </a:p>
        </p:txBody>
      </p:sp>
      <p:sp>
        <p:nvSpPr>
          <p:cNvPr id="12" name="Text 2"/>
          <p:cNvSpPr/>
          <p:nvPr/>
        </p:nvSpPr>
        <p:spPr>
          <a:xfrm>
            <a:off x="639961" y="2552462"/>
            <a:ext cx="3131939" cy="877610"/>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Implement continuous monitoring of model accuracy against market conditions</a:t>
            </a:r>
            <a:endParaRPr lang="en-US" sz="1400" dirty="0"/>
          </a:p>
        </p:txBody>
      </p:sp>
      <p:sp>
        <p:nvSpPr>
          <p:cNvPr id="13" name="Text 3"/>
          <p:cNvSpPr/>
          <p:nvPr/>
        </p:nvSpPr>
        <p:spPr>
          <a:xfrm>
            <a:off x="639961" y="3539728"/>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Daily accuracy reports</a:t>
            </a:r>
            <a:endParaRPr lang="en-US" sz="1400" dirty="0"/>
          </a:p>
        </p:txBody>
      </p:sp>
      <p:sp>
        <p:nvSpPr>
          <p:cNvPr id="14" name="Text 4"/>
          <p:cNvSpPr/>
          <p:nvPr/>
        </p:nvSpPr>
        <p:spPr>
          <a:xfrm>
            <a:off x="639961" y="3896201"/>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Drift detection algorithms</a:t>
            </a:r>
            <a:endParaRPr lang="en-US" sz="1400" dirty="0"/>
          </a:p>
        </p:txBody>
      </p:sp>
      <p:sp>
        <p:nvSpPr>
          <p:cNvPr id="15" name="Text 5"/>
          <p:cNvSpPr/>
          <p:nvPr/>
        </p:nvSpPr>
        <p:spPr>
          <a:xfrm>
            <a:off x="639961" y="4252674"/>
            <a:ext cx="3131939" cy="585073"/>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Automated alerts for degradation</a:t>
            </a:r>
            <a:endParaRPr lang="en-US" sz="1400" dirty="0"/>
          </a:p>
        </p:txBody>
      </p:sp>
      <p:sp>
        <p:nvSpPr>
          <p:cNvPr id="16" name="Text 6"/>
          <p:cNvSpPr/>
          <p:nvPr/>
        </p:nvSpPr>
        <p:spPr>
          <a:xfrm>
            <a:off x="4469130" y="1441609"/>
            <a:ext cx="2285762"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Retraining Cycles</a:t>
            </a:r>
            <a:endParaRPr lang="en-US" sz="1750" dirty="0"/>
          </a:p>
        </p:txBody>
      </p:sp>
      <p:sp>
        <p:nvSpPr>
          <p:cNvPr id="17" name="Text 7"/>
          <p:cNvSpPr/>
          <p:nvPr/>
        </p:nvSpPr>
        <p:spPr>
          <a:xfrm>
            <a:off x="4046101" y="1837015"/>
            <a:ext cx="3131939" cy="585073"/>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Establish regular model refreshes with new market data</a:t>
            </a:r>
            <a:endParaRPr lang="en-US" sz="1400" dirty="0"/>
          </a:p>
        </p:txBody>
      </p:sp>
      <p:sp>
        <p:nvSpPr>
          <p:cNvPr id="18" name="Text 8"/>
          <p:cNvSpPr/>
          <p:nvPr/>
        </p:nvSpPr>
        <p:spPr>
          <a:xfrm>
            <a:off x="4046101" y="2531745"/>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Scheduled retraining periods</a:t>
            </a:r>
            <a:endParaRPr lang="en-US" sz="1400" dirty="0"/>
          </a:p>
        </p:txBody>
      </p:sp>
      <p:sp>
        <p:nvSpPr>
          <p:cNvPr id="19" name="Text 9"/>
          <p:cNvSpPr/>
          <p:nvPr/>
        </p:nvSpPr>
        <p:spPr>
          <a:xfrm>
            <a:off x="4046101" y="2888218"/>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Version control systems</a:t>
            </a:r>
            <a:endParaRPr lang="en-US" sz="1400" dirty="0"/>
          </a:p>
        </p:txBody>
      </p:sp>
      <p:sp>
        <p:nvSpPr>
          <p:cNvPr id="20" name="Text 10"/>
          <p:cNvSpPr/>
          <p:nvPr/>
        </p:nvSpPr>
        <p:spPr>
          <a:xfrm>
            <a:off x="4046101" y="3244691"/>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A/B testing for new versions</a:t>
            </a:r>
            <a:endParaRPr lang="en-US" sz="1400" dirty="0"/>
          </a:p>
        </p:txBody>
      </p:sp>
      <p:sp>
        <p:nvSpPr>
          <p:cNvPr id="21" name="Text 11"/>
          <p:cNvSpPr/>
          <p:nvPr/>
        </p:nvSpPr>
        <p:spPr>
          <a:xfrm>
            <a:off x="7828478" y="1441609"/>
            <a:ext cx="2379464"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Anomaly Investigation</a:t>
            </a:r>
            <a:endParaRPr lang="en-US" sz="1750" dirty="0"/>
          </a:p>
        </p:txBody>
      </p:sp>
      <p:sp>
        <p:nvSpPr>
          <p:cNvPr id="22" name="Text 12"/>
          <p:cNvSpPr/>
          <p:nvPr/>
        </p:nvSpPr>
        <p:spPr>
          <a:xfrm>
            <a:off x="7452241" y="1837015"/>
            <a:ext cx="3131939" cy="585073"/>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Create protocols for examining unexpected model behavior</a:t>
            </a:r>
            <a:endParaRPr lang="en-US" sz="1400" dirty="0"/>
          </a:p>
        </p:txBody>
      </p:sp>
      <p:sp>
        <p:nvSpPr>
          <p:cNvPr id="23" name="Text 13"/>
          <p:cNvSpPr/>
          <p:nvPr/>
        </p:nvSpPr>
        <p:spPr>
          <a:xfrm>
            <a:off x="7452241" y="2531745"/>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Root cause analysis framework</a:t>
            </a:r>
            <a:endParaRPr lang="en-US" sz="1400" dirty="0"/>
          </a:p>
        </p:txBody>
      </p:sp>
      <p:sp>
        <p:nvSpPr>
          <p:cNvPr id="24" name="Text 14"/>
          <p:cNvSpPr/>
          <p:nvPr/>
        </p:nvSpPr>
        <p:spPr>
          <a:xfrm>
            <a:off x="7452241" y="2888218"/>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Market event correlation</a:t>
            </a:r>
            <a:endParaRPr lang="en-US" sz="1400" dirty="0"/>
          </a:p>
        </p:txBody>
      </p:sp>
      <p:sp>
        <p:nvSpPr>
          <p:cNvPr id="25" name="Text 15"/>
          <p:cNvSpPr/>
          <p:nvPr/>
        </p:nvSpPr>
        <p:spPr>
          <a:xfrm>
            <a:off x="7452241" y="3244691"/>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Model interpretation tools</a:t>
            </a:r>
            <a:endParaRPr lang="en-US" sz="1400" dirty="0"/>
          </a:p>
        </p:txBody>
      </p:sp>
      <p:sp>
        <p:nvSpPr>
          <p:cNvPr id="26" name="Text 16"/>
          <p:cNvSpPr/>
          <p:nvPr/>
        </p:nvSpPr>
        <p:spPr>
          <a:xfrm>
            <a:off x="11105198" y="2742128"/>
            <a:ext cx="2638306"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Documentation Updates</a:t>
            </a:r>
            <a:endParaRPr lang="en-US" sz="1750" dirty="0"/>
          </a:p>
        </p:txBody>
      </p:sp>
      <p:sp>
        <p:nvSpPr>
          <p:cNvPr id="27" name="Text 17"/>
          <p:cNvSpPr/>
          <p:nvPr/>
        </p:nvSpPr>
        <p:spPr>
          <a:xfrm>
            <a:off x="10858381" y="3137535"/>
            <a:ext cx="3132058" cy="585073"/>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Maintain comprehensive records of model changes</a:t>
            </a:r>
            <a:endParaRPr lang="en-US" sz="1400" dirty="0"/>
          </a:p>
        </p:txBody>
      </p:sp>
      <p:sp>
        <p:nvSpPr>
          <p:cNvPr id="28" name="Text 18"/>
          <p:cNvSpPr/>
          <p:nvPr/>
        </p:nvSpPr>
        <p:spPr>
          <a:xfrm>
            <a:off x="10858381" y="3832265"/>
            <a:ext cx="3132058"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Compliance-ready audit trails</a:t>
            </a:r>
            <a:endParaRPr lang="en-US" sz="1400" dirty="0"/>
          </a:p>
        </p:txBody>
      </p:sp>
      <p:sp>
        <p:nvSpPr>
          <p:cNvPr id="29" name="Text 19"/>
          <p:cNvSpPr/>
          <p:nvPr/>
        </p:nvSpPr>
        <p:spPr>
          <a:xfrm>
            <a:off x="10858381" y="4188738"/>
            <a:ext cx="3132058"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Parameter change history</a:t>
            </a:r>
            <a:endParaRPr lang="en-US" sz="1400" dirty="0"/>
          </a:p>
        </p:txBody>
      </p:sp>
      <p:sp>
        <p:nvSpPr>
          <p:cNvPr id="30" name="Text 20"/>
          <p:cNvSpPr/>
          <p:nvPr/>
        </p:nvSpPr>
        <p:spPr>
          <a:xfrm>
            <a:off x="10858381" y="4545211"/>
            <a:ext cx="3132058"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Performance evolution reports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86832" y="774621"/>
            <a:ext cx="5904667" cy="536019"/>
          </a:xfrm>
          <a:prstGeom prst="rect">
            <a:avLst/>
          </a:prstGeom>
          <a:noFill/>
          <a:ln/>
        </p:spPr>
        <p:txBody>
          <a:bodyPr wrap="none" lIns="0" tIns="0" rIns="0" bIns="0" rtlCol="0" anchor="t"/>
          <a:lstStyle/>
          <a:p>
            <a:pPr marL="0" indent="0" algn="l">
              <a:lnSpc>
                <a:spcPts val="4200"/>
              </a:lnSpc>
              <a:buNone/>
            </a:pPr>
            <a:r>
              <a:rPr lang="en-US" sz="3350" dirty="0">
                <a:solidFill>
                  <a:srgbClr val="161613"/>
                </a:solidFill>
                <a:latin typeface="DM Sans Medium" pitchFamily="34" charset="0"/>
                <a:ea typeface="DM Sans Medium" pitchFamily="34" charset="-122"/>
                <a:cs typeface="DM Sans Medium" pitchFamily="34" charset="-120"/>
              </a:rPr>
              <a:t>Cybersecurity for AI Systems</a:t>
            </a:r>
            <a:endParaRPr lang="en-US" sz="3350" dirty="0"/>
          </a:p>
        </p:txBody>
      </p:sp>
      <p:sp>
        <p:nvSpPr>
          <p:cNvPr id="4" name="Shape 1"/>
          <p:cNvSpPr/>
          <p:nvPr/>
        </p:nvSpPr>
        <p:spPr>
          <a:xfrm>
            <a:off x="6086832" y="1567934"/>
            <a:ext cx="3885843" cy="3406616"/>
          </a:xfrm>
          <a:prstGeom prst="roundRect">
            <a:avLst>
              <a:gd name="adj" fmla="val 755"/>
            </a:avLst>
          </a:prstGeom>
          <a:solidFill>
            <a:srgbClr val="EDEBE3"/>
          </a:solidFill>
          <a:ln/>
        </p:spPr>
        <p:txBody>
          <a:bodyPr/>
          <a:lstStyle/>
          <a:p>
            <a:endParaRPr lang="en-US"/>
          </a:p>
        </p:txBody>
      </p:sp>
      <p:sp>
        <p:nvSpPr>
          <p:cNvPr id="5" name="Text 2"/>
          <p:cNvSpPr/>
          <p:nvPr/>
        </p:nvSpPr>
        <p:spPr>
          <a:xfrm>
            <a:off x="6258282" y="1739384"/>
            <a:ext cx="2144554" cy="268010"/>
          </a:xfrm>
          <a:prstGeom prst="rect">
            <a:avLst/>
          </a:prstGeom>
          <a:noFill/>
          <a:ln/>
        </p:spPr>
        <p:txBody>
          <a:bodyPr wrap="none" lIns="0" tIns="0" rIns="0" bIns="0" rtlCol="0" anchor="t"/>
          <a:lstStyle/>
          <a:p>
            <a:pPr marL="0" indent="0" algn="l">
              <a:lnSpc>
                <a:spcPts val="2100"/>
              </a:lnSpc>
              <a:buNone/>
            </a:pPr>
            <a:r>
              <a:rPr lang="en-US" sz="1650" dirty="0">
                <a:solidFill>
                  <a:srgbClr val="161613"/>
                </a:solidFill>
                <a:latin typeface="DM Sans Medium" pitchFamily="34" charset="0"/>
                <a:ea typeface="DM Sans Medium" pitchFamily="34" charset="-122"/>
                <a:cs typeface="DM Sans Medium" pitchFamily="34" charset="-120"/>
              </a:rPr>
              <a:t>Model Protection</a:t>
            </a:r>
            <a:endParaRPr lang="en-US" sz="1650" dirty="0"/>
          </a:p>
        </p:txBody>
      </p:sp>
      <p:sp>
        <p:nvSpPr>
          <p:cNvPr id="6" name="Text 3"/>
          <p:cNvSpPr/>
          <p:nvPr/>
        </p:nvSpPr>
        <p:spPr>
          <a:xfrm>
            <a:off x="6258282" y="2110264"/>
            <a:ext cx="3542943" cy="1646634"/>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Safeguard proprietary algorithms and trained models from intellectual property theft. Implement strict access controls, encryption of model parameters, and monitoring for unauthorized access attempts.</a:t>
            </a:r>
            <a:endParaRPr lang="en-US" sz="1350" dirty="0"/>
          </a:p>
        </p:txBody>
      </p:sp>
      <p:sp>
        <p:nvSpPr>
          <p:cNvPr id="7" name="Text 4"/>
          <p:cNvSpPr/>
          <p:nvPr/>
        </p:nvSpPr>
        <p:spPr>
          <a:xfrm>
            <a:off x="6258282" y="3859768"/>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Tokenized access to model APIs</a:t>
            </a:r>
            <a:endParaRPr lang="en-US" sz="1350" dirty="0"/>
          </a:p>
        </p:txBody>
      </p:sp>
      <p:sp>
        <p:nvSpPr>
          <p:cNvPr id="8" name="Text 5"/>
          <p:cNvSpPr/>
          <p:nvPr/>
        </p:nvSpPr>
        <p:spPr>
          <a:xfrm>
            <a:off x="6258282" y="4194215"/>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Encrypted model storage</a:t>
            </a:r>
            <a:endParaRPr lang="en-US" sz="1350" dirty="0"/>
          </a:p>
        </p:txBody>
      </p:sp>
      <p:sp>
        <p:nvSpPr>
          <p:cNvPr id="9" name="Text 6"/>
          <p:cNvSpPr/>
          <p:nvPr/>
        </p:nvSpPr>
        <p:spPr>
          <a:xfrm>
            <a:off x="6258282" y="4528661"/>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Access logging and review</a:t>
            </a:r>
            <a:endParaRPr lang="en-US" sz="1350" dirty="0"/>
          </a:p>
        </p:txBody>
      </p:sp>
      <p:sp>
        <p:nvSpPr>
          <p:cNvPr id="10" name="Shape 7"/>
          <p:cNvSpPr/>
          <p:nvPr/>
        </p:nvSpPr>
        <p:spPr>
          <a:xfrm>
            <a:off x="10144125" y="1567934"/>
            <a:ext cx="3885843" cy="3406616"/>
          </a:xfrm>
          <a:prstGeom prst="roundRect">
            <a:avLst>
              <a:gd name="adj" fmla="val 755"/>
            </a:avLst>
          </a:prstGeom>
          <a:solidFill>
            <a:srgbClr val="EDEBE3"/>
          </a:solidFill>
          <a:ln/>
        </p:spPr>
        <p:txBody>
          <a:bodyPr/>
          <a:lstStyle/>
          <a:p>
            <a:endParaRPr lang="en-US"/>
          </a:p>
        </p:txBody>
      </p:sp>
      <p:sp>
        <p:nvSpPr>
          <p:cNvPr id="11" name="Text 8"/>
          <p:cNvSpPr/>
          <p:nvPr/>
        </p:nvSpPr>
        <p:spPr>
          <a:xfrm>
            <a:off x="10315575" y="1739384"/>
            <a:ext cx="2144554" cy="268010"/>
          </a:xfrm>
          <a:prstGeom prst="rect">
            <a:avLst/>
          </a:prstGeom>
          <a:noFill/>
          <a:ln/>
        </p:spPr>
        <p:txBody>
          <a:bodyPr wrap="none" lIns="0" tIns="0" rIns="0" bIns="0" rtlCol="0" anchor="t"/>
          <a:lstStyle/>
          <a:p>
            <a:pPr marL="0" indent="0" algn="l">
              <a:lnSpc>
                <a:spcPts val="2100"/>
              </a:lnSpc>
              <a:buNone/>
            </a:pPr>
            <a:r>
              <a:rPr lang="en-US" sz="1650" dirty="0">
                <a:solidFill>
                  <a:srgbClr val="161613"/>
                </a:solidFill>
                <a:latin typeface="DM Sans Medium" pitchFamily="34" charset="0"/>
                <a:ea typeface="DM Sans Medium" pitchFamily="34" charset="-122"/>
                <a:cs typeface="DM Sans Medium" pitchFamily="34" charset="-120"/>
              </a:rPr>
              <a:t>Data Security</a:t>
            </a:r>
            <a:endParaRPr lang="en-US" sz="1650" dirty="0"/>
          </a:p>
        </p:txBody>
      </p:sp>
      <p:sp>
        <p:nvSpPr>
          <p:cNvPr id="12" name="Text 9"/>
          <p:cNvSpPr/>
          <p:nvPr/>
        </p:nvSpPr>
        <p:spPr>
          <a:xfrm>
            <a:off x="10315575" y="2110264"/>
            <a:ext cx="3542943" cy="1097756"/>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Protect training and production data from breaches. Especially crucial for alternative data sources that may provide competitive advantages in model performance.</a:t>
            </a:r>
            <a:endParaRPr lang="en-US" sz="1350" dirty="0"/>
          </a:p>
        </p:txBody>
      </p:sp>
      <p:sp>
        <p:nvSpPr>
          <p:cNvPr id="13" name="Text 10"/>
          <p:cNvSpPr/>
          <p:nvPr/>
        </p:nvSpPr>
        <p:spPr>
          <a:xfrm>
            <a:off x="10315575" y="3310890"/>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Data anonymization protocols</a:t>
            </a:r>
            <a:endParaRPr lang="en-US" sz="1350" dirty="0"/>
          </a:p>
        </p:txBody>
      </p:sp>
      <p:sp>
        <p:nvSpPr>
          <p:cNvPr id="14" name="Text 11"/>
          <p:cNvSpPr/>
          <p:nvPr/>
        </p:nvSpPr>
        <p:spPr>
          <a:xfrm>
            <a:off x="10315575" y="3645337"/>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Secure transfer mechanisms</a:t>
            </a:r>
            <a:endParaRPr lang="en-US" sz="1350" dirty="0"/>
          </a:p>
        </p:txBody>
      </p:sp>
      <p:sp>
        <p:nvSpPr>
          <p:cNvPr id="15" name="Text 12"/>
          <p:cNvSpPr/>
          <p:nvPr/>
        </p:nvSpPr>
        <p:spPr>
          <a:xfrm>
            <a:off x="10315575" y="3979783"/>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Data lifecycle management</a:t>
            </a:r>
            <a:endParaRPr lang="en-US" sz="1350" dirty="0"/>
          </a:p>
        </p:txBody>
      </p:sp>
      <p:sp>
        <p:nvSpPr>
          <p:cNvPr id="16" name="Shape 13"/>
          <p:cNvSpPr/>
          <p:nvPr/>
        </p:nvSpPr>
        <p:spPr>
          <a:xfrm>
            <a:off x="6086832" y="5146000"/>
            <a:ext cx="7943136" cy="2308860"/>
          </a:xfrm>
          <a:prstGeom prst="roundRect">
            <a:avLst>
              <a:gd name="adj" fmla="val 1115"/>
            </a:avLst>
          </a:prstGeom>
          <a:solidFill>
            <a:srgbClr val="EDEBE3"/>
          </a:solidFill>
          <a:ln/>
        </p:spPr>
        <p:txBody>
          <a:bodyPr/>
          <a:lstStyle/>
          <a:p>
            <a:endParaRPr lang="en-US"/>
          </a:p>
        </p:txBody>
      </p:sp>
      <p:sp>
        <p:nvSpPr>
          <p:cNvPr id="17" name="Text 14"/>
          <p:cNvSpPr/>
          <p:nvPr/>
        </p:nvSpPr>
        <p:spPr>
          <a:xfrm>
            <a:off x="6258282" y="5317450"/>
            <a:ext cx="2144554" cy="268010"/>
          </a:xfrm>
          <a:prstGeom prst="rect">
            <a:avLst/>
          </a:prstGeom>
          <a:noFill/>
          <a:ln/>
        </p:spPr>
        <p:txBody>
          <a:bodyPr wrap="none" lIns="0" tIns="0" rIns="0" bIns="0" rtlCol="0" anchor="t"/>
          <a:lstStyle/>
          <a:p>
            <a:pPr marL="0" indent="0" algn="l">
              <a:lnSpc>
                <a:spcPts val="2100"/>
              </a:lnSpc>
              <a:buNone/>
            </a:pPr>
            <a:r>
              <a:rPr lang="en-US" sz="1650" dirty="0">
                <a:solidFill>
                  <a:srgbClr val="161613"/>
                </a:solidFill>
                <a:latin typeface="DM Sans Medium" pitchFamily="34" charset="0"/>
                <a:ea typeface="DM Sans Medium" pitchFamily="34" charset="-122"/>
                <a:cs typeface="DM Sans Medium" pitchFamily="34" charset="-120"/>
              </a:rPr>
              <a:t>Adversarial Defense</a:t>
            </a:r>
            <a:endParaRPr lang="en-US" sz="1650" dirty="0"/>
          </a:p>
        </p:txBody>
      </p:sp>
      <p:sp>
        <p:nvSpPr>
          <p:cNvPr id="18" name="Text 15"/>
          <p:cNvSpPr/>
          <p:nvPr/>
        </p:nvSpPr>
        <p:spPr>
          <a:xfrm>
            <a:off x="6258282" y="5688330"/>
            <a:ext cx="7600236" cy="548878"/>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Build resilience against attempts to manipulate model outputs through adversarial inputs. This is particularly important for models that directly influence trading decisions.</a:t>
            </a:r>
            <a:endParaRPr lang="en-US" sz="1350" dirty="0"/>
          </a:p>
        </p:txBody>
      </p:sp>
      <p:sp>
        <p:nvSpPr>
          <p:cNvPr id="19" name="Text 16"/>
          <p:cNvSpPr/>
          <p:nvPr/>
        </p:nvSpPr>
        <p:spPr>
          <a:xfrm>
            <a:off x="6258282" y="6340078"/>
            <a:ext cx="7600236"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Input validation frameworks</a:t>
            </a:r>
            <a:endParaRPr lang="en-US" sz="1350" dirty="0"/>
          </a:p>
        </p:txBody>
      </p:sp>
      <p:sp>
        <p:nvSpPr>
          <p:cNvPr id="20" name="Text 17"/>
          <p:cNvSpPr/>
          <p:nvPr/>
        </p:nvSpPr>
        <p:spPr>
          <a:xfrm>
            <a:off x="6258282" y="6674525"/>
            <a:ext cx="7600236"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Adversarial training techniques</a:t>
            </a:r>
            <a:endParaRPr lang="en-US" sz="1350" dirty="0"/>
          </a:p>
        </p:txBody>
      </p:sp>
      <p:sp>
        <p:nvSpPr>
          <p:cNvPr id="21" name="Text 18"/>
          <p:cNvSpPr/>
          <p:nvPr/>
        </p:nvSpPr>
        <p:spPr>
          <a:xfrm>
            <a:off x="6258282" y="7008971"/>
            <a:ext cx="7600236"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Anomaly detection systems</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5924" y="608767"/>
            <a:ext cx="6990755" cy="648057"/>
          </a:xfrm>
          <a:prstGeom prst="rect">
            <a:avLst/>
          </a:prstGeom>
          <a:noFill/>
          <a:ln/>
        </p:spPr>
        <p:txBody>
          <a:bodyPr wrap="none" lIns="0" tIns="0" rIns="0" bIns="0" rtlCol="0" anchor="t"/>
          <a:lstStyle/>
          <a:p>
            <a:pPr marL="0" indent="0" algn="l">
              <a:lnSpc>
                <a:spcPts val="5100"/>
              </a:lnSpc>
              <a:buNone/>
            </a:pPr>
            <a:r>
              <a:rPr lang="en-US" sz="4050" dirty="0">
                <a:solidFill>
                  <a:srgbClr val="161613"/>
                </a:solidFill>
                <a:latin typeface="DM Sans Medium" pitchFamily="34" charset="0"/>
                <a:ea typeface="DM Sans Medium" pitchFamily="34" charset="-122"/>
                <a:cs typeface="DM Sans Medium" pitchFamily="34" charset="-120"/>
              </a:rPr>
              <a:t>Vendor Selection for AI Tools</a:t>
            </a:r>
            <a:endParaRPr lang="en-US" sz="4050" dirty="0"/>
          </a:p>
        </p:txBody>
      </p:sp>
      <p:pic>
        <p:nvPicPr>
          <p:cNvPr id="3" name="Image 0" descr="preencoded.png"/>
          <p:cNvPicPr>
            <a:picLocks noChangeAspect="1"/>
          </p:cNvPicPr>
          <p:nvPr/>
        </p:nvPicPr>
        <p:blipFill>
          <a:blip r:embed="rId3"/>
          <a:stretch>
            <a:fillRect/>
          </a:stretch>
        </p:blipFill>
        <p:spPr>
          <a:xfrm>
            <a:off x="725924" y="1671638"/>
            <a:ext cx="4185404" cy="2586752"/>
          </a:xfrm>
          <a:prstGeom prst="rect">
            <a:avLst/>
          </a:prstGeom>
        </p:spPr>
      </p:pic>
      <p:sp>
        <p:nvSpPr>
          <p:cNvPr id="4" name="Text 1"/>
          <p:cNvSpPr/>
          <p:nvPr/>
        </p:nvSpPr>
        <p:spPr>
          <a:xfrm>
            <a:off x="725924" y="4517588"/>
            <a:ext cx="2592824"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Evaluation Criteria</a:t>
            </a:r>
            <a:endParaRPr lang="en-US" sz="2000" dirty="0"/>
          </a:p>
        </p:txBody>
      </p:sp>
      <p:sp>
        <p:nvSpPr>
          <p:cNvPr id="5" name="Text 2"/>
          <p:cNvSpPr/>
          <p:nvPr/>
        </p:nvSpPr>
        <p:spPr>
          <a:xfrm>
            <a:off x="725924" y="4966097"/>
            <a:ext cx="4185404" cy="2654617"/>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Develop a robust framework for assessing AI vendors that looks beyond marketing claims. Evaluate model performance on historical data relevant to your specific use case, not just generic benchmarks. Consider customization capabilities, integration options, and the vendor's financial stability.</a:t>
            </a:r>
            <a:endParaRPr lang="en-US" sz="1600" dirty="0"/>
          </a:p>
        </p:txBody>
      </p:sp>
      <p:pic>
        <p:nvPicPr>
          <p:cNvPr id="6" name="Image 1" descr="preencoded.png"/>
          <p:cNvPicPr>
            <a:picLocks noChangeAspect="1"/>
          </p:cNvPicPr>
          <p:nvPr/>
        </p:nvPicPr>
        <p:blipFill>
          <a:blip r:embed="rId4"/>
          <a:stretch>
            <a:fillRect/>
          </a:stretch>
        </p:blipFill>
        <p:spPr>
          <a:xfrm>
            <a:off x="5222438" y="1671638"/>
            <a:ext cx="4185404" cy="2586752"/>
          </a:xfrm>
          <a:prstGeom prst="rect">
            <a:avLst/>
          </a:prstGeom>
        </p:spPr>
      </p:pic>
      <p:sp>
        <p:nvSpPr>
          <p:cNvPr id="7" name="Text 3"/>
          <p:cNvSpPr/>
          <p:nvPr/>
        </p:nvSpPr>
        <p:spPr>
          <a:xfrm>
            <a:off x="5222438" y="4517588"/>
            <a:ext cx="3026926"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Proof of Concept Testing</a:t>
            </a:r>
            <a:endParaRPr lang="en-US" sz="2000" dirty="0"/>
          </a:p>
        </p:txBody>
      </p:sp>
      <p:sp>
        <p:nvSpPr>
          <p:cNvPr id="8" name="Text 4"/>
          <p:cNvSpPr/>
          <p:nvPr/>
        </p:nvSpPr>
        <p:spPr>
          <a:xfrm>
            <a:off x="5222438" y="4966097"/>
            <a:ext cx="4185404" cy="2654617"/>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Always run a controlled PoC before committing to any vendor solution. Test with a subset of your actual data in a staging environment that mimics production conditions. Set clear success criteria in advance and evaluate both technical performance and user acceptance.</a:t>
            </a:r>
            <a:endParaRPr lang="en-US" sz="1600" dirty="0"/>
          </a:p>
        </p:txBody>
      </p:sp>
      <p:pic>
        <p:nvPicPr>
          <p:cNvPr id="9" name="Image 2" descr="preencoded.png"/>
          <p:cNvPicPr>
            <a:picLocks noChangeAspect="1"/>
          </p:cNvPicPr>
          <p:nvPr/>
        </p:nvPicPr>
        <p:blipFill>
          <a:blip r:embed="rId5"/>
          <a:stretch>
            <a:fillRect/>
          </a:stretch>
        </p:blipFill>
        <p:spPr>
          <a:xfrm>
            <a:off x="9718953" y="1671638"/>
            <a:ext cx="4185523" cy="2586752"/>
          </a:xfrm>
          <a:prstGeom prst="rect">
            <a:avLst/>
          </a:prstGeom>
        </p:spPr>
      </p:pic>
      <p:sp>
        <p:nvSpPr>
          <p:cNvPr id="10" name="Text 5"/>
          <p:cNvSpPr/>
          <p:nvPr/>
        </p:nvSpPr>
        <p:spPr>
          <a:xfrm>
            <a:off x="9718953" y="4517588"/>
            <a:ext cx="2592824"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Contract Negotiation</a:t>
            </a:r>
            <a:endParaRPr lang="en-US" sz="2000" dirty="0"/>
          </a:p>
        </p:txBody>
      </p:sp>
      <p:sp>
        <p:nvSpPr>
          <p:cNvPr id="11" name="Text 6"/>
          <p:cNvSpPr/>
          <p:nvPr/>
        </p:nvSpPr>
        <p:spPr>
          <a:xfrm>
            <a:off x="9718953" y="4966097"/>
            <a:ext cx="4185523" cy="2654617"/>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Secure favorable terms that protect your fund's interests. Negotiate for performance guarantees, data ownership clauses, exit strategies, and support SLAs. Ensure contracts address model explainability requirements for regulatory compliance and include provisions for ongoing model updates.</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33889" y="644843"/>
            <a:ext cx="8552498" cy="566142"/>
          </a:xfrm>
          <a:prstGeom prst="rect">
            <a:avLst/>
          </a:prstGeom>
          <a:noFill/>
          <a:ln/>
        </p:spPr>
        <p:txBody>
          <a:bodyPr wrap="none" lIns="0" tIns="0" rIns="0" bIns="0" rtlCol="0" anchor="t"/>
          <a:lstStyle/>
          <a:p>
            <a:pPr marL="0" indent="0" algn="l">
              <a:lnSpc>
                <a:spcPts val="4450"/>
              </a:lnSpc>
              <a:buNone/>
            </a:pPr>
            <a:r>
              <a:rPr lang="en-US" sz="3550" dirty="0">
                <a:solidFill>
                  <a:srgbClr val="161613"/>
                </a:solidFill>
                <a:latin typeface="DM Sans Medium" pitchFamily="34" charset="0"/>
                <a:ea typeface="DM Sans Medium" pitchFamily="34" charset="-122"/>
                <a:cs typeface="DM Sans Medium" pitchFamily="34" charset="-120"/>
              </a:rPr>
              <a:t>Ethical Considerations in AI Deployment</a:t>
            </a:r>
            <a:endParaRPr lang="en-US" sz="3550" dirty="0"/>
          </a:p>
        </p:txBody>
      </p:sp>
      <p:sp>
        <p:nvSpPr>
          <p:cNvPr id="3" name="Shape 1"/>
          <p:cNvSpPr/>
          <p:nvPr/>
        </p:nvSpPr>
        <p:spPr>
          <a:xfrm>
            <a:off x="633889" y="1573173"/>
            <a:ext cx="1670328" cy="1043464"/>
          </a:xfrm>
          <a:prstGeom prst="roundRect">
            <a:avLst>
              <a:gd name="adj" fmla="val 2604"/>
            </a:avLst>
          </a:prstGeom>
          <a:solidFill>
            <a:srgbClr val="EDEBE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41715" y="1935718"/>
            <a:ext cx="254675" cy="318373"/>
          </a:xfrm>
          <a:prstGeom prst="rect">
            <a:avLst/>
          </a:prstGeom>
        </p:spPr>
      </p:pic>
      <p:sp>
        <p:nvSpPr>
          <p:cNvPr id="5" name="Text 2"/>
          <p:cNvSpPr/>
          <p:nvPr/>
        </p:nvSpPr>
        <p:spPr>
          <a:xfrm>
            <a:off x="2485311" y="1754267"/>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Fairness &amp; Bias</a:t>
            </a:r>
            <a:endParaRPr lang="en-US" sz="1750" dirty="0"/>
          </a:p>
        </p:txBody>
      </p:sp>
      <p:sp>
        <p:nvSpPr>
          <p:cNvPr id="6" name="Text 3"/>
          <p:cNvSpPr/>
          <p:nvPr/>
        </p:nvSpPr>
        <p:spPr>
          <a:xfrm>
            <a:off x="2485311" y="2145863"/>
            <a:ext cx="4256127"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Ensure models don't perpetuate market inequities</a:t>
            </a:r>
            <a:endParaRPr lang="en-US" sz="1400" dirty="0"/>
          </a:p>
        </p:txBody>
      </p:sp>
      <p:sp>
        <p:nvSpPr>
          <p:cNvPr id="7" name="Shape 4"/>
          <p:cNvSpPr/>
          <p:nvPr/>
        </p:nvSpPr>
        <p:spPr>
          <a:xfrm>
            <a:off x="2394704" y="2607112"/>
            <a:ext cx="11511320" cy="11430"/>
          </a:xfrm>
          <a:prstGeom prst="roundRect">
            <a:avLst>
              <a:gd name="adj" fmla="val 237719"/>
            </a:avLst>
          </a:prstGeom>
          <a:solidFill>
            <a:srgbClr val="D3D1C9"/>
          </a:solidFill>
          <a:ln/>
        </p:spPr>
        <p:txBody>
          <a:bodyPr/>
          <a:lstStyle/>
          <a:p>
            <a:endParaRPr lang="en-US"/>
          </a:p>
        </p:txBody>
      </p:sp>
      <p:sp>
        <p:nvSpPr>
          <p:cNvPr id="8" name="Shape 5"/>
          <p:cNvSpPr/>
          <p:nvPr/>
        </p:nvSpPr>
        <p:spPr>
          <a:xfrm>
            <a:off x="633889" y="2707124"/>
            <a:ext cx="3340656" cy="1043464"/>
          </a:xfrm>
          <a:prstGeom prst="roundRect">
            <a:avLst>
              <a:gd name="adj" fmla="val 2604"/>
            </a:avLst>
          </a:prstGeom>
          <a:solidFill>
            <a:srgbClr val="EDEBE3"/>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76820" y="3069669"/>
            <a:ext cx="254675" cy="318373"/>
          </a:xfrm>
          <a:prstGeom prst="rect">
            <a:avLst/>
          </a:prstGeom>
        </p:spPr>
      </p:pic>
      <p:sp>
        <p:nvSpPr>
          <p:cNvPr id="10" name="Text 6"/>
          <p:cNvSpPr/>
          <p:nvPr/>
        </p:nvSpPr>
        <p:spPr>
          <a:xfrm>
            <a:off x="4155638" y="2888218"/>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Transparency</a:t>
            </a:r>
            <a:endParaRPr lang="en-US" sz="1750" dirty="0"/>
          </a:p>
        </p:txBody>
      </p:sp>
      <p:sp>
        <p:nvSpPr>
          <p:cNvPr id="11" name="Text 7"/>
          <p:cNvSpPr/>
          <p:nvPr/>
        </p:nvSpPr>
        <p:spPr>
          <a:xfrm>
            <a:off x="4155638" y="3279815"/>
            <a:ext cx="4559498"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Make decision processes explainable to stakeholders</a:t>
            </a:r>
            <a:endParaRPr lang="en-US" sz="1400" dirty="0"/>
          </a:p>
        </p:txBody>
      </p:sp>
      <p:sp>
        <p:nvSpPr>
          <p:cNvPr id="12" name="Shape 8"/>
          <p:cNvSpPr/>
          <p:nvPr/>
        </p:nvSpPr>
        <p:spPr>
          <a:xfrm>
            <a:off x="4065032" y="3741063"/>
            <a:ext cx="9840992" cy="11430"/>
          </a:xfrm>
          <a:prstGeom prst="roundRect">
            <a:avLst>
              <a:gd name="adj" fmla="val 237719"/>
            </a:avLst>
          </a:prstGeom>
          <a:solidFill>
            <a:srgbClr val="D3D1C9"/>
          </a:solidFill>
          <a:ln/>
        </p:spPr>
        <p:txBody>
          <a:bodyPr/>
          <a:lstStyle/>
          <a:p>
            <a:endParaRPr lang="en-US"/>
          </a:p>
        </p:txBody>
      </p:sp>
      <p:sp>
        <p:nvSpPr>
          <p:cNvPr id="13" name="Shape 9"/>
          <p:cNvSpPr/>
          <p:nvPr/>
        </p:nvSpPr>
        <p:spPr>
          <a:xfrm>
            <a:off x="633889" y="3841075"/>
            <a:ext cx="5010983" cy="1043464"/>
          </a:xfrm>
          <a:prstGeom prst="roundRect">
            <a:avLst>
              <a:gd name="adj" fmla="val 2604"/>
            </a:avLst>
          </a:prstGeom>
          <a:solidFill>
            <a:srgbClr val="EDEBE3"/>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12043" y="4203621"/>
            <a:ext cx="254675" cy="318373"/>
          </a:xfrm>
          <a:prstGeom prst="rect">
            <a:avLst/>
          </a:prstGeom>
        </p:spPr>
      </p:pic>
      <p:sp>
        <p:nvSpPr>
          <p:cNvPr id="15" name="Text 10"/>
          <p:cNvSpPr/>
          <p:nvPr/>
        </p:nvSpPr>
        <p:spPr>
          <a:xfrm>
            <a:off x="5825966" y="4022169"/>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Market Conduct</a:t>
            </a:r>
            <a:endParaRPr lang="en-US" sz="1750" dirty="0"/>
          </a:p>
        </p:txBody>
      </p:sp>
      <p:sp>
        <p:nvSpPr>
          <p:cNvPr id="16" name="Text 11"/>
          <p:cNvSpPr/>
          <p:nvPr/>
        </p:nvSpPr>
        <p:spPr>
          <a:xfrm>
            <a:off x="5825966" y="4413766"/>
            <a:ext cx="4339233"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Prevent manipulation and maintain market integrity</a:t>
            </a:r>
            <a:endParaRPr lang="en-US" sz="1400" dirty="0"/>
          </a:p>
        </p:txBody>
      </p:sp>
      <p:sp>
        <p:nvSpPr>
          <p:cNvPr id="17" name="Shape 12"/>
          <p:cNvSpPr/>
          <p:nvPr/>
        </p:nvSpPr>
        <p:spPr>
          <a:xfrm>
            <a:off x="5735360" y="4875014"/>
            <a:ext cx="8170664" cy="11430"/>
          </a:xfrm>
          <a:prstGeom prst="roundRect">
            <a:avLst>
              <a:gd name="adj" fmla="val 237719"/>
            </a:avLst>
          </a:prstGeom>
          <a:solidFill>
            <a:srgbClr val="D3D1C9"/>
          </a:solidFill>
          <a:ln/>
        </p:spPr>
        <p:txBody>
          <a:bodyPr/>
          <a:lstStyle/>
          <a:p>
            <a:endParaRPr lang="en-US"/>
          </a:p>
        </p:txBody>
      </p:sp>
      <p:sp>
        <p:nvSpPr>
          <p:cNvPr id="18" name="Shape 13"/>
          <p:cNvSpPr/>
          <p:nvPr/>
        </p:nvSpPr>
        <p:spPr>
          <a:xfrm>
            <a:off x="633889" y="4975027"/>
            <a:ext cx="6681311" cy="1043464"/>
          </a:xfrm>
          <a:prstGeom prst="roundRect">
            <a:avLst>
              <a:gd name="adj" fmla="val 2604"/>
            </a:avLst>
          </a:prstGeom>
          <a:solidFill>
            <a:srgbClr val="EDEBE3"/>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7148" y="5337572"/>
            <a:ext cx="254675" cy="318373"/>
          </a:xfrm>
          <a:prstGeom prst="rect">
            <a:avLst/>
          </a:prstGeom>
        </p:spPr>
      </p:pic>
      <p:sp>
        <p:nvSpPr>
          <p:cNvPr id="20" name="Text 14"/>
          <p:cNvSpPr/>
          <p:nvPr/>
        </p:nvSpPr>
        <p:spPr>
          <a:xfrm>
            <a:off x="7496294" y="5156121"/>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Social Impact</a:t>
            </a:r>
            <a:endParaRPr lang="en-US" sz="1750" dirty="0"/>
          </a:p>
        </p:txBody>
      </p:sp>
      <p:sp>
        <p:nvSpPr>
          <p:cNvPr id="21" name="Text 15"/>
          <p:cNvSpPr/>
          <p:nvPr/>
        </p:nvSpPr>
        <p:spPr>
          <a:xfrm>
            <a:off x="7496294" y="5547717"/>
            <a:ext cx="4458414"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Consider broader implications of AI-driven investing</a:t>
            </a:r>
            <a:endParaRPr lang="en-US" sz="1400" dirty="0"/>
          </a:p>
        </p:txBody>
      </p:sp>
      <p:sp>
        <p:nvSpPr>
          <p:cNvPr id="22" name="Text 16"/>
          <p:cNvSpPr/>
          <p:nvPr/>
        </p:nvSpPr>
        <p:spPr>
          <a:xfrm>
            <a:off x="633889" y="6222206"/>
            <a:ext cx="13362623" cy="579358"/>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As AI systems take on greater decision-making responsibilities in hedge funds, project managers must navigate complex ethical considerations. Models must be developed and deployed in ways that maintain market integrity and avoid unintended consequences such as flash crashes or liquidity traps.</a:t>
            </a:r>
            <a:endParaRPr lang="en-US" sz="1400" dirty="0"/>
          </a:p>
        </p:txBody>
      </p:sp>
      <p:sp>
        <p:nvSpPr>
          <p:cNvPr id="23" name="Text 17"/>
          <p:cNvSpPr/>
          <p:nvPr/>
        </p:nvSpPr>
        <p:spPr>
          <a:xfrm>
            <a:off x="633889" y="7005280"/>
            <a:ext cx="13362623" cy="579358"/>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Consider establishing an AI ethics committee that includes technologists, traders, compliance officers, and external advisors to review high-impact AI initiatives before deployment.</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88896" y="541258"/>
            <a:ext cx="8363426" cy="615077"/>
          </a:xfrm>
          <a:prstGeom prst="rect">
            <a:avLst/>
          </a:prstGeom>
          <a:noFill/>
          <a:ln/>
        </p:spPr>
        <p:txBody>
          <a:bodyPr wrap="none" lIns="0" tIns="0" rIns="0" bIns="0" rtlCol="0" anchor="t"/>
          <a:lstStyle/>
          <a:p>
            <a:pPr marL="0" indent="0" algn="l">
              <a:lnSpc>
                <a:spcPts val="4800"/>
              </a:lnSpc>
              <a:buNone/>
            </a:pPr>
            <a:r>
              <a:rPr lang="en-US" sz="3850" dirty="0">
                <a:solidFill>
                  <a:srgbClr val="161613"/>
                </a:solidFill>
                <a:latin typeface="DM Sans Medium" pitchFamily="34" charset="0"/>
                <a:ea typeface="DM Sans Medium" pitchFamily="34" charset="-122"/>
                <a:cs typeface="DM Sans Medium" pitchFamily="34" charset="-120"/>
              </a:rPr>
              <a:t>Key Takeaways for Project Managers</a:t>
            </a:r>
            <a:endParaRPr lang="en-US" sz="3850" dirty="0"/>
          </a:p>
        </p:txBody>
      </p:sp>
      <p:pic>
        <p:nvPicPr>
          <p:cNvPr id="3" name="Image 0" descr="preencoded.png"/>
          <p:cNvPicPr>
            <a:picLocks noChangeAspect="1"/>
          </p:cNvPicPr>
          <p:nvPr/>
        </p:nvPicPr>
        <p:blipFill>
          <a:blip r:embed="rId3"/>
          <a:stretch>
            <a:fillRect/>
          </a:stretch>
        </p:blipFill>
        <p:spPr>
          <a:xfrm>
            <a:off x="696516" y="1677591"/>
            <a:ext cx="3191232" cy="3191232"/>
          </a:xfrm>
          <a:prstGeom prst="rect">
            <a:avLst/>
          </a:prstGeom>
        </p:spPr>
      </p:pic>
      <p:pic>
        <p:nvPicPr>
          <p:cNvPr id="4" name="Image 1" descr="preencoded.png"/>
          <p:cNvPicPr>
            <a:picLocks noChangeAspect="1"/>
          </p:cNvPicPr>
          <p:nvPr/>
        </p:nvPicPr>
        <p:blipFill>
          <a:blip r:embed="rId4"/>
          <a:stretch>
            <a:fillRect/>
          </a:stretch>
        </p:blipFill>
        <p:spPr>
          <a:xfrm>
            <a:off x="4045148" y="1677591"/>
            <a:ext cx="3191351" cy="3191351"/>
          </a:xfrm>
          <a:prstGeom prst="rect">
            <a:avLst/>
          </a:prstGeom>
        </p:spPr>
      </p:pic>
      <p:pic>
        <p:nvPicPr>
          <p:cNvPr id="5" name="Image 2" descr="preencoded.png"/>
          <p:cNvPicPr>
            <a:picLocks noChangeAspect="1"/>
          </p:cNvPicPr>
          <p:nvPr/>
        </p:nvPicPr>
        <p:blipFill>
          <a:blip r:embed="rId5"/>
          <a:stretch>
            <a:fillRect/>
          </a:stretch>
        </p:blipFill>
        <p:spPr>
          <a:xfrm>
            <a:off x="7393900" y="1677591"/>
            <a:ext cx="3191232" cy="3191232"/>
          </a:xfrm>
          <a:prstGeom prst="rect">
            <a:avLst/>
          </a:prstGeom>
        </p:spPr>
      </p:pic>
      <p:pic>
        <p:nvPicPr>
          <p:cNvPr id="6" name="Image 3" descr="preencoded.png"/>
          <p:cNvPicPr>
            <a:picLocks noChangeAspect="1"/>
          </p:cNvPicPr>
          <p:nvPr/>
        </p:nvPicPr>
        <p:blipFill>
          <a:blip r:embed="rId6"/>
          <a:stretch>
            <a:fillRect/>
          </a:stretch>
        </p:blipFill>
        <p:spPr>
          <a:xfrm>
            <a:off x="10742533" y="1677591"/>
            <a:ext cx="3191351" cy="3191351"/>
          </a:xfrm>
          <a:prstGeom prst="rect">
            <a:avLst/>
          </a:prstGeom>
        </p:spPr>
      </p:pic>
      <p:sp>
        <p:nvSpPr>
          <p:cNvPr id="7" name="Text 1"/>
          <p:cNvSpPr/>
          <p:nvPr/>
        </p:nvSpPr>
        <p:spPr>
          <a:xfrm>
            <a:off x="688896" y="5217914"/>
            <a:ext cx="13252609" cy="944404"/>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Successfully integrating AI into hedge fund operations requires project managers to balance technical expertise with business acumen. Start with clear business objectives before selecting technologies. Bridge the gap between quants and business stakeholders through effective communication and mutual understanding.</a:t>
            </a:r>
            <a:endParaRPr lang="en-US" sz="1500" dirty="0"/>
          </a:p>
        </p:txBody>
      </p:sp>
      <p:sp>
        <p:nvSpPr>
          <p:cNvPr id="8" name="Text 2"/>
          <p:cNvSpPr/>
          <p:nvPr/>
        </p:nvSpPr>
        <p:spPr>
          <a:xfrm>
            <a:off x="688896" y="6383655"/>
            <a:ext cx="13252609" cy="629603"/>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Ensure robust data infrastructure and seamless system integration while addressing risk, explainability, and regulatory requirements. Measure success with clear metrics and manage the human side of change through education and gradual implementation.</a:t>
            </a:r>
            <a:endParaRPr lang="en-US" sz="1500" dirty="0"/>
          </a:p>
        </p:txBody>
      </p:sp>
      <p:sp>
        <p:nvSpPr>
          <p:cNvPr id="9" name="Text 3"/>
          <p:cNvSpPr/>
          <p:nvPr/>
        </p:nvSpPr>
        <p:spPr>
          <a:xfrm>
            <a:off x="688896" y="7234595"/>
            <a:ext cx="13252609" cy="629603"/>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Remember: in hedge fund AI projects, precision and trust are everything. Your role as translator, facilitator, and strategic partner is crucial to unlocking AI's potential to reshape alpha generation, risk management, and operational efficiency.</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862"/>
          </a:xfrm>
          <a:prstGeom prst="rect">
            <a:avLst/>
          </a:prstGeom>
        </p:spPr>
      </p:pic>
      <p:sp>
        <p:nvSpPr>
          <p:cNvPr id="3" name="Text 0"/>
          <p:cNvSpPr/>
          <p:nvPr/>
        </p:nvSpPr>
        <p:spPr>
          <a:xfrm>
            <a:off x="669012" y="525542"/>
            <a:ext cx="5641419" cy="597337"/>
          </a:xfrm>
          <a:prstGeom prst="rect">
            <a:avLst/>
          </a:prstGeom>
          <a:noFill/>
          <a:ln/>
        </p:spPr>
        <p:txBody>
          <a:bodyPr wrap="none" lIns="0" tIns="0" rIns="0" bIns="0" rtlCol="0" anchor="t"/>
          <a:lstStyle/>
          <a:p>
            <a:pPr marL="0" indent="0" algn="l">
              <a:lnSpc>
                <a:spcPts val="4700"/>
              </a:lnSpc>
              <a:buNone/>
            </a:pPr>
            <a:r>
              <a:rPr lang="en-US" sz="3750" dirty="0">
                <a:solidFill>
                  <a:srgbClr val="161613"/>
                </a:solidFill>
                <a:latin typeface="DM Sans Medium" pitchFamily="34" charset="0"/>
                <a:ea typeface="DM Sans Medium" pitchFamily="34" charset="-122"/>
                <a:cs typeface="DM Sans Medium" pitchFamily="34" charset="-120"/>
              </a:rPr>
              <a:t>Business Objectives First</a:t>
            </a:r>
            <a:endParaRPr lang="en-US" sz="3750" dirty="0"/>
          </a:p>
        </p:txBody>
      </p:sp>
      <p:sp>
        <p:nvSpPr>
          <p:cNvPr id="4" name="Text 1"/>
          <p:cNvSpPr/>
          <p:nvPr/>
        </p:nvSpPr>
        <p:spPr>
          <a:xfrm>
            <a:off x="669012" y="1505069"/>
            <a:ext cx="3759637" cy="630674"/>
          </a:xfrm>
          <a:prstGeom prst="rect">
            <a:avLst/>
          </a:prstGeom>
          <a:noFill/>
          <a:ln/>
        </p:spPr>
        <p:txBody>
          <a:bodyPr wrap="none" lIns="0" tIns="0" rIns="0" bIns="0" rtlCol="0" anchor="t"/>
          <a:lstStyle/>
          <a:p>
            <a:pPr marL="0" indent="0" algn="ctr">
              <a:lnSpc>
                <a:spcPts val="4950"/>
              </a:lnSpc>
              <a:buNone/>
            </a:pPr>
            <a:r>
              <a:rPr lang="en-US" sz="4950" dirty="0">
                <a:solidFill>
                  <a:srgbClr val="161613"/>
                </a:solidFill>
                <a:latin typeface="DM Sans Medium" pitchFamily="34" charset="0"/>
                <a:ea typeface="DM Sans Medium" pitchFamily="34" charset="-122"/>
                <a:cs typeface="DM Sans Medium" pitchFamily="34" charset="-120"/>
              </a:rPr>
              <a:t>75%</a:t>
            </a:r>
            <a:endParaRPr lang="en-US" sz="4950" dirty="0"/>
          </a:p>
        </p:txBody>
      </p:sp>
      <p:sp>
        <p:nvSpPr>
          <p:cNvPr id="5" name="Text 2"/>
          <p:cNvSpPr/>
          <p:nvPr/>
        </p:nvSpPr>
        <p:spPr>
          <a:xfrm>
            <a:off x="1354217" y="2374583"/>
            <a:ext cx="2389227" cy="298609"/>
          </a:xfrm>
          <a:prstGeom prst="rect">
            <a:avLst/>
          </a:prstGeom>
          <a:noFill/>
          <a:ln/>
        </p:spPr>
        <p:txBody>
          <a:bodyPr wrap="none" lIns="0" tIns="0" rIns="0" bIns="0" rtlCol="0" anchor="t"/>
          <a:lstStyle/>
          <a:p>
            <a:pPr marL="0" indent="0" algn="ctr">
              <a:lnSpc>
                <a:spcPts val="2350"/>
              </a:lnSpc>
              <a:buNone/>
            </a:pPr>
            <a:r>
              <a:rPr lang="en-US" sz="1850" dirty="0">
                <a:solidFill>
                  <a:srgbClr val="161613"/>
                </a:solidFill>
                <a:latin typeface="DM Sans Medium" pitchFamily="34" charset="0"/>
                <a:ea typeface="DM Sans Medium" pitchFamily="34" charset="-122"/>
                <a:cs typeface="DM Sans Medium" pitchFamily="34" charset="-120"/>
              </a:rPr>
              <a:t>AI Projects</a:t>
            </a:r>
            <a:endParaRPr lang="en-US" sz="1850" dirty="0"/>
          </a:p>
        </p:txBody>
      </p:sp>
      <p:sp>
        <p:nvSpPr>
          <p:cNvPr id="6" name="Text 3"/>
          <p:cNvSpPr/>
          <p:nvPr/>
        </p:nvSpPr>
        <p:spPr>
          <a:xfrm>
            <a:off x="669012" y="2787848"/>
            <a:ext cx="3759637" cy="305753"/>
          </a:xfrm>
          <a:prstGeom prst="rect">
            <a:avLst/>
          </a:prstGeom>
          <a:noFill/>
          <a:ln/>
        </p:spPr>
        <p:txBody>
          <a:bodyPr wrap="none" lIns="0" tIns="0" rIns="0" bIns="0" rtlCol="0" anchor="t"/>
          <a:lstStyle/>
          <a:p>
            <a:pPr marL="0" indent="0" algn="ctr">
              <a:lnSpc>
                <a:spcPts val="2400"/>
              </a:lnSpc>
              <a:buNone/>
            </a:pPr>
            <a:r>
              <a:rPr lang="en-US" sz="1500" dirty="0">
                <a:solidFill>
                  <a:srgbClr val="161613"/>
                </a:solidFill>
                <a:latin typeface="Inter" pitchFamily="34" charset="0"/>
                <a:ea typeface="Inter" pitchFamily="34" charset="-122"/>
                <a:cs typeface="Inter" pitchFamily="34" charset="-120"/>
              </a:rPr>
              <a:t>Fail due to unclear business objectives</a:t>
            </a:r>
            <a:endParaRPr lang="en-US" sz="1500" dirty="0"/>
          </a:p>
        </p:txBody>
      </p:sp>
      <p:sp>
        <p:nvSpPr>
          <p:cNvPr id="7" name="Text 4"/>
          <p:cNvSpPr/>
          <p:nvPr/>
        </p:nvSpPr>
        <p:spPr>
          <a:xfrm>
            <a:off x="4715351" y="1505069"/>
            <a:ext cx="3759637" cy="630674"/>
          </a:xfrm>
          <a:prstGeom prst="rect">
            <a:avLst/>
          </a:prstGeom>
          <a:noFill/>
          <a:ln/>
        </p:spPr>
        <p:txBody>
          <a:bodyPr wrap="none" lIns="0" tIns="0" rIns="0" bIns="0" rtlCol="0" anchor="t"/>
          <a:lstStyle/>
          <a:p>
            <a:pPr marL="0" indent="0" algn="ctr">
              <a:lnSpc>
                <a:spcPts val="4950"/>
              </a:lnSpc>
              <a:buNone/>
            </a:pPr>
            <a:r>
              <a:rPr lang="en-US" sz="4950" dirty="0">
                <a:solidFill>
                  <a:srgbClr val="161613"/>
                </a:solidFill>
                <a:latin typeface="DM Sans Medium" pitchFamily="34" charset="0"/>
                <a:ea typeface="DM Sans Medium" pitchFamily="34" charset="-122"/>
                <a:cs typeface="DM Sans Medium" pitchFamily="34" charset="-120"/>
              </a:rPr>
              <a:t>3X</a:t>
            </a:r>
            <a:endParaRPr lang="en-US" sz="4950" dirty="0"/>
          </a:p>
        </p:txBody>
      </p:sp>
      <p:sp>
        <p:nvSpPr>
          <p:cNvPr id="8" name="Text 5"/>
          <p:cNvSpPr/>
          <p:nvPr/>
        </p:nvSpPr>
        <p:spPr>
          <a:xfrm>
            <a:off x="5400556" y="2374583"/>
            <a:ext cx="2389227" cy="298609"/>
          </a:xfrm>
          <a:prstGeom prst="rect">
            <a:avLst/>
          </a:prstGeom>
          <a:noFill/>
          <a:ln/>
        </p:spPr>
        <p:txBody>
          <a:bodyPr wrap="none" lIns="0" tIns="0" rIns="0" bIns="0" rtlCol="0" anchor="t"/>
          <a:lstStyle/>
          <a:p>
            <a:pPr marL="0" indent="0" algn="ctr">
              <a:lnSpc>
                <a:spcPts val="2350"/>
              </a:lnSpc>
              <a:buNone/>
            </a:pPr>
            <a:r>
              <a:rPr lang="en-US" sz="1850" dirty="0">
                <a:solidFill>
                  <a:srgbClr val="161613"/>
                </a:solidFill>
                <a:latin typeface="DM Sans Medium" pitchFamily="34" charset="0"/>
                <a:ea typeface="DM Sans Medium" pitchFamily="34" charset="-122"/>
                <a:cs typeface="DM Sans Medium" pitchFamily="34" charset="-120"/>
              </a:rPr>
              <a:t>ROI</a:t>
            </a:r>
            <a:endParaRPr lang="en-US" sz="1850" dirty="0"/>
          </a:p>
        </p:txBody>
      </p:sp>
      <p:sp>
        <p:nvSpPr>
          <p:cNvPr id="9" name="Text 6"/>
          <p:cNvSpPr/>
          <p:nvPr/>
        </p:nvSpPr>
        <p:spPr>
          <a:xfrm>
            <a:off x="4715351" y="2787848"/>
            <a:ext cx="3759637" cy="611505"/>
          </a:xfrm>
          <a:prstGeom prst="rect">
            <a:avLst/>
          </a:prstGeom>
          <a:noFill/>
          <a:ln/>
        </p:spPr>
        <p:txBody>
          <a:bodyPr wrap="square" lIns="0" tIns="0" rIns="0" bIns="0" rtlCol="0" anchor="t"/>
          <a:lstStyle/>
          <a:p>
            <a:pPr marL="0" indent="0" algn="ctr">
              <a:lnSpc>
                <a:spcPts val="2400"/>
              </a:lnSpc>
              <a:buNone/>
            </a:pPr>
            <a:r>
              <a:rPr lang="en-US" sz="1500" dirty="0">
                <a:solidFill>
                  <a:srgbClr val="161613"/>
                </a:solidFill>
                <a:latin typeface="Inter" pitchFamily="34" charset="0"/>
                <a:ea typeface="Inter" pitchFamily="34" charset="-122"/>
                <a:cs typeface="Inter" pitchFamily="34" charset="-120"/>
              </a:rPr>
              <a:t>Higher for projects with clearly defined goals</a:t>
            </a:r>
            <a:endParaRPr lang="en-US" sz="1500" dirty="0"/>
          </a:p>
        </p:txBody>
      </p:sp>
      <p:sp>
        <p:nvSpPr>
          <p:cNvPr id="10" name="Text 7"/>
          <p:cNvSpPr/>
          <p:nvPr/>
        </p:nvSpPr>
        <p:spPr>
          <a:xfrm>
            <a:off x="2692122" y="4068247"/>
            <a:ext cx="3759637" cy="630674"/>
          </a:xfrm>
          <a:prstGeom prst="rect">
            <a:avLst/>
          </a:prstGeom>
          <a:noFill/>
          <a:ln/>
        </p:spPr>
        <p:txBody>
          <a:bodyPr wrap="none" lIns="0" tIns="0" rIns="0" bIns="0" rtlCol="0" anchor="t"/>
          <a:lstStyle/>
          <a:p>
            <a:pPr marL="0" indent="0" algn="ctr">
              <a:lnSpc>
                <a:spcPts val="4950"/>
              </a:lnSpc>
              <a:buNone/>
            </a:pPr>
            <a:r>
              <a:rPr lang="en-US" sz="4950" dirty="0">
                <a:solidFill>
                  <a:srgbClr val="161613"/>
                </a:solidFill>
                <a:latin typeface="DM Sans Medium" pitchFamily="34" charset="0"/>
                <a:ea typeface="DM Sans Medium" pitchFamily="34" charset="-122"/>
                <a:cs typeface="DM Sans Medium" pitchFamily="34" charset="-120"/>
              </a:rPr>
              <a:t>24%</a:t>
            </a:r>
            <a:endParaRPr lang="en-US" sz="4950" dirty="0"/>
          </a:p>
        </p:txBody>
      </p:sp>
      <p:sp>
        <p:nvSpPr>
          <p:cNvPr id="11" name="Text 8"/>
          <p:cNvSpPr/>
          <p:nvPr/>
        </p:nvSpPr>
        <p:spPr>
          <a:xfrm>
            <a:off x="3377327" y="4937760"/>
            <a:ext cx="2389227" cy="298609"/>
          </a:xfrm>
          <a:prstGeom prst="rect">
            <a:avLst/>
          </a:prstGeom>
          <a:noFill/>
          <a:ln/>
        </p:spPr>
        <p:txBody>
          <a:bodyPr wrap="none" lIns="0" tIns="0" rIns="0" bIns="0" rtlCol="0" anchor="t"/>
          <a:lstStyle/>
          <a:p>
            <a:pPr marL="0" indent="0" algn="ctr">
              <a:lnSpc>
                <a:spcPts val="2350"/>
              </a:lnSpc>
              <a:buNone/>
            </a:pPr>
            <a:r>
              <a:rPr lang="en-US" sz="1850" dirty="0">
                <a:solidFill>
                  <a:srgbClr val="161613"/>
                </a:solidFill>
                <a:latin typeface="DM Sans Medium" pitchFamily="34" charset="0"/>
                <a:ea typeface="DM Sans Medium" pitchFamily="34" charset="-122"/>
                <a:cs typeface="DM Sans Medium" pitchFamily="34" charset="-120"/>
              </a:rPr>
              <a:t>Alpha Gain</a:t>
            </a:r>
            <a:endParaRPr lang="en-US" sz="1850" dirty="0"/>
          </a:p>
        </p:txBody>
      </p:sp>
      <p:sp>
        <p:nvSpPr>
          <p:cNvPr id="12" name="Text 9"/>
          <p:cNvSpPr/>
          <p:nvPr/>
        </p:nvSpPr>
        <p:spPr>
          <a:xfrm>
            <a:off x="2692122" y="5351026"/>
            <a:ext cx="3759637" cy="611505"/>
          </a:xfrm>
          <a:prstGeom prst="rect">
            <a:avLst/>
          </a:prstGeom>
          <a:noFill/>
          <a:ln/>
        </p:spPr>
        <p:txBody>
          <a:bodyPr wrap="square" lIns="0" tIns="0" rIns="0" bIns="0" rtlCol="0" anchor="t"/>
          <a:lstStyle/>
          <a:p>
            <a:pPr marL="0" indent="0" algn="ctr">
              <a:lnSpc>
                <a:spcPts val="2400"/>
              </a:lnSpc>
              <a:buNone/>
            </a:pPr>
            <a:r>
              <a:rPr lang="en-US" sz="1500" dirty="0">
                <a:solidFill>
                  <a:srgbClr val="161613"/>
                </a:solidFill>
                <a:latin typeface="Inter" pitchFamily="34" charset="0"/>
                <a:ea typeface="Inter" pitchFamily="34" charset="-122"/>
                <a:cs typeface="Inter" pitchFamily="34" charset="-120"/>
              </a:rPr>
              <a:t>Average improvement with targeted AI models</a:t>
            </a:r>
            <a:endParaRPr lang="en-US" sz="1500" dirty="0"/>
          </a:p>
        </p:txBody>
      </p:sp>
      <p:sp>
        <p:nvSpPr>
          <p:cNvPr id="13" name="Text 10"/>
          <p:cNvSpPr/>
          <p:nvPr/>
        </p:nvSpPr>
        <p:spPr>
          <a:xfrm>
            <a:off x="669012" y="6177558"/>
            <a:ext cx="7805976" cy="1528763"/>
          </a:xfrm>
          <a:prstGeom prst="rect">
            <a:avLst/>
          </a:prstGeom>
          <a:noFill/>
          <a:ln/>
        </p:spPr>
        <p:txBody>
          <a:bodyPr wrap="square" lIns="0" tIns="0" rIns="0" bIns="0" rtlCol="0" anchor="t"/>
          <a:lstStyle/>
          <a:p>
            <a:pPr marL="0" indent="0" algn="l">
              <a:lnSpc>
                <a:spcPts val="2400"/>
              </a:lnSpc>
              <a:buNone/>
            </a:pPr>
            <a:r>
              <a:rPr lang="en-US" sz="1500" dirty="0">
                <a:solidFill>
                  <a:srgbClr val="161613"/>
                </a:solidFill>
                <a:latin typeface="Inter" pitchFamily="34" charset="0"/>
                <a:ea typeface="Inter" pitchFamily="34" charset="-122"/>
                <a:cs typeface="Inter" pitchFamily="34" charset="-120"/>
              </a:rPr>
              <a:t>Before diving into technology, project managers must clearly define the "why" behind AI implementation. Are you enhancing alpha generation through predictive models? Automating trade reconciliation? Detecting anomalies in transactions for compliance? Starting with business objectives ensures you select the right data, models, and teams.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5098" y="616863"/>
            <a:ext cx="10186749" cy="700921"/>
          </a:xfrm>
          <a:prstGeom prst="rect">
            <a:avLst/>
          </a:prstGeom>
          <a:noFill/>
          <a:ln/>
        </p:spPr>
        <p:txBody>
          <a:bodyPr wrap="none" lIns="0" tIns="0" rIns="0" bIns="0" rtlCol="0" anchor="t"/>
          <a:lstStyle/>
          <a:p>
            <a:pPr marL="0" indent="0" algn="l">
              <a:lnSpc>
                <a:spcPts val="5500"/>
              </a:lnSpc>
              <a:buNone/>
            </a:pPr>
            <a:r>
              <a:rPr lang="en-US" sz="4400" dirty="0">
                <a:solidFill>
                  <a:srgbClr val="161613"/>
                </a:solidFill>
                <a:latin typeface="DM Sans Medium" pitchFamily="34" charset="0"/>
                <a:ea typeface="DM Sans Medium" pitchFamily="34" charset="-122"/>
                <a:cs typeface="DM Sans Medium" pitchFamily="34" charset="-120"/>
              </a:rPr>
              <a:t>Aligning Technical and Business Teams</a:t>
            </a:r>
            <a:endParaRPr lang="en-US" sz="4400" dirty="0"/>
          </a:p>
        </p:txBody>
      </p:sp>
      <p:sp>
        <p:nvSpPr>
          <p:cNvPr id="3" name="Text 1"/>
          <p:cNvSpPr/>
          <p:nvPr/>
        </p:nvSpPr>
        <p:spPr>
          <a:xfrm>
            <a:off x="1889046" y="2044303"/>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Partnership Building</a:t>
            </a:r>
            <a:endParaRPr lang="en-US" sz="2200" dirty="0"/>
          </a:p>
        </p:txBody>
      </p:sp>
      <p:sp>
        <p:nvSpPr>
          <p:cNvPr id="4" name="Text 2"/>
          <p:cNvSpPr/>
          <p:nvPr/>
        </p:nvSpPr>
        <p:spPr>
          <a:xfrm>
            <a:off x="785098" y="2529245"/>
            <a:ext cx="3908107" cy="1076563"/>
          </a:xfrm>
          <a:prstGeom prst="rect">
            <a:avLst/>
          </a:prstGeom>
          <a:noFill/>
          <a:ln/>
        </p:spPr>
        <p:txBody>
          <a:bodyPr wrap="square" lIns="0" tIns="0" rIns="0" bIns="0" rtlCol="0" anchor="t"/>
          <a:lstStyle/>
          <a:p>
            <a:pPr marL="0" indent="0" algn="r">
              <a:lnSpc>
                <a:spcPts val="2800"/>
              </a:lnSpc>
              <a:buNone/>
            </a:pPr>
            <a:r>
              <a:rPr lang="en-US" sz="1750" dirty="0">
                <a:solidFill>
                  <a:srgbClr val="161613"/>
                </a:solidFill>
                <a:latin typeface="Inter" pitchFamily="34" charset="0"/>
                <a:ea typeface="Inter" pitchFamily="34" charset="-122"/>
                <a:cs typeface="Inter" pitchFamily="34" charset="-120"/>
              </a:rPr>
              <a:t>Create forums for continuous dialogue between quants and business stakeholders</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223730"/>
            <a:ext cx="2964061" cy="350401"/>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Knowledge Translation</a:t>
            </a:r>
            <a:endParaRPr lang="en-US" sz="2200" dirty="0"/>
          </a:p>
        </p:txBody>
      </p:sp>
      <p:sp>
        <p:nvSpPr>
          <p:cNvPr id="8" name="Text 4"/>
          <p:cNvSpPr/>
          <p:nvPr/>
        </p:nvSpPr>
        <p:spPr>
          <a:xfrm>
            <a:off x="9937194" y="2708672"/>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Convert technical concepts into business impact language</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498062"/>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Joint KPI Setting</a:t>
            </a:r>
            <a:endParaRPr lang="en-US" sz="2200" dirty="0"/>
          </a:p>
        </p:txBody>
      </p:sp>
      <p:sp>
        <p:nvSpPr>
          <p:cNvPr id="12" name="Text 6"/>
          <p:cNvSpPr/>
          <p:nvPr/>
        </p:nvSpPr>
        <p:spPr>
          <a:xfrm>
            <a:off x="9937194" y="4983004"/>
            <a:ext cx="3908107" cy="1076563"/>
          </a:xfrm>
          <a:prstGeom prst="rect">
            <a:avLst/>
          </a:prstGeom>
          <a:noFill/>
          <a:ln/>
        </p:spPr>
        <p:txBody>
          <a:bodyPr wrap="squar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Develop metrics that satisfy both technical excellence and business value</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714500" y="4677489"/>
            <a:ext cx="2978706" cy="350401"/>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Synchronized Planning</a:t>
            </a:r>
            <a:endParaRPr lang="en-US" sz="2200" dirty="0"/>
          </a:p>
        </p:txBody>
      </p:sp>
      <p:sp>
        <p:nvSpPr>
          <p:cNvPr id="16" name="Text 8"/>
          <p:cNvSpPr/>
          <p:nvPr/>
        </p:nvSpPr>
        <p:spPr>
          <a:xfrm>
            <a:off x="785098" y="5162431"/>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161613"/>
                </a:solidFill>
                <a:latin typeface="Inter" pitchFamily="34" charset="0"/>
                <a:ea typeface="Inter" pitchFamily="34" charset="-122"/>
                <a:cs typeface="Inter" pitchFamily="34" charset="-120"/>
              </a:rPr>
              <a:t>Align sprint planning with market events and business deadlines</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AI projects in hedge funds typically originate from quants or data scientists. Your role as a project manager is to bridge the gap between business requirements and technical execution, facilitating sprint planning, aligning model training with key deadlines, and managing data access with compliance approvals.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4018" y="561023"/>
            <a:ext cx="8044815" cy="637580"/>
          </a:xfrm>
          <a:prstGeom prst="rect">
            <a:avLst/>
          </a:prstGeom>
          <a:noFill/>
          <a:ln/>
        </p:spPr>
        <p:txBody>
          <a:bodyPr wrap="none" lIns="0" tIns="0" rIns="0" bIns="0" rtlCol="0" anchor="t"/>
          <a:lstStyle/>
          <a:p>
            <a:pPr marL="0" indent="0" algn="l">
              <a:lnSpc>
                <a:spcPts val="5000"/>
              </a:lnSpc>
              <a:buNone/>
            </a:pPr>
            <a:r>
              <a:rPr lang="en-US" sz="4000" dirty="0">
                <a:solidFill>
                  <a:srgbClr val="161613"/>
                </a:solidFill>
                <a:latin typeface="DM Sans Medium" pitchFamily="34" charset="0"/>
                <a:ea typeface="DM Sans Medium" pitchFamily="34" charset="-122"/>
                <a:cs typeface="DM Sans Medium" pitchFamily="34" charset="-120"/>
              </a:rPr>
              <a:t>Data Infrastructure Requirements</a:t>
            </a:r>
            <a:endParaRPr lang="en-US" sz="4000" dirty="0"/>
          </a:p>
        </p:txBody>
      </p:sp>
      <p:pic>
        <p:nvPicPr>
          <p:cNvPr id="3" name="Image 0" descr="preencoded.png"/>
          <p:cNvPicPr>
            <a:picLocks noChangeAspect="1"/>
          </p:cNvPicPr>
          <p:nvPr/>
        </p:nvPicPr>
        <p:blipFill>
          <a:blip r:embed="rId3"/>
          <a:stretch>
            <a:fillRect/>
          </a:stretch>
        </p:blipFill>
        <p:spPr>
          <a:xfrm>
            <a:off x="3197662" y="1606629"/>
            <a:ext cx="1633776" cy="1175504"/>
          </a:xfrm>
          <a:prstGeom prst="rect">
            <a:avLst/>
          </a:prstGeom>
        </p:spPr>
      </p:pic>
      <p:pic>
        <p:nvPicPr>
          <p:cNvPr id="4" name="Image 1" descr="preencoded.png"/>
          <p:cNvPicPr>
            <a:picLocks noChangeAspect="1"/>
          </p:cNvPicPr>
          <p:nvPr/>
        </p:nvPicPr>
        <p:blipFill>
          <a:blip r:embed="rId4"/>
          <a:stretch>
            <a:fillRect/>
          </a:stretch>
        </p:blipFill>
        <p:spPr>
          <a:xfrm>
            <a:off x="3871079" y="2160746"/>
            <a:ext cx="286822" cy="358616"/>
          </a:xfrm>
          <a:prstGeom prst="rect">
            <a:avLst/>
          </a:prstGeom>
        </p:spPr>
      </p:pic>
      <p:sp>
        <p:nvSpPr>
          <p:cNvPr id="5" name="Text 1"/>
          <p:cNvSpPr/>
          <p:nvPr/>
        </p:nvSpPr>
        <p:spPr>
          <a:xfrm>
            <a:off x="5035391" y="1810583"/>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Model Deployment</a:t>
            </a:r>
            <a:endParaRPr lang="en-US" sz="2000" dirty="0"/>
          </a:p>
        </p:txBody>
      </p:sp>
      <p:sp>
        <p:nvSpPr>
          <p:cNvPr id="6" name="Text 2"/>
          <p:cNvSpPr/>
          <p:nvPr/>
        </p:nvSpPr>
        <p:spPr>
          <a:xfrm>
            <a:off x="5035391" y="2251710"/>
            <a:ext cx="4247912"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Scalable compute resources and monitoring</a:t>
            </a:r>
            <a:endParaRPr lang="en-US" sz="1600" dirty="0"/>
          </a:p>
        </p:txBody>
      </p:sp>
      <p:sp>
        <p:nvSpPr>
          <p:cNvPr id="7" name="Shape 3"/>
          <p:cNvSpPr/>
          <p:nvPr/>
        </p:nvSpPr>
        <p:spPr>
          <a:xfrm>
            <a:off x="4882396" y="2798088"/>
            <a:ext cx="8983028" cy="11430"/>
          </a:xfrm>
          <a:prstGeom prst="roundRect">
            <a:avLst>
              <a:gd name="adj" fmla="val 267763"/>
            </a:avLst>
          </a:prstGeom>
          <a:solidFill>
            <a:srgbClr val="D3D1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80774" y="2833092"/>
            <a:ext cx="3267551" cy="1175504"/>
          </a:xfrm>
          <a:prstGeom prst="rect">
            <a:avLst/>
          </a:prstGeom>
        </p:spPr>
      </p:pic>
      <p:pic>
        <p:nvPicPr>
          <p:cNvPr id="9" name="Image 3" descr="preencoded.png"/>
          <p:cNvPicPr>
            <a:picLocks noChangeAspect="1"/>
          </p:cNvPicPr>
          <p:nvPr/>
        </p:nvPicPr>
        <p:blipFill>
          <a:blip r:embed="rId6"/>
          <a:stretch>
            <a:fillRect/>
          </a:stretch>
        </p:blipFill>
        <p:spPr>
          <a:xfrm>
            <a:off x="3871079" y="3241477"/>
            <a:ext cx="286822" cy="358616"/>
          </a:xfrm>
          <a:prstGeom prst="rect">
            <a:avLst/>
          </a:prstGeom>
        </p:spPr>
      </p:pic>
      <p:sp>
        <p:nvSpPr>
          <p:cNvPr id="10" name="Text 4"/>
          <p:cNvSpPr/>
          <p:nvPr/>
        </p:nvSpPr>
        <p:spPr>
          <a:xfrm>
            <a:off x="5852279" y="3037046"/>
            <a:ext cx="319051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Data Storage &amp; Processing</a:t>
            </a:r>
            <a:endParaRPr lang="en-US" sz="2000" dirty="0"/>
          </a:p>
        </p:txBody>
      </p:sp>
      <p:sp>
        <p:nvSpPr>
          <p:cNvPr id="11" name="Text 5"/>
          <p:cNvSpPr/>
          <p:nvPr/>
        </p:nvSpPr>
        <p:spPr>
          <a:xfrm>
            <a:off x="5852279" y="3478173"/>
            <a:ext cx="4980623"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High-performance databases and compute clusters</a:t>
            </a:r>
            <a:endParaRPr lang="en-US" sz="1600" dirty="0"/>
          </a:p>
        </p:txBody>
      </p:sp>
      <p:sp>
        <p:nvSpPr>
          <p:cNvPr id="12" name="Shape 6"/>
          <p:cNvSpPr/>
          <p:nvPr/>
        </p:nvSpPr>
        <p:spPr>
          <a:xfrm>
            <a:off x="5699284" y="4024551"/>
            <a:ext cx="8166140" cy="11430"/>
          </a:xfrm>
          <a:prstGeom prst="roundRect">
            <a:avLst>
              <a:gd name="adj" fmla="val 267763"/>
            </a:avLst>
          </a:prstGeom>
          <a:solidFill>
            <a:srgbClr val="D3D1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63886" y="4059555"/>
            <a:ext cx="4901327" cy="1175504"/>
          </a:xfrm>
          <a:prstGeom prst="rect">
            <a:avLst/>
          </a:prstGeom>
        </p:spPr>
      </p:pic>
      <p:pic>
        <p:nvPicPr>
          <p:cNvPr id="14" name="Image 5" descr="preencoded.png"/>
          <p:cNvPicPr>
            <a:picLocks noChangeAspect="1"/>
          </p:cNvPicPr>
          <p:nvPr/>
        </p:nvPicPr>
        <p:blipFill>
          <a:blip r:embed="rId8"/>
          <a:stretch>
            <a:fillRect/>
          </a:stretch>
        </p:blipFill>
        <p:spPr>
          <a:xfrm>
            <a:off x="3871079" y="4467939"/>
            <a:ext cx="286822" cy="358616"/>
          </a:xfrm>
          <a:prstGeom prst="rect">
            <a:avLst/>
          </a:prstGeom>
        </p:spPr>
      </p:pic>
      <p:sp>
        <p:nvSpPr>
          <p:cNvPr id="15" name="Text 7"/>
          <p:cNvSpPr/>
          <p:nvPr/>
        </p:nvSpPr>
        <p:spPr>
          <a:xfrm>
            <a:off x="6669167" y="4263509"/>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Data Transformation</a:t>
            </a:r>
            <a:endParaRPr lang="en-US" sz="2000" dirty="0"/>
          </a:p>
        </p:txBody>
      </p:sp>
      <p:sp>
        <p:nvSpPr>
          <p:cNvPr id="16" name="Text 8"/>
          <p:cNvSpPr/>
          <p:nvPr/>
        </p:nvSpPr>
        <p:spPr>
          <a:xfrm>
            <a:off x="6669167" y="4704636"/>
            <a:ext cx="4687491"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Cleaning, normalization, and feature engineering</a:t>
            </a:r>
            <a:endParaRPr lang="en-US" sz="1600" dirty="0"/>
          </a:p>
        </p:txBody>
      </p:sp>
      <p:sp>
        <p:nvSpPr>
          <p:cNvPr id="17" name="Shape 9"/>
          <p:cNvSpPr/>
          <p:nvPr/>
        </p:nvSpPr>
        <p:spPr>
          <a:xfrm>
            <a:off x="6516172" y="5251013"/>
            <a:ext cx="7349252" cy="11430"/>
          </a:xfrm>
          <a:prstGeom prst="roundRect">
            <a:avLst>
              <a:gd name="adj" fmla="val 267763"/>
            </a:avLst>
          </a:prstGeom>
          <a:solidFill>
            <a:srgbClr val="D3D1C9"/>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46998" y="5286018"/>
            <a:ext cx="6535103" cy="1175504"/>
          </a:xfrm>
          <a:prstGeom prst="rect">
            <a:avLst/>
          </a:prstGeom>
        </p:spPr>
      </p:pic>
      <p:pic>
        <p:nvPicPr>
          <p:cNvPr id="19" name="Image 7" descr="preencoded.png"/>
          <p:cNvPicPr>
            <a:picLocks noChangeAspect="1"/>
          </p:cNvPicPr>
          <p:nvPr/>
        </p:nvPicPr>
        <p:blipFill>
          <a:blip r:embed="rId10"/>
          <a:stretch>
            <a:fillRect/>
          </a:stretch>
        </p:blipFill>
        <p:spPr>
          <a:xfrm>
            <a:off x="3871079" y="5694402"/>
            <a:ext cx="286822" cy="358616"/>
          </a:xfrm>
          <a:prstGeom prst="rect">
            <a:avLst/>
          </a:prstGeom>
        </p:spPr>
      </p:pic>
      <p:sp>
        <p:nvSpPr>
          <p:cNvPr id="20" name="Text 10"/>
          <p:cNvSpPr/>
          <p:nvPr/>
        </p:nvSpPr>
        <p:spPr>
          <a:xfrm>
            <a:off x="7486055" y="5489972"/>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Data Acquisition</a:t>
            </a:r>
            <a:endParaRPr lang="en-US" sz="2000" dirty="0"/>
          </a:p>
        </p:txBody>
      </p:sp>
      <p:sp>
        <p:nvSpPr>
          <p:cNvPr id="21" name="Text 11"/>
          <p:cNvSpPr/>
          <p:nvPr/>
        </p:nvSpPr>
        <p:spPr>
          <a:xfrm>
            <a:off x="7486055" y="5931098"/>
            <a:ext cx="4566642"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Market feeds, alternative data, internal systems</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AI is only as effective as the data powering it. Project managers must ensure clean, labeled, and timely data from market feeds and internal systems. This requires managing data pipelines, APIs, and security protocols while collaborating with DevOps and data engineering teams to maintain data integrity and accessibility.</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1479" y="835223"/>
            <a:ext cx="6483429" cy="566976"/>
          </a:xfrm>
          <a:prstGeom prst="rect">
            <a:avLst/>
          </a:prstGeom>
          <a:noFill/>
          <a:ln/>
        </p:spPr>
        <p:txBody>
          <a:bodyPr wrap="none" lIns="0" tIns="0" rIns="0" bIns="0" rtlCol="0" anchor="t"/>
          <a:lstStyle/>
          <a:p>
            <a:pPr marL="0" indent="0" algn="l">
              <a:lnSpc>
                <a:spcPts val="4450"/>
              </a:lnSpc>
              <a:buNone/>
            </a:pPr>
            <a:r>
              <a:rPr lang="en-US" sz="3550" dirty="0">
                <a:solidFill>
                  <a:srgbClr val="161613"/>
                </a:solidFill>
                <a:latin typeface="DM Sans Medium" pitchFamily="34" charset="0"/>
                <a:ea typeface="DM Sans Medium" pitchFamily="34" charset="-122"/>
                <a:cs typeface="DM Sans Medium" pitchFamily="34" charset="-120"/>
              </a:rPr>
              <a:t>System Integration Challenges</a:t>
            </a:r>
            <a:endParaRPr lang="en-US" sz="3550" dirty="0"/>
          </a:p>
        </p:txBody>
      </p:sp>
      <p:pic>
        <p:nvPicPr>
          <p:cNvPr id="4" name="Image 1" descr="preencoded.png"/>
          <p:cNvPicPr>
            <a:picLocks noChangeAspect="1"/>
          </p:cNvPicPr>
          <p:nvPr/>
        </p:nvPicPr>
        <p:blipFill>
          <a:blip r:embed="rId4"/>
          <a:stretch>
            <a:fillRect/>
          </a:stretch>
        </p:blipFill>
        <p:spPr>
          <a:xfrm>
            <a:off x="6121479" y="1674376"/>
            <a:ext cx="907256" cy="1088708"/>
          </a:xfrm>
          <a:prstGeom prst="rect">
            <a:avLst/>
          </a:prstGeom>
        </p:spPr>
      </p:pic>
      <p:sp>
        <p:nvSpPr>
          <p:cNvPr id="5" name="Text 1"/>
          <p:cNvSpPr/>
          <p:nvPr/>
        </p:nvSpPr>
        <p:spPr>
          <a:xfrm>
            <a:off x="7300913" y="1855827"/>
            <a:ext cx="2268141"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API Development</a:t>
            </a:r>
            <a:endParaRPr lang="en-US" sz="1750" dirty="0"/>
          </a:p>
        </p:txBody>
      </p:sp>
      <p:sp>
        <p:nvSpPr>
          <p:cNvPr id="6" name="Text 2"/>
          <p:cNvSpPr/>
          <p:nvPr/>
        </p:nvSpPr>
        <p:spPr>
          <a:xfrm>
            <a:off x="7300913" y="2248138"/>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Create standardized interfaces between AI systems and existing platforms</a:t>
            </a:r>
            <a:endParaRPr lang="en-US" sz="1400" dirty="0"/>
          </a:p>
        </p:txBody>
      </p:sp>
      <p:pic>
        <p:nvPicPr>
          <p:cNvPr id="7" name="Image 2" descr="preencoded.png"/>
          <p:cNvPicPr>
            <a:picLocks noChangeAspect="1"/>
          </p:cNvPicPr>
          <p:nvPr/>
        </p:nvPicPr>
        <p:blipFill>
          <a:blip r:embed="rId5"/>
          <a:stretch>
            <a:fillRect/>
          </a:stretch>
        </p:blipFill>
        <p:spPr>
          <a:xfrm>
            <a:off x="6121479" y="2763083"/>
            <a:ext cx="907256" cy="1088708"/>
          </a:xfrm>
          <a:prstGeom prst="rect">
            <a:avLst/>
          </a:prstGeom>
        </p:spPr>
      </p:pic>
      <p:sp>
        <p:nvSpPr>
          <p:cNvPr id="8" name="Text 3"/>
          <p:cNvSpPr/>
          <p:nvPr/>
        </p:nvSpPr>
        <p:spPr>
          <a:xfrm>
            <a:off x="7300913" y="2944535"/>
            <a:ext cx="2268141"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Workflow Redesign</a:t>
            </a:r>
            <a:endParaRPr lang="en-US" sz="1750" dirty="0"/>
          </a:p>
        </p:txBody>
      </p:sp>
      <p:sp>
        <p:nvSpPr>
          <p:cNvPr id="9" name="Text 4"/>
          <p:cNvSpPr/>
          <p:nvPr/>
        </p:nvSpPr>
        <p:spPr>
          <a:xfrm>
            <a:off x="7300913" y="3336846"/>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Modify processes to incorporate AI insights at decision points</a:t>
            </a:r>
            <a:endParaRPr lang="en-US" sz="1400" dirty="0"/>
          </a:p>
        </p:txBody>
      </p:sp>
      <p:pic>
        <p:nvPicPr>
          <p:cNvPr id="10" name="Image 3" descr="preencoded.png"/>
          <p:cNvPicPr>
            <a:picLocks noChangeAspect="1"/>
          </p:cNvPicPr>
          <p:nvPr/>
        </p:nvPicPr>
        <p:blipFill>
          <a:blip r:embed="rId6"/>
          <a:stretch>
            <a:fillRect/>
          </a:stretch>
        </p:blipFill>
        <p:spPr>
          <a:xfrm>
            <a:off x="6121479" y="3851791"/>
            <a:ext cx="907256" cy="1088708"/>
          </a:xfrm>
          <a:prstGeom prst="rect">
            <a:avLst/>
          </a:prstGeom>
        </p:spPr>
      </p:pic>
      <p:sp>
        <p:nvSpPr>
          <p:cNvPr id="11" name="Text 5"/>
          <p:cNvSpPr/>
          <p:nvPr/>
        </p:nvSpPr>
        <p:spPr>
          <a:xfrm>
            <a:off x="7300913" y="4033242"/>
            <a:ext cx="2291715"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Latency Optimization</a:t>
            </a:r>
            <a:endParaRPr lang="en-US" sz="1750" dirty="0"/>
          </a:p>
        </p:txBody>
      </p:sp>
      <p:sp>
        <p:nvSpPr>
          <p:cNvPr id="12" name="Text 6"/>
          <p:cNvSpPr/>
          <p:nvPr/>
        </p:nvSpPr>
        <p:spPr>
          <a:xfrm>
            <a:off x="7300913" y="4425553"/>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Ensure AI outputs meet time-sensitivity requirements for trading</a:t>
            </a:r>
            <a:endParaRPr lang="en-US" sz="1400" dirty="0"/>
          </a:p>
        </p:txBody>
      </p:sp>
      <p:pic>
        <p:nvPicPr>
          <p:cNvPr id="13" name="Image 4" descr="preencoded.png"/>
          <p:cNvPicPr>
            <a:picLocks noChangeAspect="1"/>
          </p:cNvPicPr>
          <p:nvPr/>
        </p:nvPicPr>
        <p:blipFill>
          <a:blip r:embed="rId7"/>
          <a:stretch>
            <a:fillRect/>
          </a:stretch>
        </p:blipFill>
        <p:spPr>
          <a:xfrm>
            <a:off x="6121479" y="4940498"/>
            <a:ext cx="907256" cy="1088708"/>
          </a:xfrm>
          <a:prstGeom prst="rect">
            <a:avLst/>
          </a:prstGeom>
        </p:spPr>
      </p:pic>
      <p:sp>
        <p:nvSpPr>
          <p:cNvPr id="14" name="Text 7"/>
          <p:cNvSpPr/>
          <p:nvPr/>
        </p:nvSpPr>
        <p:spPr>
          <a:xfrm>
            <a:off x="7300913" y="5121950"/>
            <a:ext cx="2645331"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Security Implementation</a:t>
            </a:r>
            <a:endParaRPr lang="en-US" sz="1750" dirty="0"/>
          </a:p>
        </p:txBody>
      </p:sp>
      <p:sp>
        <p:nvSpPr>
          <p:cNvPr id="15" name="Text 8"/>
          <p:cNvSpPr/>
          <p:nvPr/>
        </p:nvSpPr>
        <p:spPr>
          <a:xfrm>
            <a:off x="7300913" y="5514261"/>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Deploy access controls and encryption for sensitive financial data</a:t>
            </a:r>
            <a:endParaRPr lang="en-US" sz="1400" dirty="0"/>
          </a:p>
        </p:txBody>
      </p:sp>
      <p:sp>
        <p:nvSpPr>
          <p:cNvPr id="16" name="Text 9"/>
          <p:cNvSpPr/>
          <p:nvPr/>
        </p:nvSpPr>
        <p:spPr>
          <a:xfrm>
            <a:off x="6121479" y="6233279"/>
            <a:ext cx="7873841" cy="1161098"/>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Model outputs must seamlessly integrate with existing systems like Order Management Systems (OMS), Execution Management Systems (EMS), BI tools such as Power BI or Tableau, and internal dashboards used by traders and compliance teams. This requires careful planning around testing, latency management, and change control procedures.</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513761"/>
            <a:ext cx="10131862"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Risk and Explainability Considerations</a:t>
            </a:r>
            <a:endParaRPr lang="en-US" sz="4450" dirty="0"/>
          </a:p>
        </p:txBody>
      </p:sp>
      <p:sp>
        <p:nvSpPr>
          <p:cNvPr id="3" name="Text 1"/>
          <p:cNvSpPr/>
          <p:nvPr/>
        </p:nvSpPr>
        <p:spPr>
          <a:xfrm>
            <a:off x="793790" y="2789515"/>
            <a:ext cx="3357920"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Regulatory Requirements</a:t>
            </a:r>
            <a:endParaRPr lang="en-US" sz="2200" dirty="0"/>
          </a:p>
        </p:txBody>
      </p:sp>
      <p:sp>
        <p:nvSpPr>
          <p:cNvPr id="4" name="Text 2"/>
          <p:cNvSpPr/>
          <p:nvPr/>
        </p:nvSpPr>
        <p:spPr>
          <a:xfrm>
            <a:off x="793790" y="3370659"/>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SEC and other regulatory bodies increasingly demand transparency in algorithmic decision-making. Your models must provide clear audit trails and explanations for their outputs.</a:t>
            </a:r>
            <a:endParaRPr lang="en-US" sz="1750" dirty="0"/>
          </a:p>
        </p:txBody>
      </p:sp>
      <p:sp>
        <p:nvSpPr>
          <p:cNvPr id="5" name="Text 3"/>
          <p:cNvSpPr/>
          <p:nvPr/>
        </p:nvSpPr>
        <p:spPr>
          <a:xfrm>
            <a:off x="793790" y="502634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Document model assumptions and limitations</a:t>
            </a:r>
            <a:endParaRPr lang="en-US" sz="1750" dirty="0"/>
          </a:p>
        </p:txBody>
      </p:sp>
      <p:sp>
        <p:nvSpPr>
          <p:cNvPr id="6" name="Text 4"/>
          <p:cNvSpPr/>
          <p:nvPr/>
        </p:nvSpPr>
        <p:spPr>
          <a:xfrm>
            <a:off x="793790" y="546854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Establish confidence intervals for predictions</a:t>
            </a:r>
            <a:endParaRPr lang="en-US" sz="1750" dirty="0"/>
          </a:p>
        </p:txBody>
      </p:sp>
      <p:sp>
        <p:nvSpPr>
          <p:cNvPr id="7" name="Text 5"/>
          <p:cNvSpPr/>
          <p:nvPr/>
        </p:nvSpPr>
        <p:spPr>
          <a:xfrm>
            <a:off x="793790" y="591073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Create visualization tools for model decisions</a:t>
            </a:r>
            <a:endParaRPr lang="en-US" sz="1750" dirty="0"/>
          </a:p>
        </p:txBody>
      </p:sp>
      <p:sp>
        <p:nvSpPr>
          <p:cNvPr id="8" name="Text 6"/>
          <p:cNvSpPr/>
          <p:nvPr/>
        </p:nvSpPr>
        <p:spPr>
          <a:xfrm>
            <a:off x="7599521" y="27895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Human Oversight</a:t>
            </a:r>
            <a:endParaRPr lang="en-US" sz="2200" dirty="0"/>
          </a:p>
        </p:txBody>
      </p:sp>
      <p:sp>
        <p:nvSpPr>
          <p:cNvPr id="9" name="Text 7"/>
          <p:cNvSpPr/>
          <p:nvPr/>
        </p:nvSpPr>
        <p:spPr>
          <a:xfrm>
            <a:off x="7599521" y="3370659"/>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Implement human-in-the-loop systems where critical decisions receive human validation before execution. This creates a safety mechanism while building trust in the AI system.</a:t>
            </a:r>
            <a:endParaRPr lang="en-US" sz="1750" dirty="0"/>
          </a:p>
        </p:txBody>
      </p:sp>
      <p:sp>
        <p:nvSpPr>
          <p:cNvPr id="10" name="Text 8"/>
          <p:cNvSpPr/>
          <p:nvPr/>
        </p:nvSpPr>
        <p:spPr>
          <a:xfrm>
            <a:off x="7599521" y="502634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Define escalation thresholds for unusual predictions</a:t>
            </a:r>
            <a:endParaRPr lang="en-US" sz="1750" dirty="0"/>
          </a:p>
        </p:txBody>
      </p:sp>
      <p:sp>
        <p:nvSpPr>
          <p:cNvPr id="11" name="Text 9"/>
          <p:cNvSpPr/>
          <p:nvPr/>
        </p:nvSpPr>
        <p:spPr>
          <a:xfrm>
            <a:off x="7599521" y="546854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Create approval workflows for high-value transactions</a:t>
            </a:r>
            <a:endParaRPr lang="en-US" sz="1750" dirty="0"/>
          </a:p>
        </p:txBody>
      </p:sp>
      <p:sp>
        <p:nvSpPr>
          <p:cNvPr id="12" name="Text 10"/>
          <p:cNvSpPr/>
          <p:nvPr/>
        </p:nvSpPr>
        <p:spPr>
          <a:xfrm>
            <a:off x="7599521" y="591073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Build override capabilities for extraordinary market conditions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7830" y="579715"/>
            <a:ext cx="9474994" cy="658773"/>
          </a:xfrm>
          <a:prstGeom prst="rect">
            <a:avLst/>
          </a:prstGeom>
          <a:noFill/>
          <a:ln/>
        </p:spPr>
        <p:txBody>
          <a:bodyPr wrap="none" lIns="0" tIns="0" rIns="0" bIns="0" rtlCol="0" anchor="t"/>
          <a:lstStyle/>
          <a:p>
            <a:pPr marL="0" indent="0" algn="l">
              <a:lnSpc>
                <a:spcPts val="5150"/>
              </a:lnSpc>
              <a:buNone/>
            </a:pPr>
            <a:r>
              <a:rPr lang="en-US" sz="4150" dirty="0">
                <a:solidFill>
                  <a:srgbClr val="161613"/>
                </a:solidFill>
                <a:latin typeface="DM Sans Medium" pitchFamily="34" charset="0"/>
                <a:ea typeface="DM Sans Medium" pitchFamily="34" charset="-122"/>
                <a:cs typeface="DM Sans Medium" pitchFamily="34" charset="-120"/>
              </a:rPr>
              <a:t>Measuring AI Implementation Success</a:t>
            </a:r>
            <a:endParaRPr lang="en-US" sz="4150" dirty="0"/>
          </a:p>
        </p:txBody>
      </p:sp>
      <p:pic>
        <p:nvPicPr>
          <p:cNvPr id="3" name="Image 0" descr="preencoded.png"/>
          <p:cNvPicPr>
            <a:picLocks noChangeAspect="1"/>
          </p:cNvPicPr>
          <p:nvPr/>
        </p:nvPicPr>
        <p:blipFill>
          <a:blip r:embed="rId3"/>
          <a:stretch>
            <a:fillRect/>
          </a:stretch>
        </p:blipFill>
        <p:spPr>
          <a:xfrm>
            <a:off x="737830" y="1660088"/>
            <a:ext cx="12122110" cy="3829883"/>
          </a:xfrm>
          <a:prstGeom prst="rect">
            <a:avLst/>
          </a:prstGeom>
        </p:spPr>
      </p:pic>
      <p:sp>
        <p:nvSpPr>
          <p:cNvPr id="4" name="Text 1"/>
          <p:cNvSpPr/>
          <p:nvPr/>
        </p:nvSpPr>
        <p:spPr>
          <a:xfrm>
            <a:off x="737830" y="5727144"/>
            <a:ext cx="13154739" cy="1011912"/>
          </a:xfrm>
          <a:prstGeom prst="rect">
            <a:avLst/>
          </a:prstGeom>
          <a:noFill/>
          <a:ln/>
        </p:spPr>
        <p:txBody>
          <a:bodyPr wrap="squar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Measuring impact is critical for demonstrating value and securing ongoing funding. Project managers should track key performance indicators such as model accuracy versus established baselines, processing time reduction, and return on investment in trade performance or operational efficiency.</a:t>
            </a:r>
            <a:endParaRPr lang="en-US" sz="1650" dirty="0"/>
          </a:p>
        </p:txBody>
      </p:sp>
      <p:sp>
        <p:nvSpPr>
          <p:cNvPr id="5" name="Text 2"/>
          <p:cNvSpPr/>
          <p:nvPr/>
        </p:nvSpPr>
        <p:spPr>
          <a:xfrm>
            <a:off x="737830" y="6976229"/>
            <a:ext cx="13154739" cy="674608"/>
          </a:xfrm>
          <a:prstGeom prst="rect">
            <a:avLst/>
          </a:prstGeom>
          <a:noFill/>
          <a:ln/>
        </p:spPr>
        <p:txBody>
          <a:bodyPr wrap="squar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These metrics provide tangible evidence of AI's contribution to hedge fund operations and help secure executive buy-in for future initiatives.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8990" y="684014"/>
            <a:ext cx="7698819" cy="1290161"/>
          </a:xfrm>
          <a:prstGeom prst="rect">
            <a:avLst/>
          </a:prstGeom>
          <a:noFill/>
          <a:ln/>
        </p:spPr>
        <p:txBody>
          <a:bodyPr wrap="square" lIns="0" tIns="0" rIns="0" bIns="0" rtlCol="0" anchor="t"/>
          <a:lstStyle/>
          <a:p>
            <a:pPr marL="0" indent="0" algn="l">
              <a:lnSpc>
                <a:spcPts val="5050"/>
              </a:lnSpc>
              <a:buNone/>
            </a:pPr>
            <a:r>
              <a:rPr lang="en-US" sz="4050" dirty="0">
                <a:solidFill>
                  <a:srgbClr val="161613"/>
                </a:solidFill>
                <a:latin typeface="DM Sans Medium" pitchFamily="34" charset="0"/>
                <a:ea typeface="DM Sans Medium" pitchFamily="34" charset="-122"/>
                <a:cs typeface="DM Sans Medium" pitchFamily="34" charset="-120"/>
              </a:rPr>
              <a:t>Change Management Strategies</a:t>
            </a:r>
            <a:endParaRPr lang="en-US" sz="4050" dirty="0"/>
          </a:p>
        </p:txBody>
      </p:sp>
      <p:sp>
        <p:nvSpPr>
          <p:cNvPr id="4" name="Shape 1"/>
          <p:cNvSpPr/>
          <p:nvPr/>
        </p:nvSpPr>
        <p:spPr>
          <a:xfrm>
            <a:off x="6208990" y="2283857"/>
            <a:ext cx="154781" cy="1767602"/>
          </a:xfrm>
          <a:prstGeom prst="roundRect">
            <a:avLst>
              <a:gd name="adj" fmla="val 20009"/>
            </a:avLst>
          </a:prstGeom>
          <a:solidFill>
            <a:srgbClr val="EDEBE3"/>
          </a:solidFill>
          <a:ln/>
        </p:spPr>
        <p:txBody>
          <a:bodyPr/>
          <a:lstStyle/>
          <a:p>
            <a:endParaRPr lang="en-US"/>
          </a:p>
        </p:txBody>
      </p:sp>
      <p:sp>
        <p:nvSpPr>
          <p:cNvPr id="5" name="Text 2"/>
          <p:cNvSpPr/>
          <p:nvPr/>
        </p:nvSpPr>
        <p:spPr>
          <a:xfrm>
            <a:off x="6673453" y="2283857"/>
            <a:ext cx="2749868" cy="322659"/>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Stakeholder Education</a:t>
            </a:r>
            <a:endParaRPr lang="en-US" sz="2000" dirty="0"/>
          </a:p>
        </p:txBody>
      </p:sp>
      <p:sp>
        <p:nvSpPr>
          <p:cNvPr id="6" name="Text 3"/>
          <p:cNvSpPr/>
          <p:nvPr/>
        </p:nvSpPr>
        <p:spPr>
          <a:xfrm>
            <a:off x="6673453" y="2730341"/>
            <a:ext cx="7234357" cy="1321118"/>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Conduct workshops and training sessions on AI capabilities and limitations, focusing on how the technology enhances rather than replaces human expertise. Create accessible resources that demystify AI for non-technical team members.</a:t>
            </a:r>
            <a:endParaRPr lang="en-US" sz="1600" dirty="0"/>
          </a:p>
        </p:txBody>
      </p:sp>
      <p:sp>
        <p:nvSpPr>
          <p:cNvPr id="7" name="Shape 4"/>
          <p:cNvSpPr/>
          <p:nvPr/>
        </p:nvSpPr>
        <p:spPr>
          <a:xfrm>
            <a:off x="6518672" y="4257913"/>
            <a:ext cx="154781" cy="1437323"/>
          </a:xfrm>
          <a:prstGeom prst="roundRect">
            <a:avLst>
              <a:gd name="adj" fmla="val 20009"/>
            </a:avLst>
          </a:prstGeom>
          <a:solidFill>
            <a:srgbClr val="EDEBE3"/>
          </a:solidFill>
          <a:ln/>
        </p:spPr>
        <p:txBody>
          <a:bodyPr/>
          <a:lstStyle/>
          <a:p>
            <a:endParaRPr lang="en-US"/>
          </a:p>
        </p:txBody>
      </p:sp>
      <p:sp>
        <p:nvSpPr>
          <p:cNvPr id="8" name="Text 5"/>
          <p:cNvSpPr/>
          <p:nvPr/>
        </p:nvSpPr>
        <p:spPr>
          <a:xfrm>
            <a:off x="6983135" y="4257913"/>
            <a:ext cx="2886432" cy="322659"/>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Phased Implementation</a:t>
            </a:r>
            <a:endParaRPr lang="en-US" sz="2000" dirty="0"/>
          </a:p>
        </p:txBody>
      </p:sp>
      <p:sp>
        <p:nvSpPr>
          <p:cNvPr id="9" name="Text 6"/>
          <p:cNvSpPr/>
          <p:nvPr/>
        </p:nvSpPr>
        <p:spPr>
          <a:xfrm>
            <a:off x="6983135" y="4704398"/>
            <a:ext cx="6924675" cy="990838"/>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Roll out AI capabilities gradually, starting with non-critical functions before moving to core trading operations. This allows teams to build confidence in the technology and adapt workflows incrementally.</a:t>
            </a:r>
            <a:endParaRPr lang="en-US" sz="1600" dirty="0"/>
          </a:p>
        </p:txBody>
      </p:sp>
      <p:sp>
        <p:nvSpPr>
          <p:cNvPr id="10" name="Shape 7"/>
          <p:cNvSpPr/>
          <p:nvPr/>
        </p:nvSpPr>
        <p:spPr>
          <a:xfrm>
            <a:off x="6828353" y="5901690"/>
            <a:ext cx="154781" cy="1437323"/>
          </a:xfrm>
          <a:prstGeom prst="roundRect">
            <a:avLst>
              <a:gd name="adj" fmla="val 20009"/>
            </a:avLst>
          </a:prstGeom>
          <a:solidFill>
            <a:srgbClr val="EDEBE3"/>
          </a:solidFill>
          <a:ln/>
        </p:spPr>
        <p:txBody>
          <a:bodyPr/>
          <a:lstStyle/>
          <a:p>
            <a:endParaRPr lang="en-US"/>
          </a:p>
        </p:txBody>
      </p:sp>
      <p:sp>
        <p:nvSpPr>
          <p:cNvPr id="11" name="Text 8"/>
          <p:cNvSpPr/>
          <p:nvPr/>
        </p:nvSpPr>
        <p:spPr>
          <a:xfrm>
            <a:off x="7292816" y="5901690"/>
            <a:ext cx="2580799" cy="322659"/>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Success Celebration</a:t>
            </a:r>
            <a:endParaRPr lang="en-US" sz="2000" dirty="0"/>
          </a:p>
        </p:txBody>
      </p:sp>
      <p:sp>
        <p:nvSpPr>
          <p:cNvPr id="12" name="Text 9"/>
          <p:cNvSpPr/>
          <p:nvPr/>
        </p:nvSpPr>
        <p:spPr>
          <a:xfrm>
            <a:off x="7292816" y="6348174"/>
            <a:ext cx="6614993" cy="990838"/>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Publicly recognize early wins and showcase how AI tools have improved outcomes or reduced tedious work. Highlight individuals who have effectively incorporated AI into their daily routines.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17206" y="801172"/>
            <a:ext cx="8508683" cy="588883"/>
          </a:xfrm>
          <a:prstGeom prst="rect">
            <a:avLst/>
          </a:prstGeom>
          <a:noFill/>
          <a:ln/>
        </p:spPr>
        <p:txBody>
          <a:bodyPr wrap="none" lIns="0" tIns="0" rIns="0" bIns="0" rtlCol="0" anchor="t"/>
          <a:lstStyle/>
          <a:p>
            <a:pPr marL="0" indent="0" algn="l">
              <a:lnSpc>
                <a:spcPts val="4600"/>
              </a:lnSpc>
              <a:buNone/>
            </a:pPr>
            <a:r>
              <a:rPr lang="en-US" sz="3700" dirty="0">
                <a:solidFill>
                  <a:srgbClr val="161613"/>
                </a:solidFill>
                <a:latin typeface="DM Sans Medium" pitchFamily="34" charset="0"/>
                <a:ea typeface="DM Sans Medium" pitchFamily="34" charset="-122"/>
                <a:cs typeface="DM Sans Medium" pitchFamily="34" charset="-120"/>
              </a:rPr>
              <a:t>AI Talent Acquisition and Management</a:t>
            </a:r>
            <a:endParaRPr lang="en-US" sz="3700" dirty="0"/>
          </a:p>
        </p:txBody>
      </p:sp>
      <p:sp>
        <p:nvSpPr>
          <p:cNvPr id="4" name="Shape 1"/>
          <p:cNvSpPr/>
          <p:nvPr/>
        </p:nvSpPr>
        <p:spPr>
          <a:xfrm>
            <a:off x="4317206" y="1884640"/>
            <a:ext cx="423982" cy="423982"/>
          </a:xfrm>
          <a:prstGeom prst="roundRect">
            <a:avLst>
              <a:gd name="adj" fmla="val 6668"/>
            </a:avLst>
          </a:prstGeom>
          <a:solidFill>
            <a:srgbClr val="EDEBE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4387810" y="1919883"/>
            <a:ext cx="282654" cy="353378"/>
          </a:xfrm>
          <a:prstGeom prst="rect">
            <a:avLst/>
          </a:prstGeom>
        </p:spPr>
      </p:pic>
      <p:sp>
        <p:nvSpPr>
          <p:cNvPr id="6" name="Text 2"/>
          <p:cNvSpPr/>
          <p:nvPr/>
        </p:nvSpPr>
        <p:spPr>
          <a:xfrm>
            <a:off x="4929545" y="1884640"/>
            <a:ext cx="2698194"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Specialized Recruitment</a:t>
            </a:r>
            <a:endParaRPr lang="en-US" sz="1850" dirty="0"/>
          </a:p>
        </p:txBody>
      </p:sp>
      <p:sp>
        <p:nvSpPr>
          <p:cNvPr id="7" name="Text 3"/>
          <p:cNvSpPr/>
          <p:nvPr/>
        </p:nvSpPr>
        <p:spPr>
          <a:xfrm>
            <a:off x="4929545" y="2292072"/>
            <a:ext cx="9041249" cy="904399"/>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Partner with HR to develop specific job descriptions that accurately reflect the unique blend of financial knowledge and AI expertise required. Consider candidates from both traditional finance and tech backgrounds.</a:t>
            </a:r>
            <a:endParaRPr lang="en-US" sz="1450" dirty="0"/>
          </a:p>
        </p:txBody>
      </p:sp>
      <p:sp>
        <p:nvSpPr>
          <p:cNvPr id="8" name="Shape 4"/>
          <p:cNvSpPr/>
          <p:nvPr/>
        </p:nvSpPr>
        <p:spPr>
          <a:xfrm>
            <a:off x="4317206" y="3596759"/>
            <a:ext cx="423982" cy="423982"/>
          </a:xfrm>
          <a:prstGeom prst="roundRect">
            <a:avLst>
              <a:gd name="adj" fmla="val 6668"/>
            </a:avLst>
          </a:prstGeom>
          <a:solidFill>
            <a:srgbClr val="EDEBE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4387810" y="3632002"/>
            <a:ext cx="282654" cy="353378"/>
          </a:xfrm>
          <a:prstGeom prst="rect">
            <a:avLst/>
          </a:prstGeom>
        </p:spPr>
      </p:pic>
      <p:sp>
        <p:nvSpPr>
          <p:cNvPr id="10" name="Text 5"/>
          <p:cNvSpPr/>
          <p:nvPr/>
        </p:nvSpPr>
        <p:spPr>
          <a:xfrm>
            <a:off x="4929545" y="3596759"/>
            <a:ext cx="3066098"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Competitive Compensation</a:t>
            </a:r>
            <a:endParaRPr lang="en-US" sz="1850" dirty="0"/>
          </a:p>
        </p:txBody>
      </p:sp>
      <p:sp>
        <p:nvSpPr>
          <p:cNvPr id="11" name="Text 6"/>
          <p:cNvSpPr/>
          <p:nvPr/>
        </p:nvSpPr>
        <p:spPr>
          <a:xfrm>
            <a:off x="4929545" y="4004191"/>
            <a:ext cx="9041249" cy="602933"/>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Develop compensation packages that compete with both tech firms and traditional financial institutions. Consider equity components that align with fund performance enhanced by AI initiatives.</a:t>
            </a:r>
            <a:endParaRPr lang="en-US" sz="1450" dirty="0"/>
          </a:p>
        </p:txBody>
      </p:sp>
      <p:sp>
        <p:nvSpPr>
          <p:cNvPr id="12" name="Shape 7"/>
          <p:cNvSpPr/>
          <p:nvPr/>
        </p:nvSpPr>
        <p:spPr>
          <a:xfrm>
            <a:off x="4317206" y="5007412"/>
            <a:ext cx="423982" cy="423982"/>
          </a:xfrm>
          <a:prstGeom prst="roundRect">
            <a:avLst>
              <a:gd name="adj" fmla="val 6668"/>
            </a:avLst>
          </a:prstGeom>
          <a:solidFill>
            <a:srgbClr val="EDEBE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4387810" y="5042654"/>
            <a:ext cx="282654" cy="353378"/>
          </a:xfrm>
          <a:prstGeom prst="rect">
            <a:avLst/>
          </a:prstGeom>
        </p:spPr>
      </p:pic>
      <p:sp>
        <p:nvSpPr>
          <p:cNvPr id="14" name="Text 8"/>
          <p:cNvSpPr/>
          <p:nvPr/>
        </p:nvSpPr>
        <p:spPr>
          <a:xfrm>
            <a:off x="4929545" y="5007412"/>
            <a:ext cx="2703195"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Cross-Functional Teams</a:t>
            </a:r>
            <a:endParaRPr lang="en-US" sz="1850" dirty="0"/>
          </a:p>
        </p:txBody>
      </p:sp>
      <p:sp>
        <p:nvSpPr>
          <p:cNvPr id="15" name="Text 9"/>
          <p:cNvSpPr/>
          <p:nvPr/>
        </p:nvSpPr>
        <p:spPr>
          <a:xfrm>
            <a:off x="4929545" y="5414843"/>
            <a:ext cx="9041249" cy="602933"/>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Structure teams to include both AI specialists and domain experts from trading, risk, and operations. Facilitate knowledge sharing through regular collaborative sessions and paired programming.</a:t>
            </a:r>
            <a:endParaRPr lang="en-US" sz="1450" dirty="0"/>
          </a:p>
        </p:txBody>
      </p:sp>
      <p:sp>
        <p:nvSpPr>
          <p:cNvPr id="16" name="Shape 10"/>
          <p:cNvSpPr/>
          <p:nvPr/>
        </p:nvSpPr>
        <p:spPr>
          <a:xfrm>
            <a:off x="4317206" y="6418064"/>
            <a:ext cx="423982" cy="423982"/>
          </a:xfrm>
          <a:prstGeom prst="roundRect">
            <a:avLst>
              <a:gd name="adj" fmla="val 6668"/>
            </a:avLst>
          </a:prstGeom>
          <a:solidFill>
            <a:srgbClr val="EDEBE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4387810" y="6453307"/>
            <a:ext cx="282654" cy="353378"/>
          </a:xfrm>
          <a:prstGeom prst="rect">
            <a:avLst/>
          </a:prstGeom>
        </p:spPr>
      </p:pic>
      <p:sp>
        <p:nvSpPr>
          <p:cNvPr id="18" name="Text 11"/>
          <p:cNvSpPr/>
          <p:nvPr/>
        </p:nvSpPr>
        <p:spPr>
          <a:xfrm>
            <a:off x="4929545" y="6418064"/>
            <a:ext cx="2355890"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Continuous Learning</a:t>
            </a:r>
            <a:endParaRPr lang="en-US" sz="1850" dirty="0"/>
          </a:p>
        </p:txBody>
      </p:sp>
      <p:sp>
        <p:nvSpPr>
          <p:cNvPr id="19" name="Text 12"/>
          <p:cNvSpPr/>
          <p:nvPr/>
        </p:nvSpPr>
        <p:spPr>
          <a:xfrm>
            <a:off x="4929545" y="6825496"/>
            <a:ext cx="9041249" cy="602933"/>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Invest in ongoing education through conferences, courses, and research time. Create internal knowledge repositories and communities of practice to share insights across the organization.</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1443</Words>
  <Application>Microsoft Office PowerPoint</Application>
  <PresentationFormat>Custom</PresentationFormat>
  <Paragraphs>149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Inter Bold</vt:lpstr>
      <vt:lpstr>Arial</vt:lpstr>
      <vt:lpstr>Inter Medium</vt:lpstr>
      <vt:lpstr>DM Sans Medium</vt:lpstr>
      <vt:lpstr>Inter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2025-04-22T16:50:44Z</dcterms:created>
  <dcterms:modified xsi:type="dcterms:W3CDTF">2025-04-22T16:56:45Z</dcterms:modified>
</cp:coreProperties>
</file>