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Patrick Hand" panose="000005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50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2167652"/>
            <a:ext cx="7415927" cy="1234202"/>
          </a:xfrm>
          <a:prstGeom prst="rect">
            <a:avLst/>
          </a:prstGeom>
          <a:noFill/>
          <a:ln/>
        </p:spPr>
        <p:txBody>
          <a:bodyPr wrap="squar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Free ATS Resume Checkers: Land Your Dream Job</a:t>
            </a:r>
            <a:endParaRPr lang="en-US" sz="3850" dirty="0"/>
          </a:p>
        </p:txBody>
      </p:sp>
      <p:sp>
        <p:nvSpPr>
          <p:cNvPr id="4" name="Text 1"/>
          <p:cNvSpPr/>
          <p:nvPr/>
        </p:nvSpPr>
        <p:spPr>
          <a:xfrm>
            <a:off x="864037" y="3772138"/>
            <a:ext cx="7415927" cy="158019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In today's competitive job market, your resume needs to pass the Applicant Tracking System (ATS). Many companies use ATS software to scan and rank resumes. Optimizing your resume for ATS is crucial. This presentation will guide you to free tools that can help.</a:t>
            </a:r>
            <a:endParaRPr lang="en-US" sz="1900" dirty="0"/>
          </a:p>
        </p:txBody>
      </p:sp>
      <p:sp>
        <p:nvSpPr>
          <p:cNvPr id="5" name="Shape 2"/>
          <p:cNvSpPr/>
          <p:nvPr/>
        </p:nvSpPr>
        <p:spPr>
          <a:xfrm>
            <a:off x="864037" y="5648444"/>
            <a:ext cx="394930" cy="394930"/>
          </a:xfrm>
          <a:prstGeom prst="roundRect">
            <a:avLst>
              <a:gd name="adj" fmla="val 23151155"/>
            </a:avLst>
          </a:prstGeom>
          <a:solidFill>
            <a:srgbClr val="7BCC95"/>
          </a:solidFill>
          <a:ln w="7620">
            <a:solidFill>
              <a:srgbClr val="FFFFFF"/>
            </a:solidFill>
            <a:prstDash val="solid"/>
          </a:ln>
        </p:spPr>
        <p:txBody>
          <a:bodyPr/>
          <a:lstStyle/>
          <a:p>
            <a:endParaRPr lang="en-US"/>
          </a:p>
        </p:txBody>
      </p:sp>
      <p:sp>
        <p:nvSpPr>
          <p:cNvPr id="6" name="Text 3"/>
          <p:cNvSpPr/>
          <p:nvPr/>
        </p:nvSpPr>
        <p:spPr>
          <a:xfrm>
            <a:off x="1005959" y="5797153"/>
            <a:ext cx="111085"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Patrick Hand Medium" pitchFamily="34" charset="0"/>
                <a:ea typeface="Patrick Hand Medium" pitchFamily="34" charset="-122"/>
                <a:cs typeface="Patrick Hand Medium" pitchFamily="34" charset="-120"/>
              </a:rPr>
              <a:t>kW</a:t>
            </a:r>
            <a:endParaRPr lang="en-US" sz="750" dirty="0"/>
          </a:p>
        </p:txBody>
      </p:sp>
      <p:sp>
        <p:nvSpPr>
          <p:cNvPr id="7" name="Text 4"/>
          <p:cNvSpPr/>
          <p:nvPr/>
        </p:nvSpPr>
        <p:spPr>
          <a:xfrm>
            <a:off x="1382316" y="5629989"/>
            <a:ext cx="2351961" cy="431959"/>
          </a:xfrm>
          <a:prstGeom prst="rect">
            <a:avLst/>
          </a:prstGeom>
          <a:noFill/>
          <a:ln/>
        </p:spPr>
        <p:txBody>
          <a:bodyPr wrap="none" lIns="0" tIns="0" rIns="0" bIns="0" rtlCol="0" anchor="t"/>
          <a:lstStyle/>
          <a:p>
            <a:pPr marL="0" indent="0" algn="l">
              <a:lnSpc>
                <a:spcPts val="3400"/>
              </a:lnSpc>
              <a:buNone/>
            </a:pPr>
            <a:r>
              <a:rPr lang="en-US" sz="2400" b="1" dirty="0">
                <a:solidFill>
                  <a:srgbClr val="383838"/>
                </a:solidFill>
                <a:latin typeface="Patrick Hand Bold" pitchFamily="34" charset="0"/>
                <a:ea typeface="Patrick Hand Bold" pitchFamily="34" charset="-122"/>
                <a:cs typeface="Patrick Hand Bold" pitchFamily="34" charset="-120"/>
              </a:rPr>
              <a:t>by Kimberly Wiethoff</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64037" y="1896308"/>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Formatting for ATS</a:t>
            </a:r>
            <a:endParaRPr lang="en-US" sz="3850" dirty="0"/>
          </a:p>
        </p:txBody>
      </p:sp>
      <p:sp>
        <p:nvSpPr>
          <p:cNvPr id="3" name="Shape 1"/>
          <p:cNvSpPr/>
          <p:nvPr/>
        </p:nvSpPr>
        <p:spPr>
          <a:xfrm>
            <a:off x="864037" y="3007162"/>
            <a:ext cx="2150269" cy="802243"/>
          </a:xfrm>
          <a:prstGeom prst="roundRect">
            <a:avLst>
              <a:gd name="adj" fmla="val 12925"/>
            </a:avLst>
          </a:prstGeom>
          <a:solidFill>
            <a:srgbClr val="E6E6E6"/>
          </a:solidFill>
          <a:ln w="15240">
            <a:solidFill>
              <a:srgbClr val="CCCCCC"/>
            </a:solidFill>
            <a:prstDash val="solid"/>
          </a:ln>
        </p:spPr>
        <p:txBody>
          <a:bodyPr/>
          <a:lstStyle/>
          <a:p>
            <a:endParaRPr lang="en-US"/>
          </a:p>
        </p:txBody>
      </p:sp>
      <p:sp>
        <p:nvSpPr>
          <p:cNvPr id="4" name="Text 2"/>
          <p:cNvSpPr/>
          <p:nvPr/>
        </p:nvSpPr>
        <p:spPr>
          <a:xfrm>
            <a:off x="1126093" y="3161348"/>
            <a:ext cx="112038" cy="493752"/>
          </a:xfrm>
          <a:prstGeom prst="rect">
            <a:avLst/>
          </a:prstGeom>
          <a:noFill/>
          <a:ln/>
        </p:spPr>
        <p:txBody>
          <a:bodyPr wrap="none" lIns="0" tIns="0" rIns="0" bIns="0" rtlCol="0" anchor="t"/>
          <a:lstStyle/>
          <a:p>
            <a:pPr marL="0" indent="0" algn="ctr">
              <a:lnSpc>
                <a:spcPts val="3850"/>
              </a:lnSpc>
              <a:buNone/>
            </a:pPr>
            <a:r>
              <a:rPr lang="en-US" sz="2400" dirty="0">
                <a:solidFill>
                  <a:srgbClr val="383838"/>
                </a:solidFill>
                <a:latin typeface="Patrick Hand" pitchFamily="34" charset="0"/>
                <a:ea typeface="Patrick Hand" pitchFamily="34" charset="-122"/>
                <a:cs typeface="Patrick Hand" pitchFamily="34" charset="-120"/>
              </a:rPr>
              <a:t>1</a:t>
            </a:r>
            <a:endParaRPr lang="en-US" sz="2400" dirty="0"/>
          </a:p>
        </p:txBody>
      </p:sp>
      <p:sp>
        <p:nvSpPr>
          <p:cNvPr id="5" name="Text 3"/>
          <p:cNvSpPr/>
          <p:nvPr/>
        </p:nvSpPr>
        <p:spPr>
          <a:xfrm>
            <a:off x="3261122" y="3253978"/>
            <a:ext cx="606028"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Simple</a:t>
            </a:r>
            <a:endParaRPr lang="en-US" sz="1900" dirty="0"/>
          </a:p>
        </p:txBody>
      </p:sp>
      <p:sp>
        <p:nvSpPr>
          <p:cNvPr id="6" name="Shape 4"/>
          <p:cNvSpPr/>
          <p:nvPr/>
        </p:nvSpPr>
        <p:spPr>
          <a:xfrm>
            <a:off x="3137654" y="3794165"/>
            <a:ext cx="10505361" cy="15240"/>
          </a:xfrm>
          <a:prstGeom prst="roundRect">
            <a:avLst>
              <a:gd name="adj" fmla="val 680400"/>
            </a:avLst>
          </a:prstGeom>
          <a:solidFill>
            <a:srgbClr val="CCCCCC"/>
          </a:solidFill>
          <a:ln/>
        </p:spPr>
        <p:txBody>
          <a:bodyPr/>
          <a:lstStyle/>
          <a:p>
            <a:endParaRPr lang="en-US"/>
          </a:p>
        </p:txBody>
      </p:sp>
      <p:sp>
        <p:nvSpPr>
          <p:cNvPr id="7" name="Shape 5"/>
          <p:cNvSpPr/>
          <p:nvPr/>
        </p:nvSpPr>
        <p:spPr>
          <a:xfrm>
            <a:off x="864037" y="3932753"/>
            <a:ext cx="4300657" cy="802243"/>
          </a:xfrm>
          <a:prstGeom prst="roundRect">
            <a:avLst>
              <a:gd name="adj" fmla="val 12925"/>
            </a:avLst>
          </a:prstGeom>
          <a:solidFill>
            <a:srgbClr val="E6E6E6"/>
          </a:solidFill>
          <a:ln w="15240">
            <a:solidFill>
              <a:srgbClr val="CCCCCC"/>
            </a:solidFill>
            <a:prstDash val="solid"/>
          </a:ln>
        </p:spPr>
        <p:txBody>
          <a:bodyPr/>
          <a:lstStyle/>
          <a:p>
            <a:endParaRPr lang="en-US"/>
          </a:p>
        </p:txBody>
      </p:sp>
      <p:sp>
        <p:nvSpPr>
          <p:cNvPr id="8" name="Text 6"/>
          <p:cNvSpPr/>
          <p:nvPr/>
        </p:nvSpPr>
        <p:spPr>
          <a:xfrm>
            <a:off x="1126093" y="4086939"/>
            <a:ext cx="144542" cy="493752"/>
          </a:xfrm>
          <a:prstGeom prst="rect">
            <a:avLst/>
          </a:prstGeom>
          <a:noFill/>
          <a:ln/>
        </p:spPr>
        <p:txBody>
          <a:bodyPr wrap="none" lIns="0" tIns="0" rIns="0" bIns="0" rtlCol="0" anchor="t"/>
          <a:lstStyle/>
          <a:p>
            <a:pPr marL="0" indent="0" algn="ctr">
              <a:lnSpc>
                <a:spcPts val="3850"/>
              </a:lnSpc>
              <a:buNone/>
            </a:pPr>
            <a:r>
              <a:rPr lang="en-US" sz="2400" dirty="0">
                <a:solidFill>
                  <a:srgbClr val="383838"/>
                </a:solidFill>
                <a:latin typeface="Patrick Hand" pitchFamily="34" charset="0"/>
                <a:ea typeface="Patrick Hand" pitchFamily="34" charset="-122"/>
                <a:cs typeface="Patrick Hand" pitchFamily="34" charset="-120"/>
              </a:rPr>
              <a:t>2</a:t>
            </a:r>
            <a:endParaRPr lang="en-US" sz="2400" dirty="0"/>
          </a:p>
        </p:txBody>
      </p:sp>
      <p:sp>
        <p:nvSpPr>
          <p:cNvPr id="9" name="Text 7"/>
          <p:cNvSpPr/>
          <p:nvPr/>
        </p:nvSpPr>
        <p:spPr>
          <a:xfrm>
            <a:off x="5411510" y="4179570"/>
            <a:ext cx="790813"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Standard</a:t>
            </a:r>
            <a:endParaRPr lang="en-US" sz="1900" dirty="0"/>
          </a:p>
        </p:txBody>
      </p:sp>
      <p:sp>
        <p:nvSpPr>
          <p:cNvPr id="10" name="Shape 8"/>
          <p:cNvSpPr/>
          <p:nvPr/>
        </p:nvSpPr>
        <p:spPr>
          <a:xfrm>
            <a:off x="5288042" y="4719757"/>
            <a:ext cx="8354973" cy="15240"/>
          </a:xfrm>
          <a:prstGeom prst="roundRect">
            <a:avLst>
              <a:gd name="adj" fmla="val 680400"/>
            </a:avLst>
          </a:prstGeom>
          <a:solidFill>
            <a:srgbClr val="CCCCCC"/>
          </a:solidFill>
          <a:ln/>
        </p:spPr>
        <p:txBody>
          <a:bodyPr/>
          <a:lstStyle/>
          <a:p>
            <a:endParaRPr lang="en-US"/>
          </a:p>
        </p:txBody>
      </p:sp>
      <p:sp>
        <p:nvSpPr>
          <p:cNvPr id="11" name="Shape 9"/>
          <p:cNvSpPr/>
          <p:nvPr/>
        </p:nvSpPr>
        <p:spPr>
          <a:xfrm>
            <a:off x="864037" y="4858345"/>
            <a:ext cx="6451163" cy="802243"/>
          </a:xfrm>
          <a:prstGeom prst="roundRect">
            <a:avLst>
              <a:gd name="adj" fmla="val 12925"/>
            </a:avLst>
          </a:prstGeom>
          <a:solidFill>
            <a:srgbClr val="E6E6E6"/>
          </a:solidFill>
          <a:ln w="15240">
            <a:solidFill>
              <a:srgbClr val="CCCCCC"/>
            </a:solidFill>
            <a:prstDash val="solid"/>
          </a:ln>
        </p:spPr>
        <p:txBody>
          <a:bodyPr/>
          <a:lstStyle/>
          <a:p>
            <a:endParaRPr lang="en-US"/>
          </a:p>
        </p:txBody>
      </p:sp>
      <p:sp>
        <p:nvSpPr>
          <p:cNvPr id="12" name="Text 10"/>
          <p:cNvSpPr/>
          <p:nvPr/>
        </p:nvSpPr>
        <p:spPr>
          <a:xfrm>
            <a:off x="1126093" y="5012531"/>
            <a:ext cx="138351" cy="493752"/>
          </a:xfrm>
          <a:prstGeom prst="rect">
            <a:avLst/>
          </a:prstGeom>
          <a:noFill/>
          <a:ln/>
        </p:spPr>
        <p:txBody>
          <a:bodyPr wrap="none" lIns="0" tIns="0" rIns="0" bIns="0" rtlCol="0" anchor="t"/>
          <a:lstStyle/>
          <a:p>
            <a:pPr marL="0" indent="0" algn="ctr">
              <a:lnSpc>
                <a:spcPts val="3850"/>
              </a:lnSpc>
              <a:buNone/>
            </a:pPr>
            <a:r>
              <a:rPr lang="en-US" sz="2400" dirty="0">
                <a:solidFill>
                  <a:srgbClr val="383838"/>
                </a:solidFill>
                <a:latin typeface="Patrick Hand" pitchFamily="34" charset="0"/>
                <a:ea typeface="Patrick Hand" pitchFamily="34" charset="-122"/>
                <a:cs typeface="Patrick Hand" pitchFamily="34" charset="-120"/>
              </a:rPr>
              <a:t>3</a:t>
            </a:r>
            <a:endParaRPr lang="en-US" sz="2400" dirty="0"/>
          </a:p>
        </p:txBody>
      </p:sp>
      <p:sp>
        <p:nvSpPr>
          <p:cNvPr id="13" name="Text 11"/>
          <p:cNvSpPr/>
          <p:nvPr/>
        </p:nvSpPr>
        <p:spPr>
          <a:xfrm>
            <a:off x="7562017" y="5105162"/>
            <a:ext cx="765691"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Readable</a:t>
            </a:r>
            <a:endParaRPr lang="en-US" sz="1900" dirty="0"/>
          </a:p>
        </p:txBody>
      </p:sp>
      <p:sp>
        <p:nvSpPr>
          <p:cNvPr id="14" name="Text 12"/>
          <p:cNvSpPr/>
          <p:nvPr/>
        </p:nvSpPr>
        <p:spPr>
          <a:xfrm>
            <a:off x="864037" y="5938242"/>
            <a:ext cx="1290232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Keep formatting simple. Use standard fonts. Ensure your resume is readable. Avoid complex layouts.</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152525"/>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Maximize Your Chances</a:t>
            </a:r>
            <a:endParaRPr lang="en-US" sz="3850" dirty="0"/>
          </a:p>
        </p:txBody>
      </p:sp>
      <p:sp>
        <p:nvSpPr>
          <p:cNvPr id="4" name="Text 1"/>
          <p:cNvSpPr/>
          <p:nvPr/>
        </p:nvSpPr>
        <p:spPr>
          <a:xfrm>
            <a:off x="6350437" y="2263259"/>
            <a:ext cx="3522821" cy="814626"/>
          </a:xfrm>
          <a:prstGeom prst="rect">
            <a:avLst/>
          </a:prstGeom>
          <a:noFill/>
          <a:ln/>
        </p:spPr>
        <p:txBody>
          <a:bodyPr wrap="none" lIns="0" tIns="0" rIns="0" bIns="0" rtlCol="0" anchor="t"/>
          <a:lstStyle/>
          <a:p>
            <a:pPr marL="0" indent="0" algn="ctr">
              <a:lnSpc>
                <a:spcPts val="6400"/>
              </a:lnSpc>
              <a:buNone/>
            </a:pPr>
            <a:r>
              <a:rPr lang="en-US" sz="6400" dirty="0">
                <a:solidFill>
                  <a:srgbClr val="383838"/>
                </a:solidFill>
                <a:latin typeface="Patrick Hand" pitchFamily="34" charset="0"/>
                <a:ea typeface="Patrick Hand" pitchFamily="34" charset="-122"/>
                <a:cs typeface="Patrick Hand" pitchFamily="34" charset="-120"/>
              </a:rPr>
              <a:t>99%</a:t>
            </a:r>
            <a:endParaRPr lang="en-US" sz="6400" dirty="0"/>
          </a:p>
        </p:txBody>
      </p:sp>
      <p:sp>
        <p:nvSpPr>
          <p:cNvPr id="5" name="Text 2"/>
          <p:cNvSpPr/>
          <p:nvPr/>
        </p:nvSpPr>
        <p:spPr>
          <a:xfrm>
            <a:off x="6877407" y="3386376"/>
            <a:ext cx="2468880" cy="308610"/>
          </a:xfrm>
          <a:prstGeom prst="rect">
            <a:avLst/>
          </a:prstGeom>
          <a:noFill/>
          <a:ln/>
        </p:spPr>
        <p:txBody>
          <a:bodyPr wrap="none" lIns="0" tIns="0" rIns="0" bIns="0" rtlCol="0" anchor="t"/>
          <a:lstStyle/>
          <a:p>
            <a:pPr marL="0" indent="0" algn="ctr">
              <a:lnSpc>
                <a:spcPts val="2400"/>
              </a:lnSpc>
              <a:buNone/>
            </a:pPr>
            <a:r>
              <a:rPr lang="en-US" sz="1900" dirty="0">
                <a:solidFill>
                  <a:srgbClr val="383838"/>
                </a:solidFill>
                <a:latin typeface="Patrick Hand" pitchFamily="34" charset="0"/>
                <a:ea typeface="Patrick Hand" pitchFamily="34" charset="-122"/>
                <a:cs typeface="Patrick Hand" pitchFamily="34" charset="-120"/>
              </a:rPr>
              <a:t>ATS Use</a:t>
            </a:r>
            <a:endParaRPr lang="en-US" sz="1900" dirty="0"/>
          </a:p>
        </p:txBody>
      </p:sp>
      <p:sp>
        <p:nvSpPr>
          <p:cNvPr id="6" name="Text 3"/>
          <p:cNvSpPr/>
          <p:nvPr/>
        </p:nvSpPr>
        <p:spPr>
          <a:xfrm>
            <a:off x="6350437" y="3843099"/>
            <a:ext cx="3522821" cy="395049"/>
          </a:xfrm>
          <a:prstGeom prst="rect">
            <a:avLst/>
          </a:prstGeom>
          <a:noFill/>
          <a:ln/>
        </p:spPr>
        <p:txBody>
          <a:bodyPr wrap="none" lIns="0" tIns="0" rIns="0" bIns="0" rtlCol="0" anchor="t"/>
          <a:lstStyle/>
          <a:p>
            <a:pPr marL="0" indent="0" algn="ctr">
              <a:lnSpc>
                <a:spcPts val="3100"/>
              </a:lnSpc>
              <a:buNone/>
            </a:pPr>
            <a:r>
              <a:rPr lang="en-US" sz="1900" dirty="0">
                <a:solidFill>
                  <a:srgbClr val="383838"/>
                </a:solidFill>
                <a:latin typeface="Patrick Hand" pitchFamily="34" charset="0"/>
                <a:ea typeface="Patrick Hand" pitchFamily="34" charset="-122"/>
                <a:cs typeface="Patrick Hand" pitchFamily="34" charset="-120"/>
              </a:rPr>
              <a:t>Large companies use ATS.</a:t>
            </a:r>
            <a:endParaRPr lang="en-US" sz="1900" dirty="0"/>
          </a:p>
        </p:txBody>
      </p:sp>
      <p:sp>
        <p:nvSpPr>
          <p:cNvPr id="7" name="Text 4"/>
          <p:cNvSpPr/>
          <p:nvPr/>
        </p:nvSpPr>
        <p:spPr>
          <a:xfrm>
            <a:off x="10243542" y="2263259"/>
            <a:ext cx="3522821" cy="814626"/>
          </a:xfrm>
          <a:prstGeom prst="rect">
            <a:avLst/>
          </a:prstGeom>
          <a:noFill/>
          <a:ln/>
        </p:spPr>
        <p:txBody>
          <a:bodyPr wrap="none" lIns="0" tIns="0" rIns="0" bIns="0" rtlCol="0" anchor="t"/>
          <a:lstStyle/>
          <a:p>
            <a:pPr marL="0" indent="0" algn="ctr">
              <a:lnSpc>
                <a:spcPts val="6400"/>
              </a:lnSpc>
              <a:buNone/>
            </a:pPr>
            <a:r>
              <a:rPr lang="en-US" sz="6400" dirty="0">
                <a:solidFill>
                  <a:srgbClr val="383838"/>
                </a:solidFill>
                <a:latin typeface="Patrick Hand" pitchFamily="34" charset="0"/>
                <a:ea typeface="Patrick Hand" pitchFamily="34" charset="-122"/>
                <a:cs typeface="Patrick Hand" pitchFamily="34" charset="-120"/>
              </a:rPr>
              <a:t>75%</a:t>
            </a:r>
            <a:endParaRPr lang="en-US" sz="6400" dirty="0"/>
          </a:p>
        </p:txBody>
      </p:sp>
      <p:sp>
        <p:nvSpPr>
          <p:cNvPr id="8" name="Text 5"/>
          <p:cNvSpPr/>
          <p:nvPr/>
        </p:nvSpPr>
        <p:spPr>
          <a:xfrm>
            <a:off x="10770513" y="3386376"/>
            <a:ext cx="2468880" cy="308610"/>
          </a:xfrm>
          <a:prstGeom prst="rect">
            <a:avLst/>
          </a:prstGeom>
          <a:noFill/>
          <a:ln/>
        </p:spPr>
        <p:txBody>
          <a:bodyPr wrap="none" lIns="0" tIns="0" rIns="0" bIns="0" rtlCol="0" anchor="t"/>
          <a:lstStyle/>
          <a:p>
            <a:pPr marL="0" indent="0" algn="ctr">
              <a:lnSpc>
                <a:spcPts val="2400"/>
              </a:lnSpc>
              <a:buNone/>
            </a:pPr>
            <a:r>
              <a:rPr lang="en-US" sz="1900" dirty="0">
                <a:solidFill>
                  <a:srgbClr val="383838"/>
                </a:solidFill>
                <a:latin typeface="Patrick Hand" pitchFamily="34" charset="0"/>
                <a:ea typeface="Patrick Hand" pitchFamily="34" charset="-122"/>
                <a:cs typeface="Patrick Hand" pitchFamily="34" charset="-120"/>
              </a:rPr>
              <a:t>Resumes Filtered</a:t>
            </a:r>
            <a:endParaRPr lang="en-US" sz="1900" dirty="0"/>
          </a:p>
        </p:txBody>
      </p:sp>
      <p:sp>
        <p:nvSpPr>
          <p:cNvPr id="9" name="Text 6"/>
          <p:cNvSpPr/>
          <p:nvPr/>
        </p:nvSpPr>
        <p:spPr>
          <a:xfrm>
            <a:off x="10243542" y="3843099"/>
            <a:ext cx="3522821" cy="395049"/>
          </a:xfrm>
          <a:prstGeom prst="rect">
            <a:avLst/>
          </a:prstGeom>
          <a:noFill/>
          <a:ln/>
        </p:spPr>
        <p:txBody>
          <a:bodyPr wrap="none" lIns="0" tIns="0" rIns="0" bIns="0" rtlCol="0" anchor="t"/>
          <a:lstStyle/>
          <a:p>
            <a:pPr marL="0" indent="0" algn="ctr">
              <a:lnSpc>
                <a:spcPts val="3100"/>
              </a:lnSpc>
              <a:buNone/>
            </a:pPr>
            <a:r>
              <a:rPr lang="en-US" sz="1900" dirty="0">
                <a:solidFill>
                  <a:srgbClr val="383838"/>
                </a:solidFill>
                <a:latin typeface="Patrick Hand" pitchFamily="34" charset="0"/>
                <a:ea typeface="Patrick Hand" pitchFamily="34" charset="-122"/>
                <a:cs typeface="Patrick Hand" pitchFamily="34" charset="-120"/>
              </a:rPr>
              <a:t>Filtered before human review.</a:t>
            </a:r>
            <a:endParaRPr lang="en-US" sz="1900" dirty="0"/>
          </a:p>
        </p:txBody>
      </p:sp>
      <p:sp>
        <p:nvSpPr>
          <p:cNvPr id="10" name="Text 7"/>
          <p:cNvSpPr/>
          <p:nvPr/>
        </p:nvSpPr>
        <p:spPr>
          <a:xfrm>
            <a:off x="8296989" y="5102066"/>
            <a:ext cx="3522821" cy="814626"/>
          </a:xfrm>
          <a:prstGeom prst="rect">
            <a:avLst/>
          </a:prstGeom>
          <a:noFill/>
          <a:ln/>
        </p:spPr>
        <p:txBody>
          <a:bodyPr wrap="none" lIns="0" tIns="0" rIns="0" bIns="0" rtlCol="0" anchor="t"/>
          <a:lstStyle/>
          <a:p>
            <a:pPr marL="0" indent="0" algn="ctr">
              <a:lnSpc>
                <a:spcPts val="6400"/>
              </a:lnSpc>
              <a:buNone/>
            </a:pPr>
            <a:r>
              <a:rPr lang="en-US" sz="6400" dirty="0">
                <a:solidFill>
                  <a:srgbClr val="383838"/>
                </a:solidFill>
                <a:latin typeface="Patrick Hand" pitchFamily="34" charset="0"/>
                <a:ea typeface="Patrick Hand" pitchFamily="34" charset="-122"/>
                <a:cs typeface="Patrick Hand" pitchFamily="34" charset="-120"/>
              </a:rPr>
              <a:t>50%</a:t>
            </a:r>
            <a:endParaRPr lang="en-US" sz="6400" dirty="0"/>
          </a:p>
        </p:txBody>
      </p:sp>
      <p:sp>
        <p:nvSpPr>
          <p:cNvPr id="11" name="Text 8"/>
          <p:cNvSpPr/>
          <p:nvPr/>
        </p:nvSpPr>
        <p:spPr>
          <a:xfrm>
            <a:off x="8823960" y="6225183"/>
            <a:ext cx="2468880" cy="308610"/>
          </a:xfrm>
          <a:prstGeom prst="rect">
            <a:avLst/>
          </a:prstGeom>
          <a:noFill/>
          <a:ln/>
        </p:spPr>
        <p:txBody>
          <a:bodyPr wrap="none" lIns="0" tIns="0" rIns="0" bIns="0" rtlCol="0" anchor="t"/>
          <a:lstStyle/>
          <a:p>
            <a:pPr marL="0" indent="0" algn="ctr">
              <a:lnSpc>
                <a:spcPts val="2400"/>
              </a:lnSpc>
              <a:buNone/>
            </a:pPr>
            <a:r>
              <a:rPr lang="en-US" sz="1900" dirty="0">
                <a:solidFill>
                  <a:srgbClr val="383838"/>
                </a:solidFill>
                <a:latin typeface="Patrick Hand" pitchFamily="34" charset="0"/>
                <a:ea typeface="Patrick Hand" pitchFamily="34" charset="-122"/>
                <a:cs typeface="Patrick Hand" pitchFamily="34" charset="-120"/>
              </a:rPr>
              <a:t>Unqualified</a:t>
            </a:r>
            <a:endParaRPr lang="en-US" sz="1900" dirty="0"/>
          </a:p>
        </p:txBody>
      </p:sp>
      <p:sp>
        <p:nvSpPr>
          <p:cNvPr id="12" name="Text 9"/>
          <p:cNvSpPr/>
          <p:nvPr/>
        </p:nvSpPr>
        <p:spPr>
          <a:xfrm>
            <a:off x="8296989" y="6681907"/>
            <a:ext cx="3522821" cy="395049"/>
          </a:xfrm>
          <a:prstGeom prst="rect">
            <a:avLst/>
          </a:prstGeom>
          <a:noFill/>
          <a:ln/>
        </p:spPr>
        <p:txBody>
          <a:bodyPr wrap="none" lIns="0" tIns="0" rIns="0" bIns="0" rtlCol="0" anchor="t"/>
          <a:lstStyle/>
          <a:p>
            <a:pPr marL="0" indent="0" algn="ctr">
              <a:lnSpc>
                <a:spcPts val="3100"/>
              </a:lnSpc>
              <a:buNone/>
            </a:pPr>
            <a:r>
              <a:rPr lang="en-US" sz="1900" dirty="0">
                <a:solidFill>
                  <a:srgbClr val="383838"/>
                </a:solidFill>
                <a:latin typeface="Patrick Hand" pitchFamily="34" charset="0"/>
                <a:ea typeface="Patrick Hand" pitchFamily="34" charset="-122"/>
                <a:cs typeface="Patrick Hand" pitchFamily="34" charset="-120"/>
              </a:rPr>
              <a:t>Avoided by poor optimization.</a:t>
            </a:r>
            <a:endParaRPr lang="en-US"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3086100"/>
          </a:xfrm>
          <a:prstGeom prst="rect">
            <a:avLst/>
          </a:prstGeom>
        </p:spPr>
      </p:pic>
      <p:sp>
        <p:nvSpPr>
          <p:cNvPr id="3" name="Text 0"/>
          <p:cNvSpPr/>
          <p:nvPr/>
        </p:nvSpPr>
        <p:spPr>
          <a:xfrm>
            <a:off x="864037" y="4769048"/>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Final Thoughts</a:t>
            </a:r>
            <a:endParaRPr lang="en-US" sz="3850" dirty="0"/>
          </a:p>
        </p:txBody>
      </p:sp>
      <p:sp>
        <p:nvSpPr>
          <p:cNvPr id="4" name="Text 1"/>
          <p:cNvSpPr/>
          <p:nvPr/>
        </p:nvSpPr>
        <p:spPr>
          <a:xfrm>
            <a:off x="864037" y="5756434"/>
            <a:ext cx="12902327"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Optimizing your resume for ATS systems is crucial. Use free ATS scoring tools to identify shortcomings. Boost your resume's performance and land in front of hiring managers. Increase your chances of getting that interview.</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2516267"/>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Why Check Your ATS Score?</a:t>
            </a:r>
            <a:endParaRPr lang="en-US" sz="3850" dirty="0"/>
          </a:p>
        </p:txBody>
      </p:sp>
      <p:sp>
        <p:nvSpPr>
          <p:cNvPr id="3" name="Text 1"/>
          <p:cNvSpPr/>
          <p:nvPr/>
        </p:nvSpPr>
        <p:spPr>
          <a:xfrm>
            <a:off x="864037" y="3750469"/>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Keyword Matching</a:t>
            </a:r>
            <a:endParaRPr lang="en-US" sz="1900" dirty="0"/>
          </a:p>
        </p:txBody>
      </p:sp>
      <p:sp>
        <p:nvSpPr>
          <p:cNvPr id="4" name="Text 2"/>
          <p:cNvSpPr/>
          <p:nvPr/>
        </p:nvSpPr>
        <p:spPr>
          <a:xfrm>
            <a:off x="864037" y="4305895"/>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See how well your resume aligns with the job's keywords. Ensure you're using the right terms.</a:t>
            </a:r>
            <a:endParaRPr lang="en-US" sz="1900" dirty="0"/>
          </a:p>
        </p:txBody>
      </p:sp>
      <p:sp>
        <p:nvSpPr>
          <p:cNvPr id="5" name="Text 3"/>
          <p:cNvSpPr/>
          <p:nvPr/>
        </p:nvSpPr>
        <p:spPr>
          <a:xfrm>
            <a:off x="5372695" y="3750469"/>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Formatting Issues</a:t>
            </a:r>
            <a:endParaRPr lang="en-US" sz="1900" dirty="0"/>
          </a:p>
        </p:txBody>
      </p:sp>
      <p:sp>
        <p:nvSpPr>
          <p:cNvPr id="6" name="Text 4"/>
          <p:cNvSpPr/>
          <p:nvPr/>
        </p:nvSpPr>
        <p:spPr>
          <a:xfrm>
            <a:off x="5372695" y="4305895"/>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Identify layout problems that ATS systems can't read. Use a clean and standard format.</a:t>
            </a:r>
            <a:endParaRPr lang="en-US" sz="1900" dirty="0"/>
          </a:p>
        </p:txBody>
      </p:sp>
      <p:sp>
        <p:nvSpPr>
          <p:cNvPr id="7" name="Text 5"/>
          <p:cNvSpPr/>
          <p:nvPr/>
        </p:nvSpPr>
        <p:spPr>
          <a:xfrm>
            <a:off x="9881354" y="3750469"/>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Relevance</a:t>
            </a:r>
            <a:endParaRPr lang="en-US" sz="1900" dirty="0"/>
          </a:p>
        </p:txBody>
      </p:sp>
      <p:sp>
        <p:nvSpPr>
          <p:cNvPr id="8" name="Text 6"/>
          <p:cNvSpPr/>
          <p:nvPr/>
        </p:nvSpPr>
        <p:spPr>
          <a:xfrm>
            <a:off x="9881354" y="4305895"/>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Check if your skills and experience match the job posting. Highlight relevant qualifications.</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2170747"/>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Jobscan: Match Percentage</a:t>
            </a:r>
            <a:endParaRPr lang="en-US" sz="3850" dirty="0"/>
          </a:p>
        </p:txBody>
      </p:sp>
      <p:sp>
        <p:nvSpPr>
          <p:cNvPr id="4" name="Shape 1"/>
          <p:cNvSpPr/>
          <p:nvPr/>
        </p:nvSpPr>
        <p:spPr>
          <a:xfrm>
            <a:off x="6350437" y="3435787"/>
            <a:ext cx="555427" cy="555427"/>
          </a:xfrm>
          <a:prstGeom prst="roundRect">
            <a:avLst>
              <a:gd name="adj" fmla="val 18669"/>
            </a:avLst>
          </a:prstGeom>
          <a:solidFill>
            <a:srgbClr val="E6E6E6"/>
          </a:solidFill>
          <a:ln w="15240">
            <a:solidFill>
              <a:srgbClr val="CCCCCC"/>
            </a:solidFill>
            <a:prstDash val="solid"/>
          </a:ln>
        </p:spPr>
        <p:txBody>
          <a:bodyPr/>
          <a:lstStyle/>
          <a:p>
            <a:endParaRPr lang="en-US"/>
          </a:p>
        </p:txBody>
      </p:sp>
      <p:sp>
        <p:nvSpPr>
          <p:cNvPr id="5" name="Text 2"/>
          <p:cNvSpPr/>
          <p:nvPr/>
        </p:nvSpPr>
        <p:spPr>
          <a:xfrm>
            <a:off x="6574274" y="3565327"/>
            <a:ext cx="107633" cy="296228"/>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1</a:t>
            </a:r>
            <a:endParaRPr lang="en-US" sz="2300" dirty="0"/>
          </a:p>
        </p:txBody>
      </p:sp>
      <p:sp>
        <p:nvSpPr>
          <p:cNvPr id="6" name="Text 3"/>
          <p:cNvSpPr/>
          <p:nvPr/>
        </p:nvSpPr>
        <p:spPr>
          <a:xfrm>
            <a:off x="7152680" y="3435787"/>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Keyword Optimization</a:t>
            </a:r>
            <a:endParaRPr lang="en-US" sz="1900" dirty="0"/>
          </a:p>
        </p:txBody>
      </p:sp>
      <p:sp>
        <p:nvSpPr>
          <p:cNvPr id="7" name="Text 4"/>
          <p:cNvSpPr/>
          <p:nvPr/>
        </p:nvSpPr>
        <p:spPr>
          <a:xfrm>
            <a:off x="7152680" y="3892510"/>
            <a:ext cx="2782372"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Analyzes your resume against job descriptions.</a:t>
            </a:r>
            <a:endParaRPr lang="en-US" sz="1900" dirty="0"/>
          </a:p>
        </p:txBody>
      </p:sp>
      <p:sp>
        <p:nvSpPr>
          <p:cNvPr id="8" name="Shape 5"/>
          <p:cNvSpPr/>
          <p:nvPr/>
        </p:nvSpPr>
        <p:spPr>
          <a:xfrm>
            <a:off x="10181868" y="3435787"/>
            <a:ext cx="555427" cy="555427"/>
          </a:xfrm>
          <a:prstGeom prst="roundRect">
            <a:avLst>
              <a:gd name="adj" fmla="val 18669"/>
            </a:avLst>
          </a:prstGeom>
          <a:solidFill>
            <a:srgbClr val="E6E6E6"/>
          </a:solidFill>
          <a:ln w="15240">
            <a:solidFill>
              <a:srgbClr val="CCCCCC"/>
            </a:solidFill>
            <a:prstDash val="solid"/>
          </a:ln>
        </p:spPr>
        <p:txBody>
          <a:bodyPr/>
          <a:lstStyle/>
          <a:p>
            <a:endParaRPr lang="en-US"/>
          </a:p>
        </p:txBody>
      </p:sp>
      <p:sp>
        <p:nvSpPr>
          <p:cNvPr id="9" name="Text 6"/>
          <p:cNvSpPr/>
          <p:nvPr/>
        </p:nvSpPr>
        <p:spPr>
          <a:xfrm>
            <a:off x="10390227" y="3565327"/>
            <a:ext cx="138708" cy="296228"/>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2</a:t>
            </a:r>
            <a:endParaRPr lang="en-US" sz="2300" dirty="0"/>
          </a:p>
        </p:txBody>
      </p:sp>
      <p:sp>
        <p:nvSpPr>
          <p:cNvPr id="10" name="Text 7"/>
          <p:cNvSpPr/>
          <p:nvPr/>
        </p:nvSpPr>
        <p:spPr>
          <a:xfrm>
            <a:off x="10984111" y="3435787"/>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Skill Comparison</a:t>
            </a:r>
            <a:endParaRPr lang="en-US" sz="1900" dirty="0"/>
          </a:p>
        </p:txBody>
      </p:sp>
      <p:sp>
        <p:nvSpPr>
          <p:cNvPr id="11" name="Text 8"/>
          <p:cNvSpPr/>
          <p:nvPr/>
        </p:nvSpPr>
        <p:spPr>
          <a:xfrm>
            <a:off x="10984111" y="3892510"/>
            <a:ext cx="2782372"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Compares your skills to the job's requirements.</a:t>
            </a:r>
            <a:endParaRPr lang="en-US" sz="1900" dirty="0"/>
          </a:p>
        </p:txBody>
      </p:sp>
      <p:sp>
        <p:nvSpPr>
          <p:cNvPr id="12" name="Shape 9"/>
          <p:cNvSpPr/>
          <p:nvPr/>
        </p:nvSpPr>
        <p:spPr>
          <a:xfrm>
            <a:off x="6350437" y="5207079"/>
            <a:ext cx="555427" cy="555427"/>
          </a:xfrm>
          <a:prstGeom prst="roundRect">
            <a:avLst>
              <a:gd name="adj" fmla="val 18669"/>
            </a:avLst>
          </a:prstGeom>
          <a:solidFill>
            <a:srgbClr val="E6E6E6"/>
          </a:solidFill>
          <a:ln w="15240">
            <a:solidFill>
              <a:srgbClr val="CCCCCC"/>
            </a:solidFill>
            <a:prstDash val="solid"/>
          </a:ln>
        </p:spPr>
        <p:txBody>
          <a:bodyPr/>
          <a:lstStyle/>
          <a:p>
            <a:endParaRPr lang="en-US"/>
          </a:p>
        </p:txBody>
      </p:sp>
      <p:sp>
        <p:nvSpPr>
          <p:cNvPr id="13" name="Text 10"/>
          <p:cNvSpPr/>
          <p:nvPr/>
        </p:nvSpPr>
        <p:spPr>
          <a:xfrm>
            <a:off x="6561773" y="5336619"/>
            <a:ext cx="132755" cy="296228"/>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3</a:t>
            </a:r>
            <a:endParaRPr lang="en-US" sz="2300" dirty="0"/>
          </a:p>
        </p:txBody>
      </p:sp>
      <p:sp>
        <p:nvSpPr>
          <p:cNvPr id="14" name="Text 11"/>
          <p:cNvSpPr/>
          <p:nvPr/>
        </p:nvSpPr>
        <p:spPr>
          <a:xfrm>
            <a:off x="7152680" y="5207079"/>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Formatting Check</a:t>
            </a:r>
            <a:endParaRPr lang="en-US" sz="1900" dirty="0"/>
          </a:p>
        </p:txBody>
      </p:sp>
      <p:sp>
        <p:nvSpPr>
          <p:cNvPr id="15" name="Text 12"/>
          <p:cNvSpPr/>
          <p:nvPr/>
        </p:nvSpPr>
        <p:spPr>
          <a:xfrm>
            <a:off x="7152680" y="5663803"/>
            <a:ext cx="6613684"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Checks for ATS-unfriendly formatting issues.</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2398633"/>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Resume Worded: ATS Score</a:t>
            </a:r>
            <a:endParaRPr lang="en-US" sz="3850" dirty="0"/>
          </a:p>
        </p:txBody>
      </p:sp>
      <p:pic>
        <p:nvPicPr>
          <p:cNvPr id="4" name="Image 1" descr="preencoded.png"/>
          <p:cNvPicPr>
            <a:picLocks noChangeAspect="1"/>
          </p:cNvPicPr>
          <p:nvPr/>
        </p:nvPicPr>
        <p:blipFill>
          <a:blip r:embed="rId4"/>
          <a:stretch>
            <a:fillRect/>
          </a:stretch>
        </p:blipFill>
        <p:spPr>
          <a:xfrm>
            <a:off x="864037" y="3386018"/>
            <a:ext cx="556260" cy="556260"/>
          </a:xfrm>
          <a:prstGeom prst="rect">
            <a:avLst/>
          </a:prstGeom>
        </p:spPr>
      </p:pic>
      <p:sp>
        <p:nvSpPr>
          <p:cNvPr id="5" name="Text 1"/>
          <p:cNvSpPr/>
          <p:nvPr/>
        </p:nvSpPr>
        <p:spPr>
          <a:xfrm>
            <a:off x="864037" y="4189095"/>
            <a:ext cx="222504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ATS Score</a:t>
            </a:r>
            <a:endParaRPr lang="en-US" sz="1900" dirty="0"/>
          </a:p>
        </p:txBody>
      </p:sp>
      <p:sp>
        <p:nvSpPr>
          <p:cNvPr id="6" name="Text 2"/>
          <p:cNvSpPr/>
          <p:nvPr/>
        </p:nvSpPr>
        <p:spPr>
          <a:xfrm>
            <a:off x="864037" y="4645819"/>
            <a:ext cx="2225040" cy="790099"/>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Provides an ATS score for your resume.</a:t>
            </a:r>
            <a:endParaRPr lang="en-US" sz="1900" dirty="0"/>
          </a:p>
        </p:txBody>
      </p:sp>
      <p:pic>
        <p:nvPicPr>
          <p:cNvPr id="7" name="Image 2" descr="preencoded.png"/>
          <p:cNvPicPr>
            <a:picLocks noChangeAspect="1"/>
          </p:cNvPicPr>
          <p:nvPr/>
        </p:nvPicPr>
        <p:blipFill>
          <a:blip r:embed="rId5"/>
          <a:stretch>
            <a:fillRect/>
          </a:stretch>
        </p:blipFill>
        <p:spPr>
          <a:xfrm>
            <a:off x="3459361" y="3386018"/>
            <a:ext cx="556260" cy="556260"/>
          </a:xfrm>
          <a:prstGeom prst="rect">
            <a:avLst/>
          </a:prstGeom>
        </p:spPr>
      </p:pic>
      <p:sp>
        <p:nvSpPr>
          <p:cNvPr id="8" name="Text 3"/>
          <p:cNvSpPr/>
          <p:nvPr/>
        </p:nvSpPr>
        <p:spPr>
          <a:xfrm>
            <a:off x="3459361" y="4189095"/>
            <a:ext cx="2225159"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Suggestions</a:t>
            </a:r>
            <a:endParaRPr lang="en-US" sz="1900" dirty="0"/>
          </a:p>
        </p:txBody>
      </p:sp>
      <p:sp>
        <p:nvSpPr>
          <p:cNvPr id="9" name="Text 4"/>
          <p:cNvSpPr/>
          <p:nvPr/>
        </p:nvSpPr>
        <p:spPr>
          <a:xfrm>
            <a:off x="3459361" y="4645819"/>
            <a:ext cx="2225159" cy="1185148"/>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Offers content improvement suggestions.</a:t>
            </a:r>
            <a:endParaRPr lang="en-US" sz="1900" dirty="0"/>
          </a:p>
        </p:txBody>
      </p:sp>
      <p:pic>
        <p:nvPicPr>
          <p:cNvPr id="10" name="Image 3" descr="preencoded.png"/>
          <p:cNvPicPr>
            <a:picLocks noChangeAspect="1"/>
          </p:cNvPicPr>
          <p:nvPr/>
        </p:nvPicPr>
        <p:blipFill>
          <a:blip r:embed="rId6"/>
          <a:stretch>
            <a:fillRect/>
          </a:stretch>
        </p:blipFill>
        <p:spPr>
          <a:xfrm>
            <a:off x="6054804" y="3386018"/>
            <a:ext cx="556260" cy="556260"/>
          </a:xfrm>
          <a:prstGeom prst="rect">
            <a:avLst/>
          </a:prstGeom>
        </p:spPr>
      </p:pic>
      <p:sp>
        <p:nvSpPr>
          <p:cNvPr id="11" name="Text 5"/>
          <p:cNvSpPr/>
          <p:nvPr/>
        </p:nvSpPr>
        <p:spPr>
          <a:xfrm>
            <a:off x="6054804" y="4189095"/>
            <a:ext cx="222504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Recommendations</a:t>
            </a:r>
            <a:endParaRPr lang="en-US" sz="1900" dirty="0"/>
          </a:p>
        </p:txBody>
      </p:sp>
      <p:sp>
        <p:nvSpPr>
          <p:cNvPr id="12" name="Text 6"/>
          <p:cNvSpPr/>
          <p:nvPr/>
        </p:nvSpPr>
        <p:spPr>
          <a:xfrm>
            <a:off x="6054804" y="4645819"/>
            <a:ext cx="2225040" cy="790099"/>
          </a:xfrm>
          <a:prstGeom prst="rect">
            <a:avLst/>
          </a:prstGeom>
          <a:noFill/>
          <a:ln/>
        </p:spPr>
        <p:txBody>
          <a:bodyPr wrap="squar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Gives keyword recommendations.</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924288"/>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Zety: ATS-Friendly Builder</a:t>
            </a:r>
            <a:endParaRPr lang="en-US" sz="3850" dirty="0"/>
          </a:p>
        </p:txBody>
      </p:sp>
      <p:sp>
        <p:nvSpPr>
          <p:cNvPr id="4" name="Shape 1"/>
          <p:cNvSpPr/>
          <p:nvPr/>
        </p:nvSpPr>
        <p:spPr>
          <a:xfrm>
            <a:off x="864037" y="2911673"/>
            <a:ext cx="3584615" cy="1770936"/>
          </a:xfrm>
          <a:prstGeom prst="roundRect">
            <a:avLst>
              <a:gd name="adj" fmla="val 5855"/>
            </a:avLst>
          </a:prstGeom>
          <a:solidFill>
            <a:srgbClr val="E6E6E6"/>
          </a:solidFill>
          <a:ln w="15240">
            <a:solidFill>
              <a:srgbClr val="CCCCCC"/>
            </a:solidFill>
            <a:prstDash val="solid"/>
          </a:ln>
        </p:spPr>
        <p:txBody>
          <a:bodyPr/>
          <a:lstStyle/>
          <a:p>
            <a:endParaRPr lang="en-US"/>
          </a:p>
        </p:txBody>
      </p:sp>
      <p:sp>
        <p:nvSpPr>
          <p:cNvPr id="5" name="Text 2"/>
          <p:cNvSpPr/>
          <p:nvPr/>
        </p:nvSpPr>
        <p:spPr>
          <a:xfrm>
            <a:off x="1126093" y="3173730"/>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ATS Optimized</a:t>
            </a:r>
            <a:endParaRPr lang="en-US" sz="1900" dirty="0"/>
          </a:p>
        </p:txBody>
      </p:sp>
      <p:sp>
        <p:nvSpPr>
          <p:cNvPr id="6" name="Text 3"/>
          <p:cNvSpPr/>
          <p:nvPr/>
        </p:nvSpPr>
        <p:spPr>
          <a:xfrm>
            <a:off x="1126093" y="3630454"/>
            <a:ext cx="3060502"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Resume templates optimized for ATS.</a:t>
            </a:r>
            <a:endParaRPr lang="en-US" sz="1900" dirty="0"/>
          </a:p>
        </p:txBody>
      </p:sp>
      <p:sp>
        <p:nvSpPr>
          <p:cNvPr id="7" name="Shape 4"/>
          <p:cNvSpPr/>
          <p:nvPr/>
        </p:nvSpPr>
        <p:spPr>
          <a:xfrm>
            <a:off x="4695468" y="2911673"/>
            <a:ext cx="3584615" cy="1770936"/>
          </a:xfrm>
          <a:prstGeom prst="roundRect">
            <a:avLst>
              <a:gd name="adj" fmla="val 5855"/>
            </a:avLst>
          </a:prstGeom>
          <a:solidFill>
            <a:srgbClr val="E6E6E6"/>
          </a:solidFill>
          <a:ln w="15240">
            <a:solidFill>
              <a:srgbClr val="CCCCCC"/>
            </a:solidFill>
            <a:prstDash val="solid"/>
          </a:ln>
        </p:spPr>
        <p:txBody>
          <a:bodyPr/>
          <a:lstStyle/>
          <a:p>
            <a:endParaRPr lang="en-US"/>
          </a:p>
        </p:txBody>
      </p:sp>
      <p:sp>
        <p:nvSpPr>
          <p:cNvPr id="8" name="Text 5"/>
          <p:cNvSpPr/>
          <p:nvPr/>
        </p:nvSpPr>
        <p:spPr>
          <a:xfrm>
            <a:off x="4957524" y="3173730"/>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Customizable</a:t>
            </a:r>
            <a:endParaRPr lang="en-US" sz="1900" dirty="0"/>
          </a:p>
        </p:txBody>
      </p:sp>
      <p:sp>
        <p:nvSpPr>
          <p:cNvPr id="9" name="Text 6"/>
          <p:cNvSpPr/>
          <p:nvPr/>
        </p:nvSpPr>
        <p:spPr>
          <a:xfrm>
            <a:off x="4957524" y="3630454"/>
            <a:ext cx="3060502"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Suggestions for improvement.</a:t>
            </a:r>
            <a:endParaRPr lang="en-US" sz="1900" dirty="0"/>
          </a:p>
        </p:txBody>
      </p:sp>
      <p:sp>
        <p:nvSpPr>
          <p:cNvPr id="10" name="Shape 7"/>
          <p:cNvSpPr/>
          <p:nvPr/>
        </p:nvSpPr>
        <p:spPr>
          <a:xfrm>
            <a:off x="864037" y="4929426"/>
            <a:ext cx="7415927" cy="1375886"/>
          </a:xfrm>
          <a:prstGeom prst="roundRect">
            <a:avLst>
              <a:gd name="adj" fmla="val 7536"/>
            </a:avLst>
          </a:prstGeom>
          <a:solidFill>
            <a:srgbClr val="E6E6E6"/>
          </a:solidFill>
          <a:ln w="15240">
            <a:solidFill>
              <a:srgbClr val="CCCCCC"/>
            </a:solidFill>
            <a:prstDash val="solid"/>
          </a:ln>
        </p:spPr>
        <p:txBody>
          <a:bodyPr/>
          <a:lstStyle/>
          <a:p>
            <a:endParaRPr lang="en-US"/>
          </a:p>
        </p:txBody>
      </p:sp>
      <p:sp>
        <p:nvSpPr>
          <p:cNvPr id="11" name="Text 8"/>
          <p:cNvSpPr/>
          <p:nvPr/>
        </p:nvSpPr>
        <p:spPr>
          <a:xfrm>
            <a:off x="1126093" y="5191482"/>
            <a:ext cx="2468880" cy="308610"/>
          </a:xfrm>
          <a:prstGeom prst="rect">
            <a:avLst/>
          </a:prstGeom>
          <a:noFill/>
          <a:ln/>
        </p:spPr>
        <p:txBody>
          <a:bodyPr wrap="none" lIns="0" tIns="0" rIns="0" bIns="0" rtlCol="0" anchor="t"/>
          <a:lstStyle/>
          <a:p>
            <a:pPr marL="0" indent="0">
              <a:lnSpc>
                <a:spcPts val="2400"/>
              </a:lnSpc>
              <a:buNone/>
            </a:pPr>
            <a:r>
              <a:rPr lang="en-US" sz="1900" dirty="0">
                <a:solidFill>
                  <a:srgbClr val="383838"/>
                </a:solidFill>
                <a:latin typeface="Patrick Hand" pitchFamily="34" charset="0"/>
                <a:ea typeface="Patrick Hand" pitchFamily="34" charset="-122"/>
                <a:cs typeface="Patrick Hand" pitchFamily="34" charset="-120"/>
              </a:rPr>
              <a:t>Real-Time Feedback</a:t>
            </a:r>
            <a:endParaRPr lang="en-US" sz="1900" dirty="0"/>
          </a:p>
        </p:txBody>
      </p:sp>
      <p:sp>
        <p:nvSpPr>
          <p:cNvPr id="12" name="Text 9"/>
          <p:cNvSpPr/>
          <p:nvPr/>
        </p:nvSpPr>
        <p:spPr>
          <a:xfrm>
            <a:off x="1126093" y="5648206"/>
            <a:ext cx="6891814"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ATS compatibility feedback.</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356122"/>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TopResume: Expert Review</a:t>
            </a:r>
            <a:endParaRPr lang="en-US" sz="3850" dirty="0"/>
          </a:p>
        </p:txBody>
      </p:sp>
      <p:sp>
        <p:nvSpPr>
          <p:cNvPr id="4" name="Shape 1"/>
          <p:cNvSpPr/>
          <p:nvPr/>
        </p:nvSpPr>
        <p:spPr>
          <a:xfrm>
            <a:off x="6705481" y="2343507"/>
            <a:ext cx="30480" cy="4529852"/>
          </a:xfrm>
          <a:prstGeom prst="roundRect">
            <a:avLst>
              <a:gd name="adj" fmla="val 340200"/>
            </a:avLst>
          </a:prstGeom>
          <a:solidFill>
            <a:srgbClr val="CCCCCC"/>
          </a:solidFill>
          <a:ln/>
        </p:spPr>
        <p:txBody>
          <a:bodyPr/>
          <a:lstStyle/>
          <a:p>
            <a:endParaRPr lang="en-US"/>
          </a:p>
        </p:txBody>
      </p:sp>
      <p:sp>
        <p:nvSpPr>
          <p:cNvPr id="5" name="Shape 2"/>
          <p:cNvSpPr/>
          <p:nvPr/>
        </p:nvSpPr>
        <p:spPr>
          <a:xfrm>
            <a:off x="6967954" y="2883575"/>
            <a:ext cx="864037" cy="30480"/>
          </a:xfrm>
          <a:prstGeom prst="roundRect">
            <a:avLst>
              <a:gd name="adj" fmla="val 340200"/>
            </a:avLst>
          </a:prstGeom>
          <a:solidFill>
            <a:srgbClr val="CCCCCC"/>
          </a:solidFill>
          <a:ln/>
        </p:spPr>
        <p:txBody>
          <a:bodyPr/>
          <a:lstStyle/>
          <a:p>
            <a:endParaRPr lang="en-US"/>
          </a:p>
        </p:txBody>
      </p:sp>
      <p:sp>
        <p:nvSpPr>
          <p:cNvPr id="6" name="Shape 3"/>
          <p:cNvSpPr/>
          <p:nvPr/>
        </p:nvSpPr>
        <p:spPr>
          <a:xfrm>
            <a:off x="6443008" y="2621161"/>
            <a:ext cx="555427" cy="555427"/>
          </a:xfrm>
          <a:prstGeom prst="roundRect">
            <a:avLst>
              <a:gd name="adj" fmla="val 18669"/>
            </a:avLst>
          </a:prstGeom>
          <a:solidFill>
            <a:srgbClr val="E6E6E6"/>
          </a:solidFill>
          <a:ln w="15240">
            <a:solidFill>
              <a:srgbClr val="CCCCCC"/>
            </a:solidFill>
            <a:prstDash val="solid"/>
          </a:ln>
        </p:spPr>
        <p:txBody>
          <a:bodyPr/>
          <a:lstStyle/>
          <a:p>
            <a:endParaRPr lang="en-US"/>
          </a:p>
        </p:txBody>
      </p:sp>
      <p:sp>
        <p:nvSpPr>
          <p:cNvPr id="7" name="Text 4"/>
          <p:cNvSpPr/>
          <p:nvPr/>
        </p:nvSpPr>
        <p:spPr>
          <a:xfrm>
            <a:off x="6666845" y="2750701"/>
            <a:ext cx="107633" cy="296228"/>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1</a:t>
            </a:r>
            <a:endParaRPr lang="en-US" sz="2300" dirty="0"/>
          </a:p>
        </p:txBody>
      </p:sp>
      <p:sp>
        <p:nvSpPr>
          <p:cNvPr id="8" name="Text 5"/>
          <p:cNvSpPr/>
          <p:nvPr/>
        </p:nvSpPr>
        <p:spPr>
          <a:xfrm>
            <a:off x="8078510" y="2590324"/>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Professional Assessment</a:t>
            </a:r>
            <a:endParaRPr lang="en-US" sz="1900" dirty="0"/>
          </a:p>
        </p:txBody>
      </p:sp>
      <p:sp>
        <p:nvSpPr>
          <p:cNvPr id="9" name="Text 6"/>
          <p:cNvSpPr/>
          <p:nvPr/>
        </p:nvSpPr>
        <p:spPr>
          <a:xfrm>
            <a:off x="8078510" y="3047048"/>
            <a:ext cx="5687854"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Resume writers assess your resume.</a:t>
            </a:r>
            <a:endParaRPr lang="en-US" sz="1900" dirty="0"/>
          </a:p>
        </p:txBody>
      </p:sp>
      <p:sp>
        <p:nvSpPr>
          <p:cNvPr id="10" name="Shape 7"/>
          <p:cNvSpPr/>
          <p:nvPr/>
        </p:nvSpPr>
        <p:spPr>
          <a:xfrm>
            <a:off x="6967954" y="4475798"/>
            <a:ext cx="864037" cy="30480"/>
          </a:xfrm>
          <a:prstGeom prst="roundRect">
            <a:avLst>
              <a:gd name="adj" fmla="val 340200"/>
            </a:avLst>
          </a:prstGeom>
          <a:solidFill>
            <a:srgbClr val="CCCCCC"/>
          </a:solidFill>
          <a:ln/>
        </p:spPr>
        <p:txBody>
          <a:bodyPr/>
          <a:lstStyle/>
          <a:p>
            <a:endParaRPr lang="en-US"/>
          </a:p>
        </p:txBody>
      </p:sp>
      <p:sp>
        <p:nvSpPr>
          <p:cNvPr id="11" name="Shape 8"/>
          <p:cNvSpPr/>
          <p:nvPr/>
        </p:nvSpPr>
        <p:spPr>
          <a:xfrm>
            <a:off x="6443008" y="4213384"/>
            <a:ext cx="555427" cy="555427"/>
          </a:xfrm>
          <a:prstGeom prst="roundRect">
            <a:avLst>
              <a:gd name="adj" fmla="val 18669"/>
            </a:avLst>
          </a:prstGeom>
          <a:solidFill>
            <a:srgbClr val="E6E6E6"/>
          </a:solidFill>
          <a:ln w="15240">
            <a:solidFill>
              <a:srgbClr val="CCCCCC"/>
            </a:solidFill>
            <a:prstDash val="solid"/>
          </a:ln>
        </p:spPr>
        <p:txBody>
          <a:bodyPr/>
          <a:lstStyle/>
          <a:p>
            <a:endParaRPr lang="en-US"/>
          </a:p>
        </p:txBody>
      </p:sp>
      <p:sp>
        <p:nvSpPr>
          <p:cNvPr id="12" name="Text 9"/>
          <p:cNvSpPr/>
          <p:nvPr/>
        </p:nvSpPr>
        <p:spPr>
          <a:xfrm>
            <a:off x="6651367" y="4342924"/>
            <a:ext cx="138708" cy="296228"/>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2</a:t>
            </a:r>
            <a:endParaRPr lang="en-US" sz="2300" dirty="0"/>
          </a:p>
        </p:txBody>
      </p:sp>
      <p:sp>
        <p:nvSpPr>
          <p:cNvPr id="13" name="Text 10"/>
          <p:cNvSpPr/>
          <p:nvPr/>
        </p:nvSpPr>
        <p:spPr>
          <a:xfrm>
            <a:off x="8078510" y="4182547"/>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Optimization Tips</a:t>
            </a:r>
            <a:endParaRPr lang="en-US" sz="1900" dirty="0"/>
          </a:p>
        </p:txBody>
      </p:sp>
      <p:sp>
        <p:nvSpPr>
          <p:cNvPr id="14" name="Text 11"/>
          <p:cNvSpPr/>
          <p:nvPr/>
        </p:nvSpPr>
        <p:spPr>
          <a:xfrm>
            <a:off x="8078510" y="4639270"/>
            <a:ext cx="5687854"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Provides ATS optimization tips.</a:t>
            </a:r>
            <a:endParaRPr lang="en-US" sz="1900" dirty="0"/>
          </a:p>
        </p:txBody>
      </p:sp>
      <p:sp>
        <p:nvSpPr>
          <p:cNvPr id="15" name="Shape 12"/>
          <p:cNvSpPr/>
          <p:nvPr/>
        </p:nvSpPr>
        <p:spPr>
          <a:xfrm>
            <a:off x="6967954" y="6068020"/>
            <a:ext cx="864037" cy="30480"/>
          </a:xfrm>
          <a:prstGeom prst="roundRect">
            <a:avLst>
              <a:gd name="adj" fmla="val 340200"/>
            </a:avLst>
          </a:prstGeom>
          <a:solidFill>
            <a:srgbClr val="CCCCCC"/>
          </a:solidFill>
          <a:ln/>
        </p:spPr>
        <p:txBody>
          <a:bodyPr/>
          <a:lstStyle/>
          <a:p>
            <a:endParaRPr lang="en-US"/>
          </a:p>
        </p:txBody>
      </p:sp>
      <p:sp>
        <p:nvSpPr>
          <p:cNvPr id="16" name="Shape 13"/>
          <p:cNvSpPr/>
          <p:nvPr/>
        </p:nvSpPr>
        <p:spPr>
          <a:xfrm>
            <a:off x="6443008" y="5805607"/>
            <a:ext cx="555427" cy="555427"/>
          </a:xfrm>
          <a:prstGeom prst="roundRect">
            <a:avLst>
              <a:gd name="adj" fmla="val 18669"/>
            </a:avLst>
          </a:prstGeom>
          <a:solidFill>
            <a:srgbClr val="E6E6E6"/>
          </a:solidFill>
          <a:ln w="15240">
            <a:solidFill>
              <a:srgbClr val="CCCCCC"/>
            </a:solidFill>
            <a:prstDash val="solid"/>
          </a:ln>
        </p:spPr>
        <p:txBody>
          <a:bodyPr/>
          <a:lstStyle/>
          <a:p>
            <a:endParaRPr lang="en-US"/>
          </a:p>
        </p:txBody>
      </p:sp>
      <p:sp>
        <p:nvSpPr>
          <p:cNvPr id="17" name="Text 14"/>
          <p:cNvSpPr/>
          <p:nvPr/>
        </p:nvSpPr>
        <p:spPr>
          <a:xfrm>
            <a:off x="6654344" y="5935147"/>
            <a:ext cx="132755" cy="296228"/>
          </a:xfrm>
          <a:prstGeom prst="rect">
            <a:avLst/>
          </a:prstGeom>
          <a:noFill/>
          <a:ln/>
        </p:spPr>
        <p:txBody>
          <a:bodyPr wrap="none" lIns="0" tIns="0" rIns="0" bIns="0" rtlCol="0" anchor="t"/>
          <a:lstStyle/>
          <a:p>
            <a:pPr marL="0" indent="0" algn="ctr">
              <a:lnSpc>
                <a:spcPts val="2300"/>
              </a:lnSpc>
              <a:buNone/>
            </a:pPr>
            <a:r>
              <a:rPr lang="en-US" sz="2300" dirty="0">
                <a:solidFill>
                  <a:srgbClr val="383838"/>
                </a:solidFill>
                <a:latin typeface="Patrick Hand" pitchFamily="34" charset="0"/>
                <a:ea typeface="Patrick Hand" pitchFamily="34" charset="-122"/>
                <a:cs typeface="Patrick Hand" pitchFamily="34" charset="-120"/>
              </a:rPr>
              <a:t>3</a:t>
            </a:r>
            <a:endParaRPr lang="en-US" sz="2300" dirty="0"/>
          </a:p>
        </p:txBody>
      </p:sp>
      <p:sp>
        <p:nvSpPr>
          <p:cNvPr id="18" name="Text 15"/>
          <p:cNvSpPr/>
          <p:nvPr/>
        </p:nvSpPr>
        <p:spPr>
          <a:xfrm>
            <a:off x="8078510" y="5774769"/>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Detailed Feedback</a:t>
            </a:r>
            <a:endParaRPr lang="en-US" sz="1900" dirty="0"/>
          </a:p>
        </p:txBody>
      </p:sp>
      <p:sp>
        <p:nvSpPr>
          <p:cNvPr id="19" name="Text 16"/>
          <p:cNvSpPr/>
          <p:nvPr/>
        </p:nvSpPr>
        <p:spPr>
          <a:xfrm>
            <a:off x="8078510" y="6231493"/>
            <a:ext cx="5687854"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Offers free detailed feedback.</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399222"/>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SkillSyncer: Job Alignment</a:t>
            </a:r>
            <a:endParaRPr lang="en-US" sz="3850" dirty="0"/>
          </a:p>
        </p:txBody>
      </p:sp>
      <p:pic>
        <p:nvPicPr>
          <p:cNvPr id="4" name="Image 1" descr="preencoded.png"/>
          <p:cNvPicPr>
            <a:picLocks noChangeAspect="1"/>
          </p:cNvPicPr>
          <p:nvPr/>
        </p:nvPicPr>
        <p:blipFill>
          <a:blip r:embed="rId4"/>
          <a:stretch>
            <a:fillRect/>
          </a:stretch>
        </p:blipFill>
        <p:spPr>
          <a:xfrm>
            <a:off x="6350437" y="2386608"/>
            <a:ext cx="1234440" cy="1481257"/>
          </a:xfrm>
          <a:prstGeom prst="rect">
            <a:avLst/>
          </a:prstGeom>
        </p:spPr>
      </p:pic>
      <p:sp>
        <p:nvSpPr>
          <p:cNvPr id="5" name="Text 1"/>
          <p:cNvSpPr/>
          <p:nvPr/>
        </p:nvSpPr>
        <p:spPr>
          <a:xfrm>
            <a:off x="7955161" y="2633424"/>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ATS Score</a:t>
            </a:r>
            <a:endParaRPr lang="en-US" sz="1900" dirty="0"/>
          </a:p>
        </p:txBody>
      </p:sp>
      <p:sp>
        <p:nvSpPr>
          <p:cNvPr id="6" name="Text 2"/>
          <p:cNvSpPr/>
          <p:nvPr/>
        </p:nvSpPr>
        <p:spPr>
          <a:xfrm>
            <a:off x="7955161" y="3090148"/>
            <a:ext cx="5811203"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Provides an ATS score.</a:t>
            </a:r>
            <a:endParaRPr lang="en-US" sz="1900" dirty="0"/>
          </a:p>
        </p:txBody>
      </p:sp>
      <p:pic>
        <p:nvPicPr>
          <p:cNvPr id="7" name="Image 2" descr="preencoded.png"/>
          <p:cNvPicPr>
            <a:picLocks noChangeAspect="1"/>
          </p:cNvPicPr>
          <p:nvPr/>
        </p:nvPicPr>
        <p:blipFill>
          <a:blip r:embed="rId5"/>
          <a:stretch>
            <a:fillRect/>
          </a:stretch>
        </p:blipFill>
        <p:spPr>
          <a:xfrm>
            <a:off x="6350437" y="3867864"/>
            <a:ext cx="1234440" cy="1481257"/>
          </a:xfrm>
          <a:prstGeom prst="rect">
            <a:avLst/>
          </a:prstGeom>
        </p:spPr>
      </p:pic>
      <p:sp>
        <p:nvSpPr>
          <p:cNvPr id="8" name="Text 3"/>
          <p:cNvSpPr/>
          <p:nvPr/>
        </p:nvSpPr>
        <p:spPr>
          <a:xfrm>
            <a:off x="7955161" y="4114681"/>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Keyword Matching</a:t>
            </a:r>
            <a:endParaRPr lang="en-US" sz="1900" dirty="0"/>
          </a:p>
        </p:txBody>
      </p:sp>
      <p:sp>
        <p:nvSpPr>
          <p:cNvPr id="9" name="Text 4"/>
          <p:cNvSpPr/>
          <p:nvPr/>
        </p:nvSpPr>
        <p:spPr>
          <a:xfrm>
            <a:off x="7955161" y="4571405"/>
            <a:ext cx="5811203"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Offers analysis of keywords.</a:t>
            </a:r>
            <a:endParaRPr lang="en-US" sz="1900" dirty="0"/>
          </a:p>
        </p:txBody>
      </p:sp>
      <p:pic>
        <p:nvPicPr>
          <p:cNvPr id="10" name="Image 3" descr="preencoded.png"/>
          <p:cNvPicPr>
            <a:picLocks noChangeAspect="1"/>
          </p:cNvPicPr>
          <p:nvPr/>
        </p:nvPicPr>
        <p:blipFill>
          <a:blip r:embed="rId6"/>
          <a:stretch>
            <a:fillRect/>
          </a:stretch>
        </p:blipFill>
        <p:spPr>
          <a:xfrm>
            <a:off x="6350437" y="5349121"/>
            <a:ext cx="1234440" cy="1481257"/>
          </a:xfrm>
          <a:prstGeom prst="rect">
            <a:avLst/>
          </a:prstGeom>
        </p:spPr>
      </p:pic>
      <p:sp>
        <p:nvSpPr>
          <p:cNvPr id="11" name="Text 5"/>
          <p:cNvSpPr/>
          <p:nvPr/>
        </p:nvSpPr>
        <p:spPr>
          <a:xfrm>
            <a:off x="7955161" y="5595938"/>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Formatting Checks</a:t>
            </a:r>
            <a:endParaRPr lang="en-US" sz="1900" dirty="0"/>
          </a:p>
        </p:txBody>
      </p:sp>
      <p:sp>
        <p:nvSpPr>
          <p:cNvPr id="12" name="Text 6"/>
          <p:cNvSpPr/>
          <p:nvPr/>
        </p:nvSpPr>
        <p:spPr>
          <a:xfrm>
            <a:off x="7955161" y="6052661"/>
            <a:ext cx="5811203" cy="395049"/>
          </a:xfrm>
          <a:prstGeom prst="rect">
            <a:avLst/>
          </a:prstGeom>
          <a:noFill/>
          <a:ln/>
        </p:spPr>
        <p:txBody>
          <a:bodyPr wrap="none" lIns="0" tIns="0" rIns="0" bIns="0" rtlCol="0" anchor="t"/>
          <a:lstStyle/>
          <a:p>
            <a:pPr marL="0" indent="0" algn="l">
              <a:lnSpc>
                <a:spcPts val="3100"/>
              </a:lnSpc>
              <a:buNone/>
            </a:pPr>
            <a:r>
              <a:rPr lang="en-US" sz="1900" dirty="0">
                <a:solidFill>
                  <a:srgbClr val="383838"/>
                </a:solidFill>
                <a:latin typeface="Patrick Hand" pitchFamily="34" charset="0"/>
                <a:ea typeface="Patrick Hand" pitchFamily="34" charset="-122"/>
                <a:cs typeface="Patrick Hand" pitchFamily="34" charset="-120"/>
              </a:rPr>
              <a:t>Checks for formatting issues.</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4037" y="965121"/>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ATS Scoring Tools</a:t>
            </a:r>
            <a:endParaRPr lang="en-US" sz="3850" dirty="0"/>
          </a:p>
        </p:txBody>
      </p:sp>
      <p:sp>
        <p:nvSpPr>
          <p:cNvPr id="3" name="Text 1"/>
          <p:cNvSpPr/>
          <p:nvPr/>
        </p:nvSpPr>
        <p:spPr>
          <a:xfrm>
            <a:off x="2218134" y="2957989"/>
            <a:ext cx="2468880" cy="308610"/>
          </a:xfrm>
          <a:prstGeom prst="rect">
            <a:avLst/>
          </a:prstGeom>
          <a:noFill/>
          <a:ln/>
        </p:spPr>
        <p:txBody>
          <a:bodyPr wrap="none" lIns="0" tIns="0" rIns="0" bIns="0" rtlCol="0" anchor="t"/>
          <a:lstStyle/>
          <a:p>
            <a:pPr marL="0" indent="0" algn="r">
              <a:lnSpc>
                <a:spcPts val="2400"/>
              </a:lnSpc>
              <a:buNone/>
            </a:pPr>
            <a:r>
              <a:rPr lang="en-US" sz="1900" dirty="0">
                <a:solidFill>
                  <a:srgbClr val="383838"/>
                </a:solidFill>
                <a:latin typeface="Patrick Hand" pitchFamily="34" charset="0"/>
                <a:ea typeface="Patrick Hand" pitchFamily="34" charset="-122"/>
                <a:cs typeface="Patrick Hand" pitchFamily="34" charset="-120"/>
              </a:rPr>
              <a:t>Jobscan</a:t>
            </a:r>
            <a:endParaRPr lang="en-US" sz="1900" dirty="0"/>
          </a:p>
        </p:txBody>
      </p:sp>
      <p:pic>
        <p:nvPicPr>
          <p:cNvPr id="4" name="Image 0" descr="preencoded.png"/>
          <p:cNvPicPr>
            <a:picLocks noChangeAspect="1"/>
          </p:cNvPicPr>
          <p:nvPr/>
        </p:nvPicPr>
        <p:blipFill>
          <a:blip r:embed="rId3"/>
          <a:stretch>
            <a:fillRect/>
          </a:stretch>
        </p:blipFill>
        <p:spPr>
          <a:xfrm>
            <a:off x="5057299" y="2075974"/>
            <a:ext cx="4515803" cy="4515803"/>
          </a:xfrm>
          <a:prstGeom prst="rect">
            <a:avLst/>
          </a:prstGeom>
        </p:spPr>
      </p:pic>
      <p:sp>
        <p:nvSpPr>
          <p:cNvPr id="5" name="Text 2"/>
          <p:cNvSpPr/>
          <p:nvPr/>
        </p:nvSpPr>
        <p:spPr>
          <a:xfrm>
            <a:off x="6159103" y="2951917"/>
            <a:ext cx="112038" cy="493752"/>
          </a:xfrm>
          <a:prstGeom prst="rect">
            <a:avLst/>
          </a:prstGeom>
          <a:noFill/>
          <a:ln/>
        </p:spPr>
        <p:txBody>
          <a:bodyPr wrap="none" lIns="0" tIns="0" rIns="0" bIns="0" rtlCol="0" anchor="t"/>
          <a:lstStyle/>
          <a:p>
            <a:pPr marL="0" indent="0">
              <a:lnSpc>
                <a:spcPts val="3850"/>
              </a:lnSpc>
              <a:buNone/>
            </a:pPr>
            <a:r>
              <a:rPr lang="en-US" sz="2400" dirty="0">
                <a:solidFill>
                  <a:srgbClr val="383838"/>
                </a:solidFill>
                <a:latin typeface="Patrick Hand" pitchFamily="34" charset="0"/>
                <a:ea typeface="Patrick Hand" pitchFamily="34" charset="-122"/>
                <a:cs typeface="Patrick Hand" pitchFamily="34" charset="-120"/>
              </a:rPr>
              <a:t>1</a:t>
            </a:r>
            <a:endParaRPr lang="en-US" sz="2400" dirty="0"/>
          </a:p>
        </p:txBody>
      </p:sp>
      <p:sp>
        <p:nvSpPr>
          <p:cNvPr id="6" name="Text 3"/>
          <p:cNvSpPr/>
          <p:nvPr/>
        </p:nvSpPr>
        <p:spPr>
          <a:xfrm>
            <a:off x="9943386" y="2550795"/>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Resume Worded</a:t>
            </a:r>
            <a:endParaRPr lang="en-US" sz="1900" dirty="0"/>
          </a:p>
        </p:txBody>
      </p:sp>
      <p:pic>
        <p:nvPicPr>
          <p:cNvPr id="7" name="Image 1" descr="preencoded.png"/>
          <p:cNvPicPr>
            <a:picLocks noChangeAspect="1"/>
          </p:cNvPicPr>
          <p:nvPr/>
        </p:nvPicPr>
        <p:blipFill>
          <a:blip r:embed="rId4"/>
          <a:stretch>
            <a:fillRect/>
          </a:stretch>
        </p:blipFill>
        <p:spPr>
          <a:xfrm>
            <a:off x="5057299" y="2075974"/>
            <a:ext cx="4515803" cy="4515803"/>
          </a:xfrm>
          <a:prstGeom prst="rect">
            <a:avLst/>
          </a:prstGeom>
        </p:spPr>
      </p:pic>
      <p:sp>
        <p:nvSpPr>
          <p:cNvPr id="8" name="Text 4"/>
          <p:cNvSpPr/>
          <p:nvPr/>
        </p:nvSpPr>
        <p:spPr>
          <a:xfrm>
            <a:off x="7982426" y="2690098"/>
            <a:ext cx="144542" cy="493752"/>
          </a:xfrm>
          <a:prstGeom prst="rect">
            <a:avLst/>
          </a:prstGeom>
          <a:noFill/>
          <a:ln/>
        </p:spPr>
        <p:txBody>
          <a:bodyPr wrap="none" lIns="0" tIns="0" rIns="0" bIns="0" rtlCol="0" anchor="t"/>
          <a:lstStyle/>
          <a:p>
            <a:pPr marL="0" indent="0">
              <a:lnSpc>
                <a:spcPts val="3850"/>
              </a:lnSpc>
              <a:buNone/>
            </a:pPr>
            <a:r>
              <a:rPr lang="en-US" sz="2400" dirty="0">
                <a:solidFill>
                  <a:srgbClr val="383838"/>
                </a:solidFill>
                <a:latin typeface="Patrick Hand" pitchFamily="34" charset="0"/>
                <a:ea typeface="Patrick Hand" pitchFamily="34" charset="-122"/>
                <a:cs typeface="Patrick Hand" pitchFamily="34" charset="-120"/>
              </a:rPr>
              <a:t>2</a:t>
            </a:r>
            <a:endParaRPr lang="en-US" sz="2400" dirty="0"/>
          </a:p>
        </p:txBody>
      </p:sp>
      <p:sp>
        <p:nvSpPr>
          <p:cNvPr id="9" name="Text 5"/>
          <p:cNvSpPr/>
          <p:nvPr/>
        </p:nvSpPr>
        <p:spPr>
          <a:xfrm>
            <a:off x="10066853" y="4179451"/>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Zety</a:t>
            </a:r>
            <a:endParaRPr lang="en-US" sz="1900" dirty="0"/>
          </a:p>
        </p:txBody>
      </p:sp>
      <p:pic>
        <p:nvPicPr>
          <p:cNvPr id="10" name="Image 2" descr="preencoded.png"/>
          <p:cNvPicPr>
            <a:picLocks noChangeAspect="1"/>
          </p:cNvPicPr>
          <p:nvPr/>
        </p:nvPicPr>
        <p:blipFill>
          <a:blip r:embed="rId5"/>
          <a:stretch>
            <a:fillRect/>
          </a:stretch>
        </p:blipFill>
        <p:spPr>
          <a:xfrm>
            <a:off x="5057299" y="2075974"/>
            <a:ext cx="4515803" cy="4515803"/>
          </a:xfrm>
          <a:prstGeom prst="rect">
            <a:avLst/>
          </a:prstGeom>
        </p:spPr>
      </p:pic>
      <p:sp>
        <p:nvSpPr>
          <p:cNvPr id="11" name="Text 6"/>
          <p:cNvSpPr/>
          <p:nvPr/>
        </p:nvSpPr>
        <p:spPr>
          <a:xfrm>
            <a:off x="8803005" y="4358640"/>
            <a:ext cx="138351" cy="493752"/>
          </a:xfrm>
          <a:prstGeom prst="rect">
            <a:avLst/>
          </a:prstGeom>
          <a:noFill/>
          <a:ln/>
        </p:spPr>
        <p:txBody>
          <a:bodyPr wrap="none" lIns="0" tIns="0" rIns="0" bIns="0" rtlCol="0" anchor="t"/>
          <a:lstStyle/>
          <a:p>
            <a:pPr marL="0" indent="0">
              <a:lnSpc>
                <a:spcPts val="3850"/>
              </a:lnSpc>
              <a:buNone/>
            </a:pPr>
            <a:r>
              <a:rPr lang="en-US" sz="2400" dirty="0">
                <a:solidFill>
                  <a:srgbClr val="383838"/>
                </a:solidFill>
                <a:latin typeface="Patrick Hand" pitchFamily="34" charset="0"/>
                <a:ea typeface="Patrick Hand" pitchFamily="34" charset="-122"/>
                <a:cs typeface="Patrick Hand" pitchFamily="34" charset="-120"/>
              </a:rPr>
              <a:t>3</a:t>
            </a:r>
            <a:endParaRPr lang="en-US" sz="2400" dirty="0"/>
          </a:p>
        </p:txBody>
      </p:sp>
      <p:sp>
        <p:nvSpPr>
          <p:cNvPr id="12" name="Text 7"/>
          <p:cNvSpPr/>
          <p:nvPr/>
        </p:nvSpPr>
        <p:spPr>
          <a:xfrm>
            <a:off x="9943386" y="5808226"/>
            <a:ext cx="2468880"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TopResume</a:t>
            </a:r>
            <a:endParaRPr lang="en-US" sz="1900" dirty="0"/>
          </a:p>
        </p:txBody>
      </p:sp>
      <p:pic>
        <p:nvPicPr>
          <p:cNvPr id="13" name="Image 3" descr="preencoded.png"/>
          <p:cNvPicPr>
            <a:picLocks noChangeAspect="1"/>
          </p:cNvPicPr>
          <p:nvPr/>
        </p:nvPicPr>
        <p:blipFill>
          <a:blip r:embed="rId6"/>
          <a:stretch>
            <a:fillRect/>
          </a:stretch>
        </p:blipFill>
        <p:spPr>
          <a:xfrm>
            <a:off x="5057299" y="2075974"/>
            <a:ext cx="4515803" cy="4515803"/>
          </a:xfrm>
          <a:prstGeom prst="rect">
            <a:avLst/>
          </a:prstGeom>
        </p:spPr>
      </p:pic>
      <p:sp>
        <p:nvSpPr>
          <p:cNvPr id="14" name="Text 8"/>
          <p:cNvSpPr/>
          <p:nvPr/>
        </p:nvSpPr>
        <p:spPr>
          <a:xfrm>
            <a:off x="7479983" y="5651659"/>
            <a:ext cx="115729" cy="493752"/>
          </a:xfrm>
          <a:prstGeom prst="rect">
            <a:avLst/>
          </a:prstGeom>
          <a:noFill/>
          <a:ln/>
        </p:spPr>
        <p:txBody>
          <a:bodyPr wrap="none" lIns="0" tIns="0" rIns="0" bIns="0" rtlCol="0" anchor="t"/>
          <a:lstStyle/>
          <a:p>
            <a:pPr marL="0" indent="0">
              <a:lnSpc>
                <a:spcPts val="3850"/>
              </a:lnSpc>
              <a:buNone/>
            </a:pPr>
            <a:r>
              <a:rPr lang="en-US" sz="2400" dirty="0">
                <a:solidFill>
                  <a:srgbClr val="383838"/>
                </a:solidFill>
                <a:latin typeface="Patrick Hand" pitchFamily="34" charset="0"/>
                <a:ea typeface="Patrick Hand" pitchFamily="34" charset="-122"/>
                <a:cs typeface="Patrick Hand" pitchFamily="34" charset="-120"/>
              </a:rPr>
              <a:t>4</a:t>
            </a:r>
            <a:endParaRPr lang="en-US" sz="2400" dirty="0"/>
          </a:p>
        </p:txBody>
      </p:sp>
      <p:sp>
        <p:nvSpPr>
          <p:cNvPr id="15" name="Text 9"/>
          <p:cNvSpPr/>
          <p:nvPr/>
        </p:nvSpPr>
        <p:spPr>
          <a:xfrm>
            <a:off x="2218134" y="5401032"/>
            <a:ext cx="2468880" cy="308610"/>
          </a:xfrm>
          <a:prstGeom prst="rect">
            <a:avLst/>
          </a:prstGeom>
          <a:noFill/>
          <a:ln/>
        </p:spPr>
        <p:txBody>
          <a:bodyPr wrap="none" lIns="0" tIns="0" rIns="0" bIns="0" rtlCol="0" anchor="t"/>
          <a:lstStyle/>
          <a:p>
            <a:pPr marL="0" indent="0" algn="r">
              <a:lnSpc>
                <a:spcPts val="2400"/>
              </a:lnSpc>
              <a:buNone/>
            </a:pPr>
            <a:r>
              <a:rPr lang="en-US" sz="1900" dirty="0">
                <a:solidFill>
                  <a:srgbClr val="383838"/>
                </a:solidFill>
                <a:latin typeface="Patrick Hand" pitchFamily="34" charset="0"/>
                <a:ea typeface="Patrick Hand" pitchFamily="34" charset="-122"/>
                <a:cs typeface="Patrick Hand" pitchFamily="34" charset="-120"/>
              </a:rPr>
              <a:t>SkillSyncer</a:t>
            </a:r>
            <a:endParaRPr lang="en-US" sz="1900" dirty="0"/>
          </a:p>
        </p:txBody>
      </p:sp>
      <p:pic>
        <p:nvPicPr>
          <p:cNvPr id="16" name="Image 4" descr="preencoded.png"/>
          <p:cNvPicPr>
            <a:picLocks noChangeAspect="1"/>
          </p:cNvPicPr>
          <p:nvPr/>
        </p:nvPicPr>
        <p:blipFill>
          <a:blip r:embed="rId7"/>
          <a:stretch>
            <a:fillRect/>
          </a:stretch>
        </p:blipFill>
        <p:spPr>
          <a:xfrm>
            <a:off x="5057299" y="2075974"/>
            <a:ext cx="4515803" cy="4515803"/>
          </a:xfrm>
          <a:prstGeom prst="rect">
            <a:avLst/>
          </a:prstGeom>
        </p:spPr>
      </p:pic>
      <p:sp>
        <p:nvSpPr>
          <p:cNvPr id="17" name="Text 10"/>
          <p:cNvSpPr/>
          <p:nvPr/>
        </p:nvSpPr>
        <p:spPr>
          <a:xfrm>
            <a:off x="5830372" y="4782264"/>
            <a:ext cx="130612" cy="493752"/>
          </a:xfrm>
          <a:prstGeom prst="rect">
            <a:avLst/>
          </a:prstGeom>
          <a:noFill/>
          <a:ln/>
        </p:spPr>
        <p:txBody>
          <a:bodyPr wrap="none" lIns="0" tIns="0" rIns="0" bIns="0" rtlCol="0" anchor="t"/>
          <a:lstStyle/>
          <a:p>
            <a:pPr marL="0" indent="0">
              <a:lnSpc>
                <a:spcPts val="3850"/>
              </a:lnSpc>
              <a:buNone/>
            </a:pPr>
            <a:r>
              <a:rPr lang="en-US" sz="2400" dirty="0">
                <a:solidFill>
                  <a:srgbClr val="383838"/>
                </a:solidFill>
                <a:latin typeface="Patrick Hand" pitchFamily="34" charset="0"/>
                <a:ea typeface="Patrick Hand" pitchFamily="34" charset="-122"/>
                <a:cs typeface="Patrick Hand" pitchFamily="34" charset="-120"/>
              </a:rPr>
              <a:t>5</a:t>
            </a:r>
            <a:endParaRPr lang="en-US" sz="2400" dirty="0"/>
          </a:p>
        </p:txBody>
      </p:sp>
      <p:sp>
        <p:nvSpPr>
          <p:cNvPr id="18" name="Text 11"/>
          <p:cNvSpPr/>
          <p:nvPr/>
        </p:nvSpPr>
        <p:spPr>
          <a:xfrm>
            <a:off x="864037" y="6869430"/>
            <a:ext cx="1290232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Optimize your resume for Applicant Tracking Systems with these free tools.</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957983"/>
            <a:ext cx="4937760" cy="617101"/>
          </a:xfrm>
          <a:prstGeom prst="rect">
            <a:avLst/>
          </a:prstGeom>
          <a:noFill/>
          <a:ln/>
        </p:spPr>
        <p:txBody>
          <a:bodyPr wrap="none" lIns="0" tIns="0" rIns="0" bIns="0" rtlCol="0" anchor="t"/>
          <a:lstStyle/>
          <a:p>
            <a:pPr marL="0" indent="0">
              <a:lnSpc>
                <a:spcPts val="4850"/>
              </a:lnSpc>
              <a:buNone/>
            </a:pPr>
            <a:r>
              <a:rPr lang="en-US" sz="3850" dirty="0">
                <a:solidFill>
                  <a:srgbClr val="383838"/>
                </a:solidFill>
                <a:latin typeface="Patrick Hand" pitchFamily="34" charset="0"/>
                <a:ea typeface="Patrick Hand" pitchFamily="34" charset="-122"/>
                <a:cs typeface="Patrick Hand" pitchFamily="34" charset="-120"/>
              </a:rPr>
              <a:t>Keyword Optimization</a:t>
            </a:r>
            <a:endParaRPr lang="en-US" sz="3850" dirty="0"/>
          </a:p>
        </p:txBody>
      </p:sp>
      <p:pic>
        <p:nvPicPr>
          <p:cNvPr id="3" name="Image 0" descr="preencoded.png"/>
          <p:cNvPicPr>
            <a:picLocks noChangeAspect="1"/>
          </p:cNvPicPr>
          <p:nvPr/>
        </p:nvPicPr>
        <p:blipFill>
          <a:blip r:embed="rId3"/>
          <a:stretch>
            <a:fillRect/>
          </a:stretch>
        </p:blipFill>
        <p:spPr>
          <a:xfrm>
            <a:off x="3025140" y="3068836"/>
            <a:ext cx="2128838" cy="802243"/>
          </a:xfrm>
          <a:prstGeom prst="rect">
            <a:avLst/>
          </a:prstGeom>
        </p:spPr>
      </p:pic>
      <p:sp>
        <p:nvSpPr>
          <p:cNvPr id="4" name="Text 1"/>
          <p:cNvSpPr/>
          <p:nvPr/>
        </p:nvSpPr>
        <p:spPr>
          <a:xfrm>
            <a:off x="4033480" y="3306247"/>
            <a:ext cx="112038" cy="493752"/>
          </a:xfrm>
          <a:prstGeom prst="rect">
            <a:avLst/>
          </a:prstGeom>
          <a:noFill/>
          <a:ln/>
        </p:spPr>
        <p:txBody>
          <a:bodyPr wrap="none" lIns="0" tIns="0" rIns="0" bIns="0" rtlCol="0" anchor="t"/>
          <a:lstStyle/>
          <a:p>
            <a:pPr marL="0" indent="0" algn="ctr">
              <a:lnSpc>
                <a:spcPts val="3850"/>
              </a:lnSpc>
              <a:buNone/>
            </a:pPr>
            <a:r>
              <a:rPr lang="en-US" sz="2400" dirty="0">
                <a:solidFill>
                  <a:srgbClr val="383838"/>
                </a:solidFill>
                <a:latin typeface="Patrick Hand" pitchFamily="34" charset="0"/>
                <a:ea typeface="Patrick Hand" pitchFamily="34" charset="-122"/>
                <a:cs typeface="Patrick Hand" pitchFamily="34" charset="-120"/>
              </a:rPr>
              <a:t>1</a:t>
            </a:r>
            <a:endParaRPr lang="en-US" sz="2400" dirty="0"/>
          </a:p>
        </p:txBody>
      </p:sp>
      <p:sp>
        <p:nvSpPr>
          <p:cNvPr id="5" name="Text 2"/>
          <p:cNvSpPr/>
          <p:nvPr/>
        </p:nvSpPr>
        <p:spPr>
          <a:xfrm>
            <a:off x="5400794" y="3315653"/>
            <a:ext cx="794861"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Research</a:t>
            </a:r>
            <a:endParaRPr lang="en-US" sz="1900" dirty="0"/>
          </a:p>
        </p:txBody>
      </p:sp>
      <p:sp>
        <p:nvSpPr>
          <p:cNvPr id="6" name="Shape 3"/>
          <p:cNvSpPr/>
          <p:nvPr/>
        </p:nvSpPr>
        <p:spPr>
          <a:xfrm>
            <a:off x="5215652" y="3886676"/>
            <a:ext cx="8489037" cy="15240"/>
          </a:xfrm>
          <a:prstGeom prst="roundRect">
            <a:avLst>
              <a:gd name="adj" fmla="val 680400"/>
            </a:avLst>
          </a:prstGeom>
          <a:solidFill>
            <a:srgbClr val="CCCCCC"/>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1960721" y="3932753"/>
            <a:ext cx="4257675" cy="802243"/>
          </a:xfrm>
          <a:prstGeom prst="rect">
            <a:avLst/>
          </a:prstGeom>
        </p:spPr>
      </p:pic>
      <p:sp>
        <p:nvSpPr>
          <p:cNvPr id="8" name="Text 4"/>
          <p:cNvSpPr/>
          <p:nvPr/>
        </p:nvSpPr>
        <p:spPr>
          <a:xfrm>
            <a:off x="4017288" y="4086939"/>
            <a:ext cx="144542" cy="493752"/>
          </a:xfrm>
          <a:prstGeom prst="rect">
            <a:avLst/>
          </a:prstGeom>
          <a:noFill/>
          <a:ln/>
        </p:spPr>
        <p:txBody>
          <a:bodyPr wrap="none" lIns="0" tIns="0" rIns="0" bIns="0" rtlCol="0" anchor="t"/>
          <a:lstStyle/>
          <a:p>
            <a:pPr marL="0" indent="0" algn="ctr">
              <a:lnSpc>
                <a:spcPts val="3850"/>
              </a:lnSpc>
              <a:buNone/>
            </a:pPr>
            <a:r>
              <a:rPr lang="en-US" sz="2400" dirty="0">
                <a:solidFill>
                  <a:srgbClr val="383838"/>
                </a:solidFill>
                <a:latin typeface="Patrick Hand" pitchFamily="34" charset="0"/>
                <a:ea typeface="Patrick Hand" pitchFamily="34" charset="-122"/>
                <a:cs typeface="Patrick Hand" pitchFamily="34" charset="-120"/>
              </a:rPr>
              <a:t>2</a:t>
            </a:r>
            <a:endParaRPr lang="en-US" sz="2400" dirty="0"/>
          </a:p>
        </p:txBody>
      </p:sp>
      <p:sp>
        <p:nvSpPr>
          <p:cNvPr id="9" name="Text 5"/>
          <p:cNvSpPr/>
          <p:nvPr/>
        </p:nvSpPr>
        <p:spPr>
          <a:xfrm>
            <a:off x="6465213" y="4179570"/>
            <a:ext cx="697349"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Identify</a:t>
            </a:r>
            <a:endParaRPr lang="en-US" sz="1900" dirty="0"/>
          </a:p>
        </p:txBody>
      </p:sp>
      <p:sp>
        <p:nvSpPr>
          <p:cNvPr id="10" name="Shape 6"/>
          <p:cNvSpPr/>
          <p:nvPr/>
        </p:nvSpPr>
        <p:spPr>
          <a:xfrm>
            <a:off x="6280071" y="4750594"/>
            <a:ext cx="7424618" cy="15240"/>
          </a:xfrm>
          <a:prstGeom prst="roundRect">
            <a:avLst>
              <a:gd name="adj" fmla="val 680400"/>
            </a:avLst>
          </a:prstGeom>
          <a:solidFill>
            <a:srgbClr val="CCCCCC"/>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896183" y="4796671"/>
            <a:ext cx="6386632" cy="802243"/>
          </a:xfrm>
          <a:prstGeom prst="rect">
            <a:avLst/>
          </a:prstGeom>
        </p:spPr>
      </p:pic>
      <p:sp>
        <p:nvSpPr>
          <p:cNvPr id="12" name="Text 7"/>
          <p:cNvSpPr/>
          <p:nvPr/>
        </p:nvSpPr>
        <p:spPr>
          <a:xfrm>
            <a:off x="4020264" y="4950857"/>
            <a:ext cx="138351" cy="493752"/>
          </a:xfrm>
          <a:prstGeom prst="rect">
            <a:avLst/>
          </a:prstGeom>
          <a:noFill/>
          <a:ln/>
        </p:spPr>
        <p:txBody>
          <a:bodyPr wrap="none" lIns="0" tIns="0" rIns="0" bIns="0" rtlCol="0" anchor="t"/>
          <a:lstStyle/>
          <a:p>
            <a:pPr marL="0" indent="0" algn="ctr">
              <a:lnSpc>
                <a:spcPts val="3850"/>
              </a:lnSpc>
              <a:buNone/>
            </a:pPr>
            <a:r>
              <a:rPr lang="en-US" sz="2400" dirty="0">
                <a:solidFill>
                  <a:srgbClr val="383838"/>
                </a:solidFill>
                <a:latin typeface="Patrick Hand" pitchFamily="34" charset="0"/>
                <a:ea typeface="Patrick Hand" pitchFamily="34" charset="-122"/>
                <a:cs typeface="Patrick Hand" pitchFamily="34" charset="-120"/>
              </a:rPr>
              <a:t>3</a:t>
            </a:r>
            <a:endParaRPr lang="en-US" sz="2400" dirty="0"/>
          </a:p>
        </p:txBody>
      </p:sp>
      <p:sp>
        <p:nvSpPr>
          <p:cNvPr id="13" name="Text 8"/>
          <p:cNvSpPr/>
          <p:nvPr/>
        </p:nvSpPr>
        <p:spPr>
          <a:xfrm>
            <a:off x="7529632" y="5043488"/>
            <a:ext cx="957977" cy="308610"/>
          </a:xfrm>
          <a:prstGeom prst="rect">
            <a:avLst/>
          </a:prstGeom>
          <a:noFill/>
          <a:ln/>
        </p:spPr>
        <p:txBody>
          <a:bodyPr wrap="none" lIns="0" tIns="0" rIns="0" bIns="0" rtlCol="0" anchor="t"/>
          <a:lstStyle/>
          <a:p>
            <a:pPr marL="0" indent="0" algn="l">
              <a:lnSpc>
                <a:spcPts val="2400"/>
              </a:lnSpc>
              <a:buNone/>
            </a:pPr>
            <a:r>
              <a:rPr lang="en-US" sz="1900" dirty="0">
                <a:solidFill>
                  <a:srgbClr val="383838"/>
                </a:solidFill>
                <a:latin typeface="Patrick Hand" pitchFamily="34" charset="0"/>
                <a:ea typeface="Patrick Hand" pitchFamily="34" charset="-122"/>
                <a:cs typeface="Patrick Hand" pitchFamily="34" charset="-120"/>
              </a:rPr>
              <a:t>Implement</a:t>
            </a:r>
            <a:endParaRPr lang="en-US" sz="1900" dirty="0"/>
          </a:p>
        </p:txBody>
      </p:sp>
      <p:sp>
        <p:nvSpPr>
          <p:cNvPr id="14" name="Text 9"/>
          <p:cNvSpPr/>
          <p:nvPr/>
        </p:nvSpPr>
        <p:spPr>
          <a:xfrm>
            <a:off x="864037" y="5876568"/>
            <a:ext cx="1290232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Research relevant keywords. Identify top keywords from job descriptions. Implement keywords naturally into your resume.</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419</Words>
  <Application>Microsoft Office PowerPoint</Application>
  <PresentationFormat>Custom</PresentationFormat>
  <Paragraphs>104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Patrick Hand Medium</vt:lpstr>
      <vt:lpstr>Patrick Hand</vt:lpstr>
      <vt:lpstr>Patrick Hand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2025-02-27T14:16:03Z</dcterms:created>
  <dcterms:modified xsi:type="dcterms:W3CDTF">2025-02-27T14:17:15Z</dcterms:modified>
</cp:coreProperties>
</file>