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4630400" cy="8229600"/>
  <p:notesSz cx="8229600" cy="14630400"/>
  <p:embeddedFontLst>
    <p:embeddedFont>
      <p:font typeface="Open Sans" panose="020B0606030504020204" pitchFamily="34" charset="0"/>
      <p:regular r:id="rId15"/>
      <p:bold r:id="rId16"/>
      <p:italic r:id="rId17"/>
      <p:boldItalic r:id="rId18"/>
    </p:embeddedFont>
    <p:embeddedFont>
      <p:font typeface="Open Sans Bold" panose="020B0806030504020204" pitchFamily="34" charset="0"/>
      <p:bold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63" d="100"/>
          <a:sy n="63" d="100"/>
        </p:scale>
        <p:origin x="946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02708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2011204"/>
            <a:ext cx="7556421" cy="21263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Mastering ATS-Friendly Resumes: A Professional's Guide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4477703"/>
            <a:ext cx="75564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In today's competitive job market, optimizing your resume for Applicant Tracking Systems (ATS) is crucial. This guide will help you navigate ATS requirements and increase your chances of landing interviews.</a:t>
            </a:r>
            <a:endParaRPr lang="en-US" sz="1750" dirty="0"/>
          </a:p>
        </p:txBody>
      </p:sp>
      <p:sp>
        <p:nvSpPr>
          <p:cNvPr id="5" name="Shape 2"/>
          <p:cNvSpPr/>
          <p:nvPr/>
        </p:nvSpPr>
        <p:spPr>
          <a:xfrm>
            <a:off x="793790" y="5838468"/>
            <a:ext cx="362903" cy="362903"/>
          </a:xfrm>
          <a:prstGeom prst="roundRect">
            <a:avLst>
              <a:gd name="adj" fmla="val 25194296"/>
            </a:avLst>
          </a:prstGeom>
          <a:solidFill>
            <a:srgbClr val="7BCC95"/>
          </a:solidFill>
          <a:ln w="762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 3"/>
          <p:cNvSpPr/>
          <p:nvPr/>
        </p:nvSpPr>
        <p:spPr>
          <a:xfrm>
            <a:off x="899160" y="5971103"/>
            <a:ext cx="152162" cy="975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750"/>
              </a:lnSpc>
              <a:buNone/>
            </a:pPr>
            <a:r>
              <a:rPr lang="en-US" sz="750" dirty="0">
                <a:solidFill>
                  <a:srgbClr val="3C3838"/>
                </a:solidFill>
                <a:latin typeface="Open Sans Medium" pitchFamily="34" charset="0"/>
                <a:ea typeface="Open Sans Medium" pitchFamily="34" charset="-122"/>
                <a:cs typeface="Open Sans Medium" pitchFamily="34" charset="-120"/>
              </a:rPr>
              <a:t>kW</a:t>
            </a:r>
            <a:endParaRPr lang="en-US" sz="750" dirty="0"/>
          </a:p>
        </p:txBody>
      </p:sp>
      <p:sp>
        <p:nvSpPr>
          <p:cNvPr id="7" name="Text 4"/>
          <p:cNvSpPr/>
          <p:nvPr/>
        </p:nvSpPr>
        <p:spPr>
          <a:xfrm>
            <a:off x="1270040" y="5821561"/>
            <a:ext cx="2983349" cy="3968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Open Sans Bold" pitchFamily="34" charset="0"/>
                <a:ea typeface="Open Sans Bold" pitchFamily="34" charset="-122"/>
                <a:cs typeface="Open Sans Bold" pitchFamily="34" charset="-120"/>
              </a:rPr>
              <a:t>by Kimberly Wiethoff</a:t>
            </a:r>
            <a:endParaRPr lang="en-US" sz="2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972145"/>
            <a:ext cx="907792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ATS-Friendly File Formats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8348" y="2134553"/>
            <a:ext cx="2152055" cy="1669852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3980617" y="2959179"/>
            <a:ext cx="147399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1</a:t>
            </a:r>
            <a:endParaRPr lang="en-US" sz="2200" dirty="0"/>
          </a:p>
        </p:txBody>
      </p:sp>
      <p:sp>
        <p:nvSpPr>
          <p:cNvPr id="5" name="Text 2"/>
          <p:cNvSpPr/>
          <p:nvPr/>
        </p:nvSpPr>
        <p:spPr>
          <a:xfrm>
            <a:off x="5357217" y="2542818"/>
            <a:ext cx="3050262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Optimal Formats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5357217" y="3033236"/>
            <a:ext cx="642937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.docx and simple .pdf are most compatible with ATS systems.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5187077" y="3817501"/>
            <a:ext cx="8592860" cy="15240"/>
          </a:xfrm>
          <a:prstGeom prst="roundRect">
            <a:avLst>
              <a:gd name="adj" fmla="val 625116"/>
            </a:avLst>
          </a:prstGeom>
          <a:solidFill>
            <a:srgbClr val="BCDBD4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2381" y="3861078"/>
            <a:ext cx="4304109" cy="1669852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3935968" y="4469249"/>
            <a:ext cx="236696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2</a:t>
            </a:r>
            <a:endParaRPr lang="en-US" sz="2200" dirty="0"/>
          </a:p>
        </p:txBody>
      </p:sp>
      <p:sp>
        <p:nvSpPr>
          <p:cNvPr id="10" name="Text 6"/>
          <p:cNvSpPr/>
          <p:nvPr/>
        </p:nvSpPr>
        <p:spPr>
          <a:xfrm>
            <a:off x="6433304" y="4269343"/>
            <a:ext cx="3516392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Avoid Complex Files</a:t>
            </a:r>
            <a:endParaRPr lang="en-US" sz="2200" dirty="0"/>
          </a:p>
        </p:txBody>
      </p:sp>
      <p:sp>
        <p:nvSpPr>
          <p:cNvPr id="11" name="Text 7"/>
          <p:cNvSpPr/>
          <p:nvPr/>
        </p:nvSpPr>
        <p:spPr>
          <a:xfrm>
            <a:off x="6433304" y="4759762"/>
            <a:ext cx="5404604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Steer clear of .jpg, .png, or other exotic file formats.</a:t>
            </a:r>
            <a:endParaRPr lang="en-US" sz="1750" dirty="0"/>
          </a:p>
        </p:txBody>
      </p:sp>
      <p:sp>
        <p:nvSpPr>
          <p:cNvPr id="12" name="Shape 8"/>
          <p:cNvSpPr/>
          <p:nvPr/>
        </p:nvSpPr>
        <p:spPr>
          <a:xfrm>
            <a:off x="6263164" y="5544026"/>
            <a:ext cx="7516773" cy="15240"/>
          </a:xfrm>
          <a:prstGeom prst="roundRect">
            <a:avLst>
              <a:gd name="adj" fmla="val 625116"/>
            </a:avLst>
          </a:prstGeom>
          <a:solidFill>
            <a:srgbClr val="BCDBD4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3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6294" y="5587603"/>
            <a:ext cx="6456164" cy="1669852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3935373" y="6195774"/>
            <a:ext cx="237768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3</a:t>
            </a:r>
            <a:endParaRPr lang="en-US" sz="2200" dirty="0"/>
          </a:p>
        </p:txBody>
      </p:sp>
      <p:sp>
        <p:nvSpPr>
          <p:cNvPr id="15" name="Text 10"/>
          <p:cNvSpPr/>
          <p:nvPr/>
        </p:nvSpPr>
        <p:spPr>
          <a:xfrm>
            <a:off x="7509272" y="5814417"/>
            <a:ext cx="475047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Preview Before Submitting</a:t>
            </a:r>
            <a:endParaRPr lang="en-US" sz="2200" dirty="0"/>
          </a:p>
        </p:txBody>
      </p:sp>
      <p:sp>
        <p:nvSpPr>
          <p:cNvPr id="16" name="Text 11"/>
          <p:cNvSpPr/>
          <p:nvPr/>
        </p:nvSpPr>
        <p:spPr>
          <a:xfrm>
            <a:off x="7509272" y="6304836"/>
            <a:ext cx="6100524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Use job board preview features to check ATS compatibility.</a:t>
            </a:r>
            <a:endParaRPr lang="en-US" sz="175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83523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3604617"/>
            <a:ext cx="11433691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Key Takeaways for ATS Success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4908709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960477" y="4993719"/>
            <a:ext cx="176927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1</a:t>
            </a:r>
            <a:endParaRPr lang="en-US" sz="2650" dirty="0"/>
          </a:p>
        </p:txBody>
      </p:sp>
      <p:sp>
        <p:nvSpPr>
          <p:cNvPr id="6" name="Text 3"/>
          <p:cNvSpPr/>
          <p:nvPr/>
        </p:nvSpPr>
        <p:spPr>
          <a:xfrm>
            <a:off x="1530906" y="4908709"/>
            <a:ext cx="3455194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Optimize Keywords</a:t>
            </a:r>
            <a:endParaRPr lang="en-US" sz="2200" dirty="0"/>
          </a:p>
        </p:txBody>
      </p:sp>
      <p:sp>
        <p:nvSpPr>
          <p:cNvPr id="7" name="Text 4"/>
          <p:cNvSpPr/>
          <p:nvPr/>
        </p:nvSpPr>
        <p:spPr>
          <a:xfrm>
            <a:off x="1530906" y="5399127"/>
            <a:ext cx="5670947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Tailor your resume with relevant keywords from the job description.</a:t>
            </a:r>
            <a:endParaRPr lang="en-US" sz="1750" dirty="0"/>
          </a:p>
        </p:txBody>
      </p:sp>
      <p:sp>
        <p:nvSpPr>
          <p:cNvPr id="8" name="Shape 5"/>
          <p:cNvSpPr/>
          <p:nvPr/>
        </p:nvSpPr>
        <p:spPr>
          <a:xfrm>
            <a:off x="7428667" y="4908709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 6"/>
          <p:cNvSpPr/>
          <p:nvPr/>
        </p:nvSpPr>
        <p:spPr>
          <a:xfrm>
            <a:off x="7541776" y="4993719"/>
            <a:ext cx="284083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2</a:t>
            </a:r>
            <a:endParaRPr lang="en-US" sz="2650" dirty="0"/>
          </a:p>
        </p:txBody>
      </p:sp>
      <p:sp>
        <p:nvSpPr>
          <p:cNvPr id="10" name="Text 7"/>
          <p:cNvSpPr/>
          <p:nvPr/>
        </p:nvSpPr>
        <p:spPr>
          <a:xfrm>
            <a:off x="8165783" y="4908709"/>
            <a:ext cx="28683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Simplify Format</a:t>
            </a:r>
            <a:endParaRPr lang="en-US" sz="2200" dirty="0"/>
          </a:p>
        </p:txBody>
      </p:sp>
      <p:sp>
        <p:nvSpPr>
          <p:cNvPr id="11" name="Text 8"/>
          <p:cNvSpPr/>
          <p:nvPr/>
        </p:nvSpPr>
        <p:spPr>
          <a:xfrm>
            <a:off x="8165783" y="5399127"/>
            <a:ext cx="5670947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Use a clean layout with standard sections and headers.</a:t>
            </a:r>
            <a:endParaRPr lang="en-US" sz="1750" dirty="0"/>
          </a:p>
        </p:txBody>
      </p:sp>
      <p:sp>
        <p:nvSpPr>
          <p:cNvPr id="12" name="Shape 9"/>
          <p:cNvSpPr/>
          <p:nvPr/>
        </p:nvSpPr>
        <p:spPr>
          <a:xfrm>
            <a:off x="793790" y="6606897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 10"/>
          <p:cNvSpPr/>
          <p:nvPr/>
        </p:nvSpPr>
        <p:spPr>
          <a:xfrm>
            <a:off x="906185" y="6691908"/>
            <a:ext cx="285512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3</a:t>
            </a:r>
            <a:endParaRPr lang="en-US" sz="2650" dirty="0"/>
          </a:p>
        </p:txBody>
      </p:sp>
      <p:sp>
        <p:nvSpPr>
          <p:cNvPr id="14" name="Text 11"/>
          <p:cNvSpPr/>
          <p:nvPr/>
        </p:nvSpPr>
        <p:spPr>
          <a:xfrm>
            <a:off x="1530906" y="6606897"/>
            <a:ext cx="419564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Quantify Achievements</a:t>
            </a:r>
            <a:endParaRPr lang="en-US" sz="2200" dirty="0"/>
          </a:p>
        </p:txBody>
      </p:sp>
      <p:sp>
        <p:nvSpPr>
          <p:cNvPr id="15" name="Text 12"/>
          <p:cNvSpPr/>
          <p:nvPr/>
        </p:nvSpPr>
        <p:spPr>
          <a:xfrm>
            <a:off x="1530906" y="7097316"/>
            <a:ext cx="5670947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Include specific metrics to demonstrate your impact.</a:t>
            </a:r>
            <a:endParaRPr lang="en-US" sz="1750" dirty="0"/>
          </a:p>
        </p:txBody>
      </p:sp>
      <p:sp>
        <p:nvSpPr>
          <p:cNvPr id="16" name="Shape 13"/>
          <p:cNvSpPr/>
          <p:nvPr/>
        </p:nvSpPr>
        <p:spPr>
          <a:xfrm>
            <a:off x="7428667" y="6606897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7" name="Text 14"/>
          <p:cNvSpPr/>
          <p:nvPr/>
        </p:nvSpPr>
        <p:spPr>
          <a:xfrm>
            <a:off x="7537371" y="6691908"/>
            <a:ext cx="292894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4</a:t>
            </a:r>
            <a:endParaRPr lang="en-US" sz="2650" dirty="0"/>
          </a:p>
        </p:txBody>
      </p:sp>
      <p:sp>
        <p:nvSpPr>
          <p:cNvPr id="18" name="Text 15"/>
          <p:cNvSpPr/>
          <p:nvPr/>
        </p:nvSpPr>
        <p:spPr>
          <a:xfrm>
            <a:off x="8165783" y="6606897"/>
            <a:ext cx="458688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Use ATS-Friendly Formats</a:t>
            </a:r>
            <a:endParaRPr lang="en-US" sz="2200" dirty="0"/>
          </a:p>
        </p:txBody>
      </p:sp>
      <p:sp>
        <p:nvSpPr>
          <p:cNvPr id="19" name="Text 16"/>
          <p:cNvSpPr/>
          <p:nvPr/>
        </p:nvSpPr>
        <p:spPr>
          <a:xfrm>
            <a:off x="8165783" y="7097316"/>
            <a:ext cx="5670947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Submit your resume in .docx or simple .pdf format.</a:t>
            </a:r>
            <a:endParaRPr lang="en-US" sz="175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83523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3806785"/>
            <a:ext cx="11978521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Next Steps: Putting It All Together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4855726"/>
            <a:ext cx="4196358" cy="2402324"/>
          </a:xfrm>
          <a:prstGeom prst="roundRect">
            <a:avLst>
              <a:gd name="adj" fmla="val 3966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1028224" y="5090160"/>
            <a:ext cx="3613547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Review Your Resume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028224" y="5580578"/>
            <a:ext cx="3727490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Apply these tips to your current resume, focusing on ATS optimization.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5216962" y="4855726"/>
            <a:ext cx="4196358" cy="2402324"/>
          </a:xfrm>
          <a:prstGeom prst="roundRect">
            <a:avLst>
              <a:gd name="adj" fmla="val 3966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/>
          <p:nvPr/>
        </p:nvSpPr>
        <p:spPr>
          <a:xfrm>
            <a:off x="5451396" y="5090160"/>
            <a:ext cx="3727490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Test ATS Compatibility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5451396" y="5934908"/>
            <a:ext cx="3727490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Use online tools to check how your resume performs with ATS systems.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9640133" y="4855726"/>
            <a:ext cx="4196358" cy="2402324"/>
          </a:xfrm>
          <a:prstGeom prst="roundRect">
            <a:avLst>
              <a:gd name="adj" fmla="val 3966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 8"/>
          <p:cNvSpPr/>
          <p:nvPr/>
        </p:nvSpPr>
        <p:spPr>
          <a:xfrm>
            <a:off x="9874568" y="509016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Seek Feedback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9874568" y="5580578"/>
            <a:ext cx="3727490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Ask industry professionals or mentors to review your optimized resume.</a:t>
            </a:r>
            <a:endParaRPr lang="en-US" sz="17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292543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Understanding ATS Systems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3305413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960477" y="3390424"/>
            <a:ext cx="176927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1</a:t>
            </a:r>
            <a:endParaRPr lang="en-US" sz="2650" dirty="0"/>
          </a:p>
        </p:txBody>
      </p:sp>
      <p:sp>
        <p:nvSpPr>
          <p:cNvPr id="6" name="Text 3"/>
          <p:cNvSpPr/>
          <p:nvPr/>
        </p:nvSpPr>
        <p:spPr>
          <a:xfrm>
            <a:off x="1530906" y="3305413"/>
            <a:ext cx="2927747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Automatic Scanning</a:t>
            </a:r>
            <a:endParaRPr lang="en-US" sz="2200" dirty="0"/>
          </a:p>
        </p:txBody>
      </p:sp>
      <p:sp>
        <p:nvSpPr>
          <p:cNvPr id="7" name="Text 4"/>
          <p:cNvSpPr/>
          <p:nvPr/>
        </p:nvSpPr>
        <p:spPr>
          <a:xfrm>
            <a:off x="1530906" y="4150162"/>
            <a:ext cx="2927747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ATS systems scan and rank resumes based on relevance to job descriptions.</a:t>
            </a:r>
            <a:endParaRPr lang="en-US" sz="1750" dirty="0"/>
          </a:p>
        </p:txBody>
      </p:sp>
      <p:sp>
        <p:nvSpPr>
          <p:cNvPr id="8" name="Shape 5"/>
          <p:cNvSpPr/>
          <p:nvPr/>
        </p:nvSpPr>
        <p:spPr>
          <a:xfrm>
            <a:off x="4685467" y="3305413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 6"/>
          <p:cNvSpPr/>
          <p:nvPr/>
        </p:nvSpPr>
        <p:spPr>
          <a:xfrm>
            <a:off x="4798576" y="3390424"/>
            <a:ext cx="284083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2</a:t>
            </a:r>
            <a:endParaRPr lang="en-US" sz="2650" dirty="0"/>
          </a:p>
        </p:txBody>
      </p:sp>
      <p:sp>
        <p:nvSpPr>
          <p:cNvPr id="10" name="Text 7"/>
          <p:cNvSpPr/>
          <p:nvPr/>
        </p:nvSpPr>
        <p:spPr>
          <a:xfrm>
            <a:off x="5422583" y="3305413"/>
            <a:ext cx="2927747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Keyword Matching</a:t>
            </a:r>
            <a:endParaRPr lang="en-US" sz="2200" dirty="0"/>
          </a:p>
        </p:txBody>
      </p:sp>
      <p:sp>
        <p:nvSpPr>
          <p:cNvPr id="11" name="Text 8"/>
          <p:cNvSpPr/>
          <p:nvPr/>
        </p:nvSpPr>
        <p:spPr>
          <a:xfrm>
            <a:off x="5422583" y="4150162"/>
            <a:ext cx="2927747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They look for specific keywords that match the job requirements.</a:t>
            </a:r>
            <a:endParaRPr lang="en-US" sz="1750" dirty="0"/>
          </a:p>
        </p:txBody>
      </p:sp>
      <p:sp>
        <p:nvSpPr>
          <p:cNvPr id="12" name="Shape 9"/>
          <p:cNvSpPr/>
          <p:nvPr/>
        </p:nvSpPr>
        <p:spPr>
          <a:xfrm>
            <a:off x="793790" y="6083737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 10"/>
          <p:cNvSpPr/>
          <p:nvPr/>
        </p:nvSpPr>
        <p:spPr>
          <a:xfrm>
            <a:off x="906185" y="6168747"/>
            <a:ext cx="285512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3</a:t>
            </a:r>
            <a:endParaRPr lang="en-US" sz="2650" dirty="0"/>
          </a:p>
        </p:txBody>
      </p:sp>
      <p:sp>
        <p:nvSpPr>
          <p:cNvPr id="14" name="Text 11"/>
          <p:cNvSpPr/>
          <p:nvPr/>
        </p:nvSpPr>
        <p:spPr>
          <a:xfrm>
            <a:off x="1530906" y="6083737"/>
            <a:ext cx="3339227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Format Sensitivity</a:t>
            </a:r>
            <a:endParaRPr lang="en-US" sz="2200" dirty="0"/>
          </a:p>
        </p:txBody>
      </p:sp>
      <p:sp>
        <p:nvSpPr>
          <p:cNvPr id="15" name="Text 12"/>
          <p:cNvSpPr/>
          <p:nvPr/>
        </p:nvSpPr>
        <p:spPr>
          <a:xfrm>
            <a:off x="1530906" y="6574155"/>
            <a:ext cx="681930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ATS can struggle with complex formatting and visuals.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358509"/>
            <a:ext cx="8803481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Optimizing for Keywords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634264"/>
            <a:ext cx="3344942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Tailor Your Resume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4215408"/>
            <a:ext cx="3978116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Customize your resume for each job by including relevant keywords from the job posting.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5332928" y="363426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Use Synonyms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5332928" y="4215408"/>
            <a:ext cx="3978116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Include different forms of keywords where appropriate, like "Agile methodologies," "Scrum," or "Kanban."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9872067" y="363426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Be Specific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9872067" y="4215408"/>
            <a:ext cx="3978116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Instead of "Managed IT projects," say "Led Agile IT projects focusing on cloud-based digital transformation."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078825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Simplifying Your Format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2836545"/>
            <a:ext cx="3664863" cy="2402324"/>
          </a:xfrm>
          <a:prstGeom prst="roundRect">
            <a:avLst>
              <a:gd name="adj" fmla="val 3966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1028224" y="307097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Clean Layout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028224" y="3561398"/>
            <a:ext cx="3195995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Stick to a straightforward format with common fonts like Arial or Calibri.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4685467" y="2836545"/>
            <a:ext cx="3664863" cy="2402324"/>
          </a:xfrm>
          <a:prstGeom prst="roundRect">
            <a:avLst>
              <a:gd name="adj" fmla="val 3966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/>
          <p:nvPr/>
        </p:nvSpPr>
        <p:spPr>
          <a:xfrm>
            <a:off x="4919901" y="3070979"/>
            <a:ext cx="3195995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Standard Headers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4919901" y="3915728"/>
            <a:ext cx="3195995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Use clear section headers like "Work Experience," "Skills," and "Certifications."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793790" y="5465683"/>
            <a:ext cx="7556421" cy="1685092"/>
          </a:xfrm>
          <a:prstGeom prst="roundRect">
            <a:avLst>
              <a:gd name="adj" fmla="val 5654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 8"/>
          <p:cNvSpPr/>
          <p:nvPr/>
        </p:nvSpPr>
        <p:spPr>
          <a:xfrm>
            <a:off x="1028224" y="5700117"/>
            <a:ext cx="3906560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Compatible File Types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1028224" y="6190536"/>
            <a:ext cx="708755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Save your resume in .docx or simple .pdf formats for best ATS compatibility.</a:t>
            </a:r>
            <a:endParaRPr lang="en-US" sz="1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83523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3821430"/>
            <a:ext cx="11231285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Quantifying Your Achievements</a:t>
            </a:r>
            <a:endParaRPr lang="en-US" sz="44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790" y="4870371"/>
            <a:ext cx="566976" cy="56697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93790" y="566416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Use Metrics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793790" y="6154579"/>
            <a:ext cx="4120753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Add specific numbers to your accomplishments, like budget amounts or efficiency improvements.</a:t>
            </a:r>
            <a:endParaRPr lang="en-US" sz="17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4704" y="4870371"/>
            <a:ext cx="566976" cy="566976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5254704" y="5664160"/>
            <a:ext cx="3019306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Focus on Results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5254704" y="6154579"/>
            <a:ext cx="412087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Demonstrate the impact of your work with quantifiable outcomes.</a:t>
            </a:r>
            <a:endParaRPr lang="en-US" sz="17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15738" y="4870371"/>
            <a:ext cx="566976" cy="566976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9715738" y="5664160"/>
            <a:ext cx="3197066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Highlight Success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9715738" y="6154579"/>
            <a:ext cx="4120753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Example: "Led a 15-person team to complete an $8M IT project 10% under budget."</a:t>
            </a:r>
            <a:endParaRPr lang="en-US" sz="17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31148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58044" y="606266"/>
            <a:ext cx="7600712" cy="13780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400"/>
              </a:lnSpc>
              <a:buNone/>
            </a:pPr>
            <a:r>
              <a:rPr lang="en-US" sz="43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Crafting Impactful Job Descriptions</a:t>
            </a:r>
            <a:endParaRPr lang="en-US" sz="4300" dirty="0"/>
          </a:p>
        </p:txBody>
      </p:sp>
      <p:sp>
        <p:nvSpPr>
          <p:cNvPr id="4" name="Shape 1"/>
          <p:cNvSpPr/>
          <p:nvPr/>
        </p:nvSpPr>
        <p:spPr>
          <a:xfrm>
            <a:off x="6573441" y="2314932"/>
            <a:ext cx="30480" cy="5309949"/>
          </a:xfrm>
          <a:prstGeom prst="roundRect">
            <a:avLst>
              <a:gd name="adj" fmla="val 303837"/>
            </a:avLst>
          </a:prstGeom>
          <a:solidFill>
            <a:srgbClr val="BCDBD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Shape 2"/>
          <p:cNvSpPr/>
          <p:nvPr/>
        </p:nvSpPr>
        <p:spPr>
          <a:xfrm>
            <a:off x="6806208" y="2795707"/>
            <a:ext cx="771644" cy="30480"/>
          </a:xfrm>
          <a:prstGeom prst="roundRect">
            <a:avLst>
              <a:gd name="adj" fmla="val 303837"/>
            </a:avLst>
          </a:prstGeom>
          <a:solidFill>
            <a:srgbClr val="BCDBD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Shape 3"/>
          <p:cNvSpPr/>
          <p:nvPr/>
        </p:nvSpPr>
        <p:spPr>
          <a:xfrm>
            <a:off x="6340673" y="2562939"/>
            <a:ext cx="496014" cy="496014"/>
          </a:xfrm>
          <a:prstGeom prst="roundRect">
            <a:avLst>
              <a:gd name="adj" fmla="val 18671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4"/>
          <p:cNvSpPr/>
          <p:nvPr/>
        </p:nvSpPr>
        <p:spPr>
          <a:xfrm>
            <a:off x="6502598" y="2645569"/>
            <a:ext cx="172045" cy="3307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26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1</a:t>
            </a:r>
            <a:endParaRPr lang="en-US" sz="2600" dirty="0"/>
          </a:p>
        </p:txBody>
      </p:sp>
      <p:sp>
        <p:nvSpPr>
          <p:cNvPr id="8" name="Text 5"/>
          <p:cNvSpPr/>
          <p:nvPr/>
        </p:nvSpPr>
        <p:spPr>
          <a:xfrm>
            <a:off x="7801332" y="2535317"/>
            <a:ext cx="3862745" cy="3444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Prioritize Recent Roles</a:t>
            </a:r>
            <a:endParaRPr lang="en-US" sz="2150" dirty="0"/>
          </a:p>
        </p:txBody>
      </p:sp>
      <p:sp>
        <p:nvSpPr>
          <p:cNvPr id="9" name="Text 6"/>
          <p:cNvSpPr/>
          <p:nvPr/>
        </p:nvSpPr>
        <p:spPr>
          <a:xfrm>
            <a:off x="7801332" y="3012043"/>
            <a:ext cx="6057424" cy="7055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Focus more on your recent roles and responsibilities that align with the job.</a:t>
            </a:r>
            <a:endParaRPr lang="en-US" sz="1700" dirty="0"/>
          </a:p>
        </p:txBody>
      </p:sp>
      <p:sp>
        <p:nvSpPr>
          <p:cNvPr id="10" name="Shape 7"/>
          <p:cNvSpPr/>
          <p:nvPr/>
        </p:nvSpPr>
        <p:spPr>
          <a:xfrm>
            <a:off x="6806208" y="4639151"/>
            <a:ext cx="771644" cy="30480"/>
          </a:xfrm>
          <a:prstGeom prst="roundRect">
            <a:avLst>
              <a:gd name="adj" fmla="val 303837"/>
            </a:avLst>
          </a:prstGeom>
          <a:solidFill>
            <a:srgbClr val="BCDBD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Shape 8"/>
          <p:cNvSpPr/>
          <p:nvPr/>
        </p:nvSpPr>
        <p:spPr>
          <a:xfrm>
            <a:off x="6340673" y="4406384"/>
            <a:ext cx="496014" cy="496014"/>
          </a:xfrm>
          <a:prstGeom prst="roundRect">
            <a:avLst>
              <a:gd name="adj" fmla="val 18671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 9"/>
          <p:cNvSpPr/>
          <p:nvPr/>
        </p:nvSpPr>
        <p:spPr>
          <a:xfrm>
            <a:off x="6450568" y="4489013"/>
            <a:ext cx="276106" cy="3307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26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2</a:t>
            </a:r>
            <a:endParaRPr lang="en-US" sz="2600" dirty="0"/>
          </a:p>
        </p:txBody>
      </p:sp>
      <p:sp>
        <p:nvSpPr>
          <p:cNvPr id="13" name="Text 10"/>
          <p:cNvSpPr/>
          <p:nvPr/>
        </p:nvSpPr>
        <p:spPr>
          <a:xfrm>
            <a:off x="7801332" y="4378762"/>
            <a:ext cx="2924532" cy="3444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Use Action Verbs</a:t>
            </a:r>
            <a:endParaRPr lang="en-US" sz="2150" dirty="0"/>
          </a:p>
        </p:txBody>
      </p:sp>
      <p:sp>
        <p:nvSpPr>
          <p:cNvPr id="14" name="Text 11"/>
          <p:cNvSpPr/>
          <p:nvPr/>
        </p:nvSpPr>
        <p:spPr>
          <a:xfrm>
            <a:off x="7801332" y="4855488"/>
            <a:ext cx="6057424" cy="7055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Start bullet points with strong verbs like "led," "managed," or "implemented."</a:t>
            </a:r>
            <a:endParaRPr lang="en-US" sz="1700" dirty="0"/>
          </a:p>
        </p:txBody>
      </p:sp>
      <p:sp>
        <p:nvSpPr>
          <p:cNvPr id="15" name="Shape 12"/>
          <p:cNvSpPr/>
          <p:nvPr/>
        </p:nvSpPr>
        <p:spPr>
          <a:xfrm>
            <a:off x="6806208" y="6482596"/>
            <a:ext cx="771644" cy="30480"/>
          </a:xfrm>
          <a:prstGeom prst="roundRect">
            <a:avLst>
              <a:gd name="adj" fmla="val 303837"/>
            </a:avLst>
          </a:prstGeom>
          <a:solidFill>
            <a:srgbClr val="BCDBD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6" name="Shape 13"/>
          <p:cNvSpPr/>
          <p:nvPr/>
        </p:nvSpPr>
        <p:spPr>
          <a:xfrm>
            <a:off x="6340673" y="6249829"/>
            <a:ext cx="496014" cy="496014"/>
          </a:xfrm>
          <a:prstGeom prst="roundRect">
            <a:avLst>
              <a:gd name="adj" fmla="val 18671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7" name="Text 14"/>
          <p:cNvSpPr/>
          <p:nvPr/>
        </p:nvSpPr>
        <p:spPr>
          <a:xfrm>
            <a:off x="6449973" y="6332458"/>
            <a:ext cx="277416" cy="3307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26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3</a:t>
            </a:r>
            <a:endParaRPr lang="en-US" sz="2600" dirty="0"/>
          </a:p>
        </p:txBody>
      </p:sp>
      <p:sp>
        <p:nvSpPr>
          <p:cNvPr id="18" name="Text 15"/>
          <p:cNvSpPr/>
          <p:nvPr/>
        </p:nvSpPr>
        <p:spPr>
          <a:xfrm>
            <a:off x="7801332" y="6222206"/>
            <a:ext cx="2756178" cy="3444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Be Concise</a:t>
            </a:r>
            <a:endParaRPr lang="en-US" sz="2150" dirty="0"/>
          </a:p>
        </p:txBody>
      </p:sp>
      <p:sp>
        <p:nvSpPr>
          <p:cNvPr id="19" name="Text 16"/>
          <p:cNvSpPr/>
          <p:nvPr/>
        </p:nvSpPr>
        <p:spPr>
          <a:xfrm>
            <a:off x="7801332" y="6698933"/>
            <a:ext cx="6057424" cy="7055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Use bullet points to highlight key achievements and responsibilities.</a:t>
            </a:r>
            <a:endParaRPr lang="en-US" sz="1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731163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Organizing Your Resume</a:t>
            </a:r>
            <a:endParaRPr lang="en-US" sz="44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790" y="2488883"/>
            <a:ext cx="1134070" cy="1669852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2268022" y="2715697"/>
            <a:ext cx="3365659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Standard Sections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2268022" y="3206115"/>
            <a:ext cx="608218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Use common section names like "Work Experience" and "Education."</a:t>
            </a:r>
            <a:endParaRPr lang="en-US" sz="17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790" y="4158734"/>
            <a:ext cx="1134070" cy="1669852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2268022" y="4385548"/>
            <a:ext cx="4192191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Highlight Certifications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2268022" y="4875967"/>
            <a:ext cx="608218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Include a dedicated section for relevant certifications like PMP or Agile.</a:t>
            </a:r>
            <a:endParaRPr lang="en-US" sz="17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3790" y="5828586"/>
            <a:ext cx="1134070" cy="1669852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2268022" y="605540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Skills Section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2268022" y="6545818"/>
            <a:ext cx="608218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Create a clear section listing your key technical and soft skills.</a:t>
            </a:r>
            <a:endParaRPr lang="en-US" sz="17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251109"/>
            <a:ext cx="12455962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Using Industry-Standard Job Titles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1743789" y="390644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Common Terms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4396859"/>
            <a:ext cx="3785235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Use recognized titles like "Senior IT Project Manager" or "Program Manager."</a:t>
            </a:r>
            <a:endParaRPr lang="en-US" sz="1750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5667375" y="4194453"/>
            <a:ext cx="147399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5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1</a:t>
            </a:r>
            <a:endParaRPr lang="en-US" sz="2200" dirty="0"/>
          </a:p>
        </p:txBody>
      </p:sp>
      <p:sp>
        <p:nvSpPr>
          <p:cNvPr id="7" name="Text 4"/>
          <p:cNvSpPr/>
          <p:nvPr/>
        </p:nvSpPr>
        <p:spPr>
          <a:xfrm>
            <a:off x="9937790" y="2680097"/>
            <a:ext cx="289262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Avoid Creativity</a:t>
            </a:r>
            <a:endParaRPr lang="en-US" sz="2200" dirty="0"/>
          </a:p>
        </p:txBody>
      </p:sp>
      <p:sp>
        <p:nvSpPr>
          <p:cNvPr id="8" name="Text 5"/>
          <p:cNvSpPr/>
          <p:nvPr/>
        </p:nvSpPr>
        <p:spPr>
          <a:xfrm>
            <a:off x="9937790" y="3170515"/>
            <a:ext cx="38988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Steer clear of unique or overly specific job titles that may confuse ATS.</a:t>
            </a:r>
            <a:endParaRPr lang="en-US" sz="1750" dirty="0"/>
          </a:p>
        </p:txBody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8221623" y="3243382"/>
            <a:ext cx="236696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5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2</a:t>
            </a:r>
            <a:endParaRPr lang="en-US" sz="2200" dirty="0"/>
          </a:p>
        </p:txBody>
      </p:sp>
      <p:sp>
        <p:nvSpPr>
          <p:cNvPr id="11" name="Text 7"/>
          <p:cNvSpPr/>
          <p:nvPr/>
        </p:nvSpPr>
        <p:spPr>
          <a:xfrm>
            <a:off x="9937790" y="513266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Consistency</a:t>
            </a:r>
            <a:endParaRPr lang="en-US" sz="2200" dirty="0"/>
          </a:p>
        </p:txBody>
      </p:sp>
      <p:sp>
        <p:nvSpPr>
          <p:cNvPr id="12" name="Text 8"/>
          <p:cNvSpPr/>
          <p:nvPr/>
        </p:nvSpPr>
        <p:spPr>
          <a:xfrm>
            <a:off x="9937790" y="5623084"/>
            <a:ext cx="38988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Ensure job titles align with industry standards and your actual responsibilities.</a:t>
            </a:r>
            <a:endParaRPr lang="en-US" sz="1750" dirty="0"/>
          </a:p>
        </p:txBody>
      </p:sp>
      <p:pic>
        <p:nvPicPr>
          <p:cNvPr id="13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7745254" y="5969556"/>
            <a:ext cx="237768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5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3</a:t>
            </a:r>
            <a:endParaRPr lang="en-US" sz="2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83523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3594616"/>
            <a:ext cx="11293078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Leveraging Your LinkedIn Profile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5323999"/>
            <a:ext cx="4120753" cy="226814"/>
          </a:xfrm>
          <a:prstGeom prst="roundRect">
            <a:avLst>
              <a:gd name="adj" fmla="val 42003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793790" y="5890974"/>
            <a:ext cx="348174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Mirror Your Resume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793790" y="6381393"/>
            <a:ext cx="4120753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Ensure your LinkedIn profile reflects the same keywords and accomplishments as your resume.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5254704" y="4983718"/>
            <a:ext cx="4120872" cy="226814"/>
          </a:xfrm>
          <a:prstGeom prst="roundRect">
            <a:avLst>
              <a:gd name="adj" fmla="val 42003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/>
          <p:nvPr/>
        </p:nvSpPr>
        <p:spPr>
          <a:xfrm>
            <a:off x="5254704" y="5550694"/>
            <a:ext cx="4120872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Highlight Certifications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5254704" y="6395442"/>
            <a:ext cx="412087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Feature your PMP, PMI-ACP, and Agile certifications prominently on LinkedIn.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9715738" y="4643557"/>
            <a:ext cx="4120872" cy="226814"/>
          </a:xfrm>
          <a:prstGeom prst="roundRect">
            <a:avLst>
              <a:gd name="adj" fmla="val 42003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 8"/>
          <p:cNvSpPr/>
          <p:nvPr/>
        </p:nvSpPr>
        <p:spPr>
          <a:xfrm>
            <a:off x="9715738" y="5210532"/>
            <a:ext cx="3587829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Consistent Updates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9715738" y="5700951"/>
            <a:ext cx="412087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Regularly update your LinkedIn with recent project achievements and skills.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642</Words>
  <Application>Microsoft Office PowerPoint</Application>
  <PresentationFormat>Custom</PresentationFormat>
  <Paragraphs>111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Open Sans Medium</vt:lpstr>
      <vt:lpstr>Unbounded Bold</vt:lpstr>
      <vt:lpstr>Open Sans Bold</vt:lpstr>
      <vt:lpstr>Open Sans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Kim Wiethoff</cp:lastModifiedBy>
  <cp:revision>2</cp:revision>
  <dcterms:created xsi:type="dcterms:W3CDTF">2025-02-19T17:17:45Z</dcterms:created>
  <dcterms:modified xsi:type="dcterms:W3CDTF">2025-02-19T17:18:42Z</dcterms:modified>
</cp:coreProperties>
</file>