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Semi Bold" panose="020B0604020202020204" charset="-78"/>
      <p:regular r:id="rId17"/>
    </p:embeddedFont>
    <p:embeddedFont>
      <p:font typeface="Sora Light"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0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4946" y="761167"/>
            <a:ext cx="7646908" cy="2110264"/>
          </a:xfrm>
          <a:prstGeom prst="rect">
            <a:avLst/>
          </a:prstGeom>
          <a:noFill/>
          <a:ln/>
        </p:spPr>
        <p:txBody>
          <a:bodyPr wrap="square" lIns="0" tIns="0" rIns="0" bIns="0" rtlCol="0" anchor="t"/>
          <a:lstStyle/>
          <a:p>
            <a:pPr marL="0" indent="0" algn="l">
              <a:lnSpc>
                <a:spcPts val="5500"/>
              </a:lnSpc>
              <a:buNone/>
            </a:pPr>
            <a:r>
              <a:rPr lang="en-US" sz="4400" dirty="0">
                <a:solidFill>
                  <a:srgbClr val="1F1E1E"/>
                </a:solidFill>
                <a:latin typeface="Alexandria Semi Bold" pitchFamily="34" charset="0"/>
                <a:ea typeface="Alexandria Semi Bold" pitchFamily="34" charset="-122"/>
                <a:cs typeface="Alexandria Semi Bold" pitchFamily="34" charset="-120"/>
              </a:rPr>
              <a:t>HIPAA Compliance and Medical Billing: What Your Practice Must Know</a:t>
            </a:r>
            <a:endParaRPr lang="en-US" sz="4400" dirty="0"/>
          </a:p>
        </p:txBody>
      </p:sp>
      <p:sp>
        <p:nvSpPr>
          <p:cNvPr id="4" name="Text 1"/>
          <p:cNvSpPr/>
          <p:nvPr/>
        </p:nvSpPr>
        <p:spPr>
          <a:xfrm>
            <a:off x="6234946" y="3192185"/>
            <a:ext cx="7646908" cy="1710333"/>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Medical billing extends far beyond submitting claims and collecting payments—it fundamentally involves protecting sensitive patient information. Every insurance claim, statement, and eligibility verification contains protected health information that must be safeguarded under HIPAA regulations.</a:t>
            </a:r>
            <a:endParaRPr lang="en-US" sz="1650" dirty="0"/>
          </a:p>
        </p:txBody>
      </p:sp>
      <p:sp>
        <p:nvSpPr>
          <p:cNvPr id="5" name="Text 2"/>
          <p:cNvSpPr/>
          <p:nvPr/>
        </p:nvSpPr>
        <p:spPr>
          <a:xfrm>
            <a:off x="6234946" y="5143143"/>
            <a:ext cx="7646908" cy="1710333"/>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Whether your practice handles billing internally or partners with third-party services, compliance failures can result in substantial financial penalties, legal repercussions, and devastating damage to patient trust. This presentation outlines critical knowledge for maintaining HIPAA compliance in your medical billing processes for 2025 and beyond.</a:t>
            </a:r>
            <a:endParaRPr lang="en-US" sz="1650" dirty="0"/>
          </a:p>
        </p:txBody>
      </p:sp>
      <p:sp>
        <p:nvSpPr>
          <p:cNvPr id="6" name="Shape 3"/>
          <p:cNvSpPr/>
          <p:nvPr/>
        </p:nvSpPr>
        <p:spPr>
          <a:xfrm>
            <a:off x="6234946" y="7110174"/>
            <a:ext cx="342186" cy="342186"/>
          </a:xfrm>
          <a:prstGeom prst="roundRect">
            <a:avLst>
              <a:gd name="adj" fmla="val 26719637"/>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21028" y="7232452"/>
            <a:ext cx="170021"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Sora Medium" pitchFamily="34" charset="0"/>
                <a:ea typeface="Sora Medium" pitchFamily="34" charset="-122"/>
                <a:cs typeface="Sora Medium" pitchFamily="34" charset="-120"/>
              </a:rPr>
              <a:t>kW</a:t>
            </a:r>
            <a:endParaRPr lang="en-US" sz="750" dirty="0"/>
          </a:p>
        </p:txBody>
      </p:sp>
      <p:sp>
        <p:nvSpPr>
          <p:cNvPr id="8" name="Text 5"/>
          <p:cNvSpPr/>
          <p:nvPr/>
        </p:nvSpPr>
        <p:spPr>
          <a:xfrm>
            <a:off x="6684050" y="7094101"/>
            <a:ext cx="2884170" cy="374333"/>
          </a:xfrm>
          <a:prstGeom prst="rect">
            <a:avLst/>
          </a:prstGeom>
          <a:noFill/>
          <a:ln/>
        </p:spPr>
        <p:txBody>
          <a:bodyPr wrap="none" lIns="0" tIns="0" rIns="0" bIns="0" rtlCol="0" anchor="t"/>
          <a:lstStyle/>
          <a:p>
            <a:pPr marL="0" indent="0" algn="l">
              <a:lnSpc>
                <a:spcPts val="2900"/>
              </a:lnSpc>
              <a:buNone/>
            </a:pPr>
            <a:r>
              <a:rPr lang="en-US" sz="2100" b="1" dirty="0">
                <a:solidFill>
                  <a:srgbClr val="3B3535"/>
                </a:solidFill>
                <a:latin typeface="Sora Bold" pitchFamily="34" charset="0"/>
                <a:ea typeface="Sora Bold" pitchFamily="34" charset="-122"/>
                <a:cs typeface="Sora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50200" y="510897"/>
            <a:ext cx="7560945" cy="611148"/>
          </a:xfrm>
          <a:prstGeom prst="rect">
            <a:avLst/>
          </a:prstGeom>
          <a:noFill/>
          <a:ln/>
        </p:spPr>
        <p:txBody>
          <a:bodyPr wrap="none" lIns="0" tIns="0" rIns="0" bIns="0" rtlCol="0" anchor="t"/>
          <a:lstStyle/>
          <a:p>
            <a:pPr marL="0" indent="0" algn="l">
              <a:lnSpc>
                <a:spcPts val="4800"/>
              </a:lnSpc>
              <a:buNone/>
            </a:pPr>
            <a:r>
              <a:rPr lang="en-US" sz="3800" dirty="0">
                <a:solidFill>
                  <a:srgbClr val="1F1E1E"/>
                </a:solidFill>
                <a:latin typeface="Alexandria Semi Bold" pitchFamily="34" charset="0"/>
                <a:ea typeface="Alexandria Semi Bold" pitchFamily="34" charset="-122"/>
                <a:cs typeface="Alexandria Semi Bold" pitchFamily="34" charset="-120"/>
              </a:rPr>
              <a:t>Documentation Requirements</a:t>
            </a:r>
            <a:endParaRPr lang="en-US" sz="3800" dirty="0"/>
          </a:p>
        </p:txBody>
      </p:sp>
      <p:sp>
        <p:nvSpPr>
          <p:cNvPr id="3" name="Shape 1"/>
          <p:cNvSpPr/>
          <p:nvPr/>
        </p:nvSpPr>
        <p:spPr>
          <a:xfrm>
            <a:off x="650200" y="1493520"/>
            <a:ext cx="1666161" cy="1085612"/>
          </a:xfrm>
          <a:prstGeom prst="roundRect">
            <a:avLst>
              <a:gd name="adj" fmla="val 7188"/>
            </a:avLst>
          </a:prstGeom>
          <a:solidFill>
            <a:srgbClr val="D5DCF6"/>
          </a:solidFill>
          <a:ln w="7620">
            <a:solidFill>
              <a:srgbClr val="BBC2DC"/>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52669" y="1872972"/>
            <a:ext cx="261223" cy="326588"/>
          </a:xfrm>
          <a:prstGeom prst="rect">
            <a:avLst/>
          </a:prstGeom>
        </p:spPr>
      </p:pic>
      <p:sp>
        <p:nvSpPr>
          <p:cNvPr id="5" name="Text 2"/>
          <p:cNvSpPr/>
          <p:nvPr/>
        </p:nvSpPr>
        <p:spPr>
          <a:xfrm>
            <a:off x="2502098" y="1679258"/>
            <a:ext cx="2958941" cy="305514"/>
          </a:xfrm>
          <a:prstGeom prst="rect">
            <a:avLst/>
          </a:prstGeom>
          <a:noFill/>
          <a:ln/>
        </p:spPr>
        <p:txBody>
          <a:bodyPr wrap="none" lIns="0" tIns="0" rIns="0" bIns="0" rtlCol="0" anchor="t"/>
          <a:lstStyle/>
          <a:p>
            <a:pPr marL="0" indent="0" algn="l">
              <a:lnSpc>
                <a:spcPts val="2400"/>
              </a:lnSpc>
              <a:buNone/>
            </a:pPr>
            <a:r>
              <a:rPr lang="en-US" sz="1900" dirty="0">
                <a:solidFill>
                  <a:srgbClr val="3B3535"/>
                </a:solidFill>
                <a:latin typeface="Alexandria Semi Bold" pitchFamily="34" charset="0"/>
                <a:ea typeface="Alexandria Semi Bold" pitchFamily="34" charset="-122"/>
                <a:cs typeface="Alexandria Semi Bold" pitchFamily="34" charset="-120"/>
              </a:rPr>
              <a:t>Policies and Procedures</a:t>
            </a:r>
            <a:endParaRPr lang="en-US" sz="1900" dirty="0"/>
          </a:p>
        </p:txBody>
      </p:sp>
      <p:sp>
        <p:nvSpPr>
          <p:cNvPr id="6" name="Text 3"/>
          <p:cNvSpPr/>
          <p:nvPr/>
        </p:nvSpPr>
        <p:spPr>
          <a:xfrm>
            <a:off x="2502098" y="2096214"/>
            <a:ext cx="5894427" cy="297180"/>
          </a:xfrm>
          <a:prstGeom prst="rect">
            <a:avLst/>
          </a:prstGeom>
          <a:noFill/>
          <a:ln/>
        </p:spPr>
        <p:txBody>
          <a:bodyPr wrap="non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Detailed documentation of all billing-related security protocols</a:t>
            </a:r>
            <a:endParaRPr lang="en-US" sz="1450" dirty="0"/>
          </a:p>
        </p:txBody>
      </p:sp>
      <p:sp>
        <p:nvSpPr>
          <p:cNvPr id="7" name="Shape 4"/>
          <p:cNvSpPr/>
          <p:nvPr/>
        </p:nvSpPr>
        <p:spPr>
          <a:xfrm>
            <a:off x="2409230" y="2569607"/>
            <a:ext cx="11478101" cy="11430"/>
          </a:xfrm>
          <a:prstGeom prst="roundRect">
            <a:avLst>
              <a:gd name="adj" fmla="val 682715"/>
            </a:avLst>
          </a:prstGeom>
          <a:solidFill>
            <a:srgbClr val="BBC2DC"/>
          </a:solidFill>
          <a:ln/>
        </p:spPr>
        <p:txBody>
          <a:bodyPr/>
          <a:lstStyle/>
          <a:p>
            <a:endParaRPr lang="en-US"/>
          </a:p>
        </p:txBody>
      </p:sp>
      <p:sp>
        <p:nvSpPr>
          <p:cNvPr id="8" name="Shape 5"/>
          <p:cNvSpPr/>
          <p:nvPr/>
        </p:nvSpPr>
        <p:spPr>
          <a:xfrm>
            <a:off x="650200" y="2672001"/>
            <a:ext cx="3332440" cy="1085612"/>
          </a:xfrm>
          <a:prstGeom prst="roundRect">
            <a:avLst>
              <a:gd name="adj" fmla="val 7188"/>
            </a:avLst>
          </a:prstGeom>
          <a:solidFill>
            <a:srgbClr val="D5DCF6"/>
          </a:solidFill>
          <a:ln w="7620">
            <a:solidFill>
              <a:srgbClr val="BBC2DC"/>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85749" y="3051453"/>
            <a:ext cx="261223" cy="326588"/>
          </a:xfrm>
          <a:prstGeom prst="rect">
            <a:avLst/>
          </a:prstGeom>
        </p:spPr>
      </p:pic>
      <p:sp>
        <p:nvSpPr>
          <p:cNvPr id="10" name="Text 6"/>
          <p:cNvSpPr/>
          <p:nvPr/>
        </p:nvSpPr>
        <p:spPr>
          <a:xfrm>
            <a:off x="4168378" y="2857738"/>
            <a:ext cx="2444591" cy="305514"/>
          </a:xfrm>
          <a:prstGeom prst="rect">
            <a:avLst/>
          </a:prstGeom>
          <a:noFill/>
          <a:ln/>
        </p:spPr>
        <p:txBody>
          <a:bodyPr wrap="none" lIns="0" tIns="0" rIns="0" bIns="0" rtlCol="0" anchor="t"/>
          <a:lstStyle/>
          <a:p>
            <a:pPr marL="0" indent="0" algn="l">
              <a:lnSpc>
                <a:spcPts val="2400"/>
              </a:lnSpc>
              <a:buNone/>
            </a:pPr>
            <a:r>
              <a:rPr lang="en-US" sz="1900" dirty="0">
                <a:solidFill>
                  <a:srgbClr val="3B3535"/>
                </a:solidFill>
                <a:latin typeface="Alexandria Semi Bold" pitchFamily="34" charset="0"/>
                <a:ea typeface="Alexandria Semi Bold" pitchFamily="34" charset="-122"/>
                <a:cs typeface="Alexandria Semi Bold" pitchFamily="34" charset="-120"/>
              </a:rPr>
              <a:t>Training Records</a:t>
            </a:r>
            <a:endParaRPr lang="en-US" sz="1900" dirty="0"/>
          </a:p>
        </p:txBody>
      </p:sp>
      <p:sp>
        <p:nvSpPr>
          <p:cNvPr id="11" name="Text 7"/>
          <p:cNvSpPr/>
          <p:nvPr/>
        </p:nvSpPr>
        <p:spPr>
          <a:xfrm>
            <a:off x="4168378" y="3274695"/>
            <a:ext cx="5385554" cy="297180"/>
          </a:xfrm>
          <a:prstGeom prst="rect">
            <a:avLst/>
          </a:prstGeom>
          <a:noFill/>
          <a:ln/>
        </p:spPr>
        <p:txBody>
          <a:bodyPr wrap="non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Evidence of staff education on HIPAA billing requirements</a:t>
            </a:r>
            <a:endParaRPr lang="en-US" sz="1450" dirty="0"/>
          </a:p>
        </p:txBody>
      </p:sp>
      <p:sp>
        <p:nvSpPr>
          <p:cNvPr id="12" name="Shape 8"/>
          <p:cNvSpPr/>
          <p:nvPr/>
        </p:nvSpPr>
        <p:spPr>
          <a:xfrm>
            <a:off x="4075509" y="3748088"/>
            <a:ext cx="9811822" cy="11430"/>
          </a:xfrm>
          <a:prstGeom prst="roundRect">
            <a:avLst>
              <a:gd name="adj" fmla="val 682715"/>
            </a:avLst>
          </a:prstGeom>
          <a:solidFill>
            <a:srgbClr val="BBC2DC"/>
          </a:solidFill>
          <a:ln/>
        </p:spPr>
        <p:txBody>
          <a:bodyPr/>
          <a:lstStyle/>
          <a:p>
            <a:endParaRPr lang="en-US"/>
          </a:p>
        </p:txBody>
      </p:sp>
      <p:sp>
        <p:nvSpPr>
          <p:cNvPr id="13" name="Shape 9"/>
          <p:cNvSpPr/>
          <p:nvPr/>
        </p:nvSpPr>
        <p:spPr>
          <a:xfrm>
            <a:off x="650200" y="3850481"/>
            <a:ext cx="4998720" cy="1085612"/>
          </a:xfrm>
          <a:prstGeom prst="roundRect">
            <a:avLst>
              <a:gd name="adj" fmla="val 7188"/>
            </a:avLst>
          </a:prstGeom>
          <a:solidFill>
            <a:srgbClr val="D5DCF6"/>
          </a:solidFill>
          <a:ln w="7620">
            <a:solidFill>
              <a:srgbClr val="BBC2DC"/>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8949" y="4229933"/>
            <a:ext cx="261223" cy="326588"/>
          </a:xfrm>
          <a:prstGeom prst="rect">
            <a:avLst/>
          </a:prstGeom>
        </p:spPr>
      </p:pic>
      <p:sp>
        <p:nvSpPr>
          <p:cNvPr id="15" name="Text 10"/>
          <p:cNvSpPr/>
          <p:nvPr/>
        </p:nvSpPr>
        <p:spPr>
          <a:xfrm>
            <a:off x="5834658" y="4036219"/>
            <a:ext cx="2444591" cy="305514"/>
          </a:xfrm>
          <a:prstGeom prst="rect">
            <a:avLst/>
          </a:prstGeom>
          <a:noFill/>
          <a:ln/>
        </p:spPr>
        <p:txBody>
          <a:bodyPr wrap="none" lIns="0" tIns="0" rIns="0" bIns="0" rtlCol="0" anchor="t"/>
          <a:lstStyle/>
          <a:p>
            <a:pPr marL="0" indent="0" algn="l">
              <a:lnSpc>
                <a:spcPts val="2400"/>
              </a:lnSpc>
              <a:buNone/>
            </a:pPr>
            <a:r>
              <a:rPr lang="en-US" sz="1900" dirty="0">
                <a:solidFill>
                  <a:srgbClr val="3B3535"/>
                </a:solidFill>
                <a:latin typeface="Alexandria Semi Bold" pitchFamily="34" charset="0"/>
                <a:ea typeface="Alexandria Semi Bold" pitchFamily="34" charset="-122"/>
                <a:cs typeface="Alexandria Semi Bold" pitchFamily="34" charset="-120"/>
              </a:rPr>
              <a:t>Risk Assessments</a:t>
            </a:r>
            <a:endParaRPr lang="en-US" sz="1900" dirty="0"/>
          </a:p>
        </p:txBody>
      </p:sp>
      <p:sp>
        <p:nvSpPr>
          <p:cNvPr id="16" name="Text 11"/>
          <p:cNvSpPr/>
          <p:nvPr/>
        </p:nvSpPr>
        <p:spPr>
          <a:xfrm>
            <a:off x="5834658" y="4453176"/>
            <a:ext cx="4827508" cy="297180"/>
          </a:xfrm>
          <a:prstGeom prst="rect">
            <a:avLst/>
          </a:prstGeom>
          <a:noFill/>
          <a:ln/>
        </p:spPr>
        <p:txBody>
          <a:bodyPr wrap="non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Regular evaluations of billing process vulnerabilities</a:t>
            </a:r>
            <a:endParaRPr lang="en-US" sz="1450" dirty="0"/>
          </a:p>
        </p:txBody>
      </p:sp>
      <p:sp>
        <p:nvSpPr>
          <p:cNvPr id="17" name="Shape 12"/>
          <p:cNvSpPr/>
          <p:nvPr/>
        </p:nvSpPr>
        <p:spPr>
          <a:xfrm>
            <a:off x="5741789" y="4926568"/>
            <a:ext cx="8145542" cy="11430"/>
          </a:xfrm>
          <a:prstGeom prst="roundRect">
            <a:avLst>
              <a:gd name="adj" fmla="val 682715"/>
            </a:avLst>
          </a:prstGeom>
          <a:solidFill>
            <a:srgbClr val="BBC2DC"/>
          </a:solidFill>
          <a:ln/>
        </p:spPr>
        <p:txBody>
          <a:bodyPr/>
          <a:lstStyle/>
          <a:p>
            <a:endParaRPr lang="en-US"/>
          </a:p>
        </p:txBody>
      </p:sp>
      <p:sp>
        <p:nvSpPr>
          <p:cNvPr id="18" name="Shape 13"/>
          <p:cNvSpPr/>
          <p:nvPr/>
        </p:nvSpPr>
        <p:spPr>
          <a:xfrm>
            <a:off x="650200" y="5028962"/>
            <a:ext cx="6665000" cy="1085612"/>
          </a:xfrm>
          <a:prstGeom prst="roundRect">
            <a:avLst>
              <a:gd name="adj" fmla="val 7188"/>
            </a:avLst>
          </a:prstGeom>
          <a:solidFill>
            <a:srgbClr val="D5DCF6"/>
          </a:solidFill>
          <a:ln w="7620">
            <a:solidFill>
              <a:srgbClr val="BBC2DC"/>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2029" y="5408414"/>
            <a:ext cx="261223" cy="326588"/>
          </a:xfrm>
          <a:prstGeom prst="rect">
            <a:avLst/>
          </a:prstGeom>
        </p:spPr>
      </p:pic>
      <p:sp>
        <p:nvSpPr>
          <p:cNvPr id="20" name="Text 14"/>
          <p:cNvSpPr/>
          <p:nvPr/>
        </p:nvSpPr>
        <p:spPr>
          <a:xfrm>
            <a:off x="7500938" y="5214699"/>
            <a:ext cx="2444591" cy="305514"/>
          </a:xfrm>
          <a:prstGeom prst="rect">
            <a:avLst/>
          </a:prstGeom>
          <a:noFill/>
          <a:ln/>
        </p:spPr>
        <p:txBody>
          <a:bodyPr wrap="none" lIns="0" tIns="0" rIns="0" bIns="0" rtlCol="0" anchor="t"/>
          <a:lstStyle/>
          <a:p>
            <a:pPr marL="0" indent="0" algn="l">
              <a:lnSpc>
                <a:spcPts val="2400"/>
              </a:lnSpc>
              <a:buNone/>
            </a:pPr>
            <a:r>
              <a:rPr lang="en-US" sz="1900" dirty="0">
                <a:solidFill>
                  <a:srgbClr val="3B3535"/>
                </a:solidFill>
                <a:latin typeface="Alexandria Semi Bold" pitchFamily="34" charset="0"/>
                <a:ea typeface="Alexandria Semi Bold" pitchFamily="34" charset="-122"/>
                <a:cs typeface="Alexandria Semi Bold" pitchFamily="34" charset="-120"/>
              </a:rPr>
              <a:t>Incident Reports</a:t>
            </a:r>
            <a:endParaRPr lang="en-US" sz="1900" dirty="0"/>
          </a:p>
        </p:txBody>
      </p:sp>
      <p:sp>
        <p:nvSpPr>
          <p:cNvPr id="21" name="Text 15"/>
          <p:cNvSpPr/>
          <p:nvPr/>
        </p:nvSpPr>
        <p:spPr>
          <a:xfrm>
            <a:off x="7500938" y="5631656"/>
            <a:ext cx="5562838" cy="297180"/>
          </a:xfrm>
          <a:prstGeom prst="rect">
            <a:avLst/>
          </a:prstGeom>
          <a:noFill/>
          <a:ln/>
        </p:spPr>
        <p:txBody>
          <a:bodyPr wrap="non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Documentation of any potential breaches or security events</a:t>
            </a:r>
            <a:endParaRPr lang="en-US" sz="1450" dirty="0"/>
          </a:p>
        </p:txBody>
      </p:sp>
      <p:sp>
        <p:nvSpPr>
          <p:cNvPr id="22" name="Text 16"/>
          <p:cNvSpPr/>
          <p:nvPr/>
        </p:nvSpPr>
        <p:spPr>
          <a:xfrm>
            <a:off x="650200" y="6323528"/>
            <a:ext cx="13329999" cy="594360"/>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HIPAA requires maintaining these records for at least six years from creation or last effective date. Documentation isn't just about regulatory compliance—it's your best defense in case of an audit or investigation.</a:t>
            </a:r>
            <a:endParaRPr lang="en-US" sz="1450" dirty="0"/>
          </a:p>
        </p:txBody>
      </p:sp>
      <p:sp>
        <p:nvSpPr>
          <p:cNvPr id="23" name="Text 17"/>
          <p:cNvSpPr/>
          <p:nvPr/>
        </p:nvSpPr>
        <p:spPr>
          <a:xfrm>
            <a:off x="650200" y="7126843"/>
            <a:ext cx="13329999" cy="594360"/>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Establish a secure, accessible documentation system with regular review cycles to ensure all records remain current. Assign clear responsibility for maintaining these critical compliance documents to prevent gaps in your documentation trail.</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82784" y="605909"/>
            <a:ext cx="5468303" cy="448389"/>
          </a:xfrm>
          <a:prstGeom prst="rect">
            <a:avLst/>
          </a:prstGeom>
          <a:noFill/>
          <a:ln/>
        </p:spPr>
        <p:txBody>
          <a:bodyPr wrap="none" lIns="0" tIns="0" rIns="0" bIns="0" rtlCol="0" anchor="t"/>
          <a:lstStyle/>
          <a:p>
            <a:pPr marL="0" indent="0" algn="l">
              <a:lnSpc>
                <a:spcPts val="3500"/>
              </a:lnSpc>
              <a:buNone/>
            </a:pPr>
            <a:r>
              <a:rPr lang="en-US" sz="2800" dirty="0">
                <a:solidFill>
                  <a:srgbClr val="1F1E1E"/>
                </a:solidFill>
                <a:latin typeface="Alexandria Semi Bold" pitchFamily="34" charset="0"/>
                <a:ea typeface="Alexandria Semi Bold" pitchFamily="34" charset="-122"/>
                <a:cs typeface="Alexandria Semi Bold" pitchFamily="34" charset="-120"/>
              </a:rPr>
              <a:t>Penalties for HIPAA Violations</a:t>
            </a:r>
            <a:endParaRPr lang="en-US" sz="2800" dirty="0"/>
          </a:p>
        </p:txBody>
      </p:sp>
      <p:sp>
        <p:nvSpPr>
          <p:cNvPr id="4" name="Text 1"/>
          <p:cNvSpPr/>
          <p:nvPr/>
        </p:nvSpPr>
        <p:spPr>
          <a:xfrm>
            <a:off x="6082784" y="1331119"/>
            <a:ext cx="3847862" cy="562332"/>
          </a:xfrm>
          <a:prstGeom prst="rect">
            <a:avLst/>
          </a:prstGeom>
          <a:noFill/>
          <a:ln/>
        </p:spPr>
        <p:txBody>
          <a:bodyPr wrap="none" lIns="0" tIns="0" rIns="0" bIns="0" rtlCol="0" anchor="t"/>
          <a:lstStyle/>
          <a:p>
            <a:pPr marL="0" indent="0" algn="ctr">
              <a:lnSpc>
                <a:spcPts val="4400"/>
              </a:lnSpc>
              <a:buNone/>
            </a:pPr>
            <a:r>
              <a:rPr lang="en-US" sz="4400" dirty="0">
                <a:solidFill>
                  <a:srgbClr val="3B3535"/>
                </a:solidFill>
                <a:latin typeface="Alexandria Semi Bold" pitchFamily="34" charset="0"/>
                <a:ea typeface="Alexandria Semi Bold" pitchFamily="34" charset="-122"/>
                <a:cs typeface="Alexandria Semi Bold" pitchFamily="34" charset="-120"/>
              </a:rPr>
              <a:t>$100</a:t>
            </a:r>
            <a:endParaRPr lang="en-US" sz="4400" dirty="0"/>
          </a:p>
        </p:txBody>
      </p:sp>
      <p:sp>
        <p:nvSpPr>
          <p:cNvPr id="5" name="Text 2"/>
          <p:cNvSpPr/>
          <p:nvPr/>
        </p:nvSpPr>
        <p:spPr>
          <a:xfrm>
            <a:off x="6687503" y="2106335"/>
            <a:ext cx="2638306" cy="280154"/>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Minimum Per Violation</a:t>
            </a:r>
            <a:endParaRPr lang="en-US" sz="1750" dirty="0"/>
          </a:p>
        </p:txBody>
      </p:sp>
      <p:sp>
        <p:nvSpPr>
          <p:cNvPr id="6" name="Text 3"/>
          <p:cNvSpPr/>
          <p:nvPr/>
        </p:nvSpPr>
        <p:spPr>
          <a:xfrm>
            <a:off x="6082784" y="2488644"/>
            <a:ext cx="3847862" cy="817602"/>
          </a:xfrm>
          <a:prstGeom prst="rect">
            <a:avLst/>
          </a:prstGeom>
          <a:noFill/>
          <a:ln/>
        </p:spPr>
        <p:txBody>
          <a:bodyPr wrap="square" lIns="0" tIns="0" rIns="0" bIns="0" rtlCol="0" anchor="t"/>
          <a:lstStyle/>
          <a:p>
            <a:pPr marL="0" indent="0" algn="ctr">
              <a:lnSpc>
                <a:spcPts val="2100"/>
              </a:lnSpc>
              <a:buNone/>
            </a:pPr>
            <a:r>
              <a:rPr lang="en-US" sz="1300" dirty="0">
                <a:solidFill>
                  <a:srgbClr val="3B3535"/>
                </a:solidFill>
                <a:latin typeface="Sora Light" pitchFamily="34" charset="0"/>
                <a:ea typeface="Sora Light" pitchFamily="34" charset="-122"/>
                <a:cs typeface="Sora Light" pitchFamily="34" charset="-120"/>
              </a:rPr>
              <a:t>Starting point for each individual violation when the practice was unaware and exercised reasonable diligence</a:t>
            </a:r>
            <a:endParaRPr lang="en-US" sz="1300" dirty="0"/>
          </a:p>
        </p:txBody>
      </p:sp>
      <p:sp>
        <p:nvSpPr>
          <p:cNvPr id="7" name="Text 4"/>
          <p:cNvSpPr/>
          <p:nvPr/>
        </p:nvSpPr>
        <p:spPr>
          <a:xfrm>
            <a:off x="10186154" y="1331119"/>
            <a:ext cx="3847862" cy="562332"/>
          </a:xfrm>
          <a:prstGeom prst="rect">
            <a:avLst/>
          </a:prstGeom>
          <a:noFill/>
          <a:ln/>
        </p:spPr>
        <p:txBody>
          <a:bodyPr wrap="none" lIns="0" tIns="0" rIns="0" bIns="0" rtlCol="0" anchor="t"/>
          <a:lstStyle/>
          <a:p>
            <a:pPr marL="0" indent="0" algn="ctr">
              <a:lnSpc>
                <a:spcPts val="4400"/>
              </a:lnSpc>
              <a:buNone/>
            </a:pPr>
            <a:r>
              <a:rPr lang="en-US" sz="4400" dirty="0">
                <a:solidFill>
                  <a:srgbClr val="3B3535"/>
                </a:solidFill>
                <a:latin typeface="Alexandria Semi Bold" pitchFamily="34" charset="0"/>
                <a:ea typeface="Alexandria Semi Bold" pitchFamily="34" charset="-122"/>
                <a:cs typeface="Alexandria Semi Bold" pitchFamily="34" charset="-120"/>
              </a:rPr>
              <a:t>$50,000</a:t>
            </a:r>
            <a:endParaRPr lang="en-US" sz="4400" dirty="0"/>
          </a:p>
        </p:txBody>
      </p:sp>
      <p:sp>
        <p:nvSpPr>
          <p:cNvPr id="8" name="Text 5"/>
          <p:cNvSpPr/>
          <p:nvPr/>
        </p:nvSpPr>
        <p:spPr>
          <a:xfrm>
            <a:off x="10767060" y="2106335"/>
            <a:ext cx="2686050" cy="280154"/>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Maximum Per Violation</a:t>
            </a:r>
            <a:endParaRPr lang="en-US" sz="1750" dirty="0"/>
          </a:p>
        </p:txBody>
      </p:sp>
      <p:sp>
        <p:nvSpPr>
          <p:cNvPr id="9" name="Text 6"/>
          <p:cNvSpPr/>
          <p:nvPr/>
        </p:nvSpPr>
        <p:spPr>
          <a:xfrm>
            <a:off x="10186154" y="2488644"/>
            <a:ext cx="3847862" cy="545068"/>
          </a:xfrm>
          <a:prstGeom prst="rect">
            <a:avLst/>
          </a:prstGeom>
          <a:noFill/>
          <a:ln/>
        </p:spPr>
        <p:txBody>
          <a:bodyPr wrap="square" lIns="0" tIns="0" rIns="0" bIns="0" rtlCol="0" anchor="t"/>
          <a:lstStyle/>
          <a:p>
            <a:pPr marL="0" indent="0" algn="ctr">
              <a:lnSpc>
                <a:spcPts val="2100"/>
              </a:lnSpc>
              <a:buNone/>
            </a:pPr>
            <a:r>
              <a:rPr lang="en-US" sz="1300" dirty="0">
                <a:solidFill>
                  <a:srgbClr val="3B3535"/>
                </a:solidFill>
                <a:latin typeface="Sora Light" pitchFamily="34" charset="0"/>
                <a:ea typeface="Sora Light" pitchFamily="34" charset="-122"/>
                <a:cs typeface="Sora Light" pitchFamily="34" charset="-120"/>
              </a:rPr>
              <a:t>Cap for each violation resulting from willful neglect without timely correction</a:t>
            </a:r>
            <a:endParaRPr lang="en-US" sz="1300" dirty="0"/>
          </a:p>
        </p:txBody>
      </p:sp>
      <p:sp>
        <p:nvSpPr>
          <p:cNvPr id="10" name="Text 7"/>
          <p:cNvSpPr/>
          <p:nvPr/>
        </p:nvSpPr>
        <p:spPr>
          <a:xfrm>
            <a:off x="6082784" y="3902512"/>
            <a:ext cx="3847862" cy="562332"/>
          </a:xfrm>
          <a:prstGeom prst="rect">
            <a:avLst/>
          </a:prstGeom>
          <a:noFill/>
          <a:ln/>
        </p:spPr>
        <p:txBody>
          <a:bodyPr wrap="none" lIns="0" tIns="0" rIns="0" bIns="0" rtlCol="0" anchor="t"/>
          <a:lstStyle/>
          <a:p>
            <a:pPr marL="0" indent="0" algn="ctr">
              <a:lnSpc>
                <a:spcPts val="4400"/>
              </a:lnSpc>
              <a:buNone/>
            </a:pPr>
            <a:r>
              <a:rPr lang="en-US" sz="4400" dirty="0">
                <a:solidFill>
                  <a:srgbClr val="3B3535"/>
                </a:solidFill>
                <a:latin typeface="Alexandria Semi Bold" pitchFamily="34" charset="0"/>
                <a:ea typeface="Alexandria Semi Bold" pitchFamily="34" charset="-122"/>
                <a:cs typeface="Alexandria Semi Bold" pitchFamily="34" charset="-120"/>
              </a:rPr>
              <a:t>$1.5M</a:t>
            </a:r>
            <a:endParaRPr lang="en-US" sz="4400" dirty="0"/>
          </a:p>
        </p:txBody>
      </p:sp>
      <p:sp>
        <p:nvSpPr>
          <p:cNvPr id="11" name="Text 8"/>
          <p:cNvSpPr/>
          <p:nvPr/>
        </p:nvSpPr>
        <p:spPr>
          <a:xfrm>
            <a:off x="6885623" y="4677728"/>
            <a:ext cx="2242185" cy="280154"/>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Annual Maximum</a:t>
            </a:r>
            <a:endParaRPr lang="en-US" sz="1750" dirty="0"/>
          </a:p>
        </p:txBody>
      </p:sp>
      <p:sp>
        <p:nvSpPr>
          <p:cNvPr id="12" name="Text 9"/>
          <p:cNvSpPr/>
          <p:nvPr/>
        </p:nvSpPr>
        <p:spPr>
          <a:xfrm>
            <a:off x="6082784" y="5060037"/>
            <a:ext cx="3847862" cy="545068"/>
          </a:xfrm>
          <a:prstGeom prst="rect">
            <a:avLst/>
          </a:prstGeom>
          <a:noFill/>
          <a:ln/>
        </p:spPr>
        <p:txBody>
          <a:bodyPr wrap="square" lIns="0" tIns="0" rIns="0" bIns="0" rtlCol="0" anchor="t"/>
          <a:lstStyle/>
          <a:p>
            <a:pPr marL="0" indent="0" algn="ctr">
              <a:lnSpc>
                <a:spcPts val="2100"/>
              </a:lnSpc>
              <a:buNone/>
            </a:pPr>
            <a:r>
              <a:rPr lang="en-US" sz="1300" dirty="0">
                <a:solidFill>
                  <a:srgbClr val="3B3535"/>
                </a:solidFill>
                <a:latin typeface="Sora Light" pitchFamily="34" charset="0"/>
                <a:ea typeface="Sora Light" pitchFamily="34" charset="-122"/>
                <a:cs typeface="Sora Light" pitchFamily="34" charset="-120"/>
              </a:rPr>
              <a:t>Yearly cap per identical provision violated, applicable to most medical practices</a:t>
            </a:r>
            <a:endParaRPr lang="en-US" sz="1300" dirty="0"/>
          </a:p>
        </p:txBody>
      </p:sp>
      <p:sp>
        <p:nvSpPr>
          <p:cNvPr id="13" name="Text 10"/>
          <p:cNvSpPr/>
          <p:nvPr/>
        </p:nvSpPr>
        <p:spPr>
          <a:xfrm>
            <a:off x="10186154" y="3902512"/>
            <a:ext cx="3847862" cy="562332"/>
          </a:xfrm>
          <a:prstGeom prst="rect">
            <a:avLst/>
          </a:prstGeom>
          <a:noFill/>
          <a:ln/>
        </p:spPr>
        <p:txBody>
          <a:bodyPr wrap="none" lIns="0" tIns="0" rIns="0" bIns="0" rtlCol="0" anchor="t"/>
          <a:lstStyle/>
          <a:p>
            <a:pPr marL="0" indent="0" algn="ctr">
              <a:lnSpc>
                <a:spcPts val="4400"/>
              </a:lnSpc>
              <a:buNone/>
            </a:pPr>
            <a:r>
              <a:rPr lang="en-US" sz="4400" dirty="0">
                <a:solidFill>
                  <a:srgbClr val="3B3535"/>
                </a:solidFill>
                <a:latin typeface="Alexandria Semi Bold" pitchFamily="34" charset="0"/>
                <a:ea typeface="Alexandria Semi Bold" pitchFamily="34" charset="-122"/>
                <a:cs typeface="Alexandria Semi Bold" pitchFamily="34" charset="-120"/>
              </a:rPr>
              <a:t>10+</a:t>
            </a:r>
            <a:endParaRPr lang="en-US" sz="4400" dirty="0"/>
          </a:p>
        </p:txBody>
      </p:sp>
      <p:sp>
        <p:nvSpPr>
          <p:cNvPr id="14" name="Text 11"/>
          <p:cNvSpPr/>
          <p:nvPr/>
        </p:nvSpPr>
        <p:spPr>
          <a:xfrm>
            <a:off x="10988993" y="4677728"/>
            <a:ext cx="2242185" cy="280154"/>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Years of Monitoring</a:t>
            </a:r>
            <a:endParaRPr lang="en-US" sz="1750" dirty="0"/>
          </a:p>
        </p:txBody>
      </p:sp>
      <p:sp>
        <p:nvSpPr>
          <p:cNvPr id="15" name="Text 12"/>
          <p:cNvSpPr/>
          <p:nvPr/>
        </p:nvSpPr>
        <p:spPr>
          <a:xfrm>
            <a:off x="10186154" y="5060037"/>
            <a:ext cx="3847862" cy="817602"/>
          </a:xfrm>
          <a:prstGeom prst="rect">
            <a:avLst/>
          </a:prstGeom>
          <a:noFill/>
          <a:ln/>
        </p:spPr>
        <p:txBody>
          <a:bodyPr wrap="square" lIns="0" tIns="0" rIns="0" bIns="0" rtlCol="0" anchor="t"/>
          <a:lstStyle/>
          <a:p>
            <a:pPr marL="0" indent="0" algn="ctr">
              <a:lnSpc>
                <a:spcPts val="2100"/>
              </a:lnSpc>
              <a:buNone/>
            </a:pPr>
            <a:r>
              <a:rPr lang="en-US" sz="1300" dirty="0">
                <a:solidFill>
                  <a:srgbClr val="3B3535"/>
                </a:solidFill>
                <a:latin typeface="Sora Light" pitchFamily="34" charset="0"/>
                <a:ea typeface="Sora Light" pitchFamily="34" charset="-122"/>
                <a:cs typeface="Sora Light" pitchFamily="34" charset="-120"/>
              </a:rPr>
              <a:t>Length of mandated compliance monitoring frequently imposed after significant violations</a:t>
            </a:r>
            <a:endParaRPr lang="en-US" sz="1300" dirty="0"/>
          </a:p>
        </p:txBody>
      </p:sp>
      <p:sp>
        <p:nvSpPr>
          <p:cNvPr id="16" name="Text 13"/>
          <p:cNvSpPr/>
          <p:nvPr/>
        </p:nvSpPr>
        <p:spPr>
          <a:xfrm>
            <a:off x="6082784" y="6069330"/>
            <a:ext cx="7951232" cy="817602"/>
          </a:xfrm>
          <a:prstGeom prst="rect">
            <a:avLst/>
          </a:prstGeom>
          <a:noFill/>
          <a:ln/>
        </p:spPr>
        <p:txBody>
          <a:bodyPr wrap="square" lIns="0" tIns="0" rIns="0" bIns="0" rtlCol="0" anchor="t"/>
          <a:lstStyle/>
          <a:p>
            <a:pPr marL="0" indent="0" algn="l">
              <a:lnSpc>
                <a:spcPts val="2100"/>
              </a:lnSpc>
              <a:buNone/>
            </a:pPr>
            <a:r>
              <a:rPr lang="en-US" sz="1300" dirty="0">
                <a:solidFill>
                  <a:srgbClr val="3B3535"/>
                </a:solidFill>
                <a:latin typeface="Sora Light" pitchFamily="34" charset="0"/>
                <a:ea typeface="Sora Light" pitchFamily="34" charset="-122"/>
                <a:cs typeface="Sora Light" pitchFamily="34" charset="-120"/>
              </a:rPr>
              <a:t>Beyond financial penalties, HIPAA violations related to billing practices can lead to criminal charges for intentional misuse of patient information. Staff members may face individual liability for knowingly violating HIPAA rules.</a:t>
            </a:r>
            <a:endParaRPr lang="en-US" sz="1300" dirty="0"/>
          </a:p>
        </p:txBody>
      </p:sp>
      <p:sp>
        <p:nvSpPr>
          <p:cNvPr id="17" name="Text 14"/>
          <p:cNvSpPr/>
          <p:nvPr/>
        </p:nvSpPr>
        <p:spPr>
          <a:xfrm>
            <a:off x="6082784" y="7078623"/>
            <a:ext cx="7951232" cy="545068"/>
          </a:xfrm>
          <a:prstGeom prst="rect">
            <a:avLst/>
          </a:prstGeom>
          <a:noFill/>
          <a:ln/>
        </p:spPr>
        <p:txBody>
          <a:bodyPr wrap="square" lIns="0" tIns="0" rIns="0" bIns="0" rtlCol="0" anchor="t"/>
          <a:lstStyle/>
          <a:p>
            <a:pPr marL="0" indent="0" algn="l">
              <a:lnSpc>
                <a:spcPts val="2100"/>
              </a:lnSpc>
              <a:buNone/>
            </a:pPr>
            <a:r>
              <a:rPr lang="en-US" sz="1300" dirty="0">
                <a:solidFill>
                  <a:srgbClr val="3B3535"/>
                </a:solidFill>
                <a:latin typeface="Sora Light" pitchFamily="34" charset="0"/>
                <a:ea typeface="Sora Light" pitchFamily="34" charset="-122"/>
                <a:cs typeface="Sora Light" pitchFamily="34" charset="-120"/>
              </a:rPr>
              <a:t>The reputational damage from a publicized breach often exceeds the immediate financial penalties, potentially affecting patient trust and practice growth for years afterward.</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8309" y="877610"/>
            <a:ext cx="7408069"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Technological Safeguards</a:t>
            </a:r>
            <a:endParaRPr lang="en-US" sz="4450" dirty="0"/>
          </a:p>
        </p:txBody>
      </p:sp>
      <p:pic>
        <p:nvPicPr>
          <p:cNvPr id="3" name="Image 0" descr="preencoded.png"/>
          <p:cNvPicPr>
            <a:picLocks noChangeAspect="1"/>
          </p:cNvPicPr>
          <p:nvPr/>
        </p:nvPicPr>
        <p:blipFill>
          <a:blip r:embed="rId3"/>
          <a:stretch>
            <a:fillRect/>
          </a:stretch>
        </p:blipFill>
        <p:spPr>
          <a:xfrm>
            <a:off x="765929" y="2163366"/>
            <a:ext cx="2481024" cy="2481024"/>
          </a:xfrm>
          <a:prstGeom prst="rect">
            <a:avLst/>
          </a:prstGeom>
        </p:spPr>
      </p:pic>
      <p:pic>
        <p:nvPicPr>
          <p:cNvPr id="4" name="Image 1" descr="preencoded.png"/>
          <p:cNvPicPr>
            <a:picLocks noChangeAspect="1"/>
          </p:cNvPicPr>
          <p:nvPr/>
        </p:nvPicPr>
        <p:blipFill>
          <a:blip r:embed="rId4"/>
          <a:stretch>
            <a:fillRect/>
          </a:stretch>
        </p:blipFill>
        <p:spPr>
          <a:xfrm>
            <a:off x="3420189" y="2163366"/>
            <a:ext cx="2481143" cy="2481143"/>
          </a:xfrm>
          <a:prstGeom prst="rect">
            <a:avLst/>
          </a:prstGeom>
        </p:spPr>
      </p:pic>
      <p:pic>
        <p:nvPicPr>
          <p:cNvPr id="5" name="Image 2" descr="preencoded.png"/>
          <p:cNvPicPr>
            <a:picLocks noChangeAspect="1"/>
          </p:cNvPicPr>
          <p:nvPr/>
        </p:nvPicPr>
        <p:blipFill>
          <a:blip r:embed="rId5"/>
          <a:stretch>
            <a:fillRect/>
          </a:stretch>
        </p:blipFill>
        <p:spPr>
          <a:xfrm>
            <a:off x="6074569" y="2163366"/>
            <a:ext cx="2481143" cy="2481143"/>
          </a:xfrm>
          <a:prstGeom prst="rect">
            <a:avLst/>
          </a:prstGeom>
        </p:spPr>
      </p:pic>
      <p:pic>
        <p:nvPicPr>
          <p:cNvPr id="6" name="Image 3" descr="preencoded.png"/>
          <p:cNvPicPr>
            <a:picLocks noChangeAspect="1"/>
          </p:cNvPicPr>
          <p:nvPr/>
        </p:nvPicPr>
        <p:blipFill>
          <a:blip r:embed="rId6"/>
          <a:stretch>
            <a:fillRect/>
          </a:stretch>
        </p:blipFill>
        <p:spPr>
          <a:xfrm>
            <a:off x="8728948" y="2163366"/>
            <a:ext cx="2481143" cy="2481143"/>
          </a:xfrm>
          <a:prstGeom prst="rect">
            <a:avLst/>
          </a:prstGeom>
        </p:spPr>
      </p:pic>
      <p:pic>
        <p:nvPicPr>
          <p:cNvPr id="7" name="Image 4" descr="preencoded.png"/>
          <p:cNvPicPr>
            <a:picLocks noChangeAspect="1"/>
          </p:cNvPicPr>
          <p:nvPr/>
        </p:nvPicPr>
        <p:blipFill>
          <a:blip r:embed="rId7"/>
          <a:stretch>
            <a:fillRect/>
          </a:stretch>
        </p:blipFill>
        <p:spPr>
          <a:xfrm>
            <a:off x="11383327" y="2163366"/>
            <a:ext cx="2481143" cy="2481143"/>
          </a:xfrm>
          <a:prstGeom prst="rect">
            <a:avLst/>
          </a:prstGeom>
        </p:spPr>
      </p:pic>
      <p:sp>
        <p:nvSpPr>
          <p:cNvPr id="8" name="Text 1"/>
          <p:cNvSpPr/>
          <p:nvPr/>
        </p:nvSpPr>
        <p:spPr>
          <a:xfrm>
            <a:off x="758309" y="5028009"/>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Implementing appropriate technological safeguards is essential for protecting billing information in today's increasingly digital healthcare environment. Key measures include multi-factor authentication, automatic logoff features, and encrypted data transmission.</a:t>
            </a:r>
            <a:endParaRPr lang="en-US" sz="1700" dirty="0"/>
          </a:p>
        </p:txBody>
      </p:sp>
      <p:sp>
        <p:nvSpPr>
          <p:cNvPr id="9" name="Text 2"/>
          <p:cNvSpPr/>
          <p:nvPr/>
        </p:nvSpPr>
        <p:spPr>
          <a:xfrm>
            <a:off x="758309" y="6311860"/>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Regular system updates and security patches must be applied promptly to protect against newly discovered vulnerabilities. Maintain comprehensive audit logs of all access to billing systems to detect and investigate any unusual patterns that might indicate a security issue.</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58309" y="848678"/>
            <a:ext cx="8055173"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Next Steps for Your Practice</a:t>
            </a:r>
            <a:endParaRPr lang="en-US" sz="4450" dirty="0"/>
          </a:p>
        </p:txBody>
      </p:sp>
      <p:pic>
        <p:nvPicPr>
          <p:cNvPr id="3" name="Image 0" descr="preencoded.png"/>
          <p:cNvPicPr>
            <a:picLocks noChangeAspect="1"/>
          </p:cNvPicPr>
          <p:nvPr/>
        </p:nvPicPr>
        <p:blipFill>
          <a:blip r:embed="rId3"/>
          <a:stretch>
            <a:fillRect/>
          </a:stretch>
        </p:blipFill>
        <p:spPr>
          <a:xfrm>
            <a:off x="758309" y="2130028"/>
            <a:ext cx="8611672" cy="3723203"/>
          </a:xfrm>
          <a:prstGeom prst="rect">
            <a:avLst/>
          </a:prstGeom>
        </p:spPr>
      </p:pic>
      <p:sp>
        <p:nvSpPr>
          <p:cNvPr id="4" name="Text 1"/>
          <p:cNvSpPr/>
          <p:nvPr/>
        </p:nvSpPr>
        <p:spPr>
          <a:xfrm>
            <a:off x="9906238" y="2081212"/>
            <a:ext cx="3973354" cy="312039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Begin your compliance improvement journey by conducting a comprehensive risk assessment focused specifically on your billing processes. Identify gaps between current practices and HIPAA requirements, then develop a prioritized remediation plan with clear timelines and accountability.</a:t>
            </a:r>
            <a:endParaRPr lang="en-US" sz="1700" dirty="0"/>
          </a:p>
        </p:txBody>
      </p:sp>
      <p:sp>
        <p:nvSpPr>
          <p:cNvPr id="5" name="Text 2"/>
          <p:cNvSpPr/>
          <p:nvPr/>
        </p:nvSpPr>
        <p:spPr>
          <a:xfrm>
            <a:off x="758309" y="6340673"/>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Designate a HIPAA compliance officer responsible for overseeing these initiatives and maintaining ongoing vigilance. Remember that HIPAA compliance in medical billing isn't a one-time project but a continuous commitment to protecting patient information while efficiently managing your practice's revenue cycle.</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2729151"/>
            <a:ext cx="5701546" cy="712708"/>
          </a:xfrm>
          <a:prstGeom prst="rect">
            <a:avLst/>
          </a:prstGeom>
          <a:noFill/>
          <a:ln/>
        </p:spPr>
        <p:txBody>
          <a:bodyPr wrap="none" lIns="0" tIns="0" rIns="0" bIns="0" rtlCol="0" anchor="t"/>
          <a:lstStyle/>
          <a:p>
            <a:pPr marL="0" indent="0" algn="l">
              <a:lnSpc>
                <a:spcPts val="5600"/>
              </a:lnSpc>
              <a:buNone/>
            </a:pPr>
            <a:r>
              <a:rPr lang="en-US" sz="4450" b="1" dirty="0">
                <a:solidFill>
                  <a:srgbClr val="1F1E1E"/>
                </a:solidFill>
                <a:latin typeface="Alexandria Semi Bold" pitchFamily="34" charset="0"/>
                <a:ea typeface="Alexandria Semi Bold" pitchFamily="34" charset="-122"/>
                <a:cs typeface="Alexandria Semi Bold" pitchFamily="34" charset="-120"/>
              </a:rPr>
              <a:t>Final Thoughts</a:t>
            </a:r>
            <a:endParaRPr lang="en-US" sz="4450" dirty="0"/>
          </a:p>
        </p:txBody>
      </p:sp>
      <p:sp>
        <p:nvSpPr>
          <p:cNvPr id="4" name="Text 1"/>
          <p:cNvSpPr/>
          <p:nvPr/>
        </p:nvSpPr>
        <p:spPr>
          <a:xfrm>
            <a:off x="758309" y="3766780"/>
            <a:ext cx="7627382" cy="173355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HIPAA compliance isn't just a regulatory box to check—it’s foundational to running a trustworthy and financially healthy practice. In medical billing, compliance should be built into every process, tool, and communication. Protect your patients, protect your reputation, and protect your revenue by making HIPAA a priority.</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13278"/>
          </a:xfrm>
          <a:prstGeom prst="rect">
            <a:avLst/>
          </a:prstGeom>
        </p:spPr>
      </p:pic>
      <p:sp>
        <p:nvSpPr>
          <p:cNvPr id="3" name="Text 0"/>
          <p:cNvSpPr/>
          <p:nvPr/>
        </p:nvSpPr>
        <p:spPr>
          <a:xfrm>
            <a:off x="675680" y="2944178"/>
            <a:ext cx="11630978" cy="634960"/>
          </a:xfrm>
          <a:prstGeom prst="rect">
            <a:avLst/>
          </a:prstGeom>
          <a:noFill/>
          <a:ln/>
        </p:spPr>
        <p:txBody>
          <a:bodyPr wrap="none" lIns="0" tIns="0" rIns="0" bIns="0" rtlCol="0" anchor="t"/>
          <a:lstStyle/>
          <a:p>
            <a:pPr marL="0" indent="0" algn="l">
              <a:lnSpc>
                <a:spcPts val="5000"/>
              </a:lnSpc>
              <a:buNone/>
            </a:pPr>
            <a:r>
              <a:rPr lang="en-US" sz="4000" dirty="0">
                <a:solidFill>
                  <a:srgbClr val="1F1E1E"/>
                </a:solidFill>
                <a:latin typeface="Alexandria Semi Bold" pitchFamily="34" charset="0"/>
                <a:ea typeface="Alexandria Semi Bold" pitchFamily="34" charset="-122"/>
                <a:cs typeface="Alexandria Semi Bold" pitchFamily="34" charset="-120"/>
              </a:rPr>
              <a:t>Understanding Protected Health Information</a:t>
            </a:r>
            <a:endParaRPr lang="en-US" sz="4000" dirty="0"/>
          </a:p>
        </p:txBody>
      </p:sp>
      <p:sp>
        <p:nvSpPr>
          <p:cNvPr id="4" name="Shape 1"/>
          <p:cNvSpPr/>
          <p:nvPr/>
        </p:nvSpPr>
        <p:spPr>
          <a:xfrm>
            <a:off x="675680" y="3868698"/>
            <a:ext cx="4297680" cy="2688312"/>
          </a:xfrm>
          <a:prstGeom prst="roundRect">
            <a:avLst>
              <a:gd name="adj" fmla="val 3016"/>
            </a:avLst>
          </a:prstGeom>
          <a:solidFill>
            <a:srgbClr val="D5DCF6"/>
          </a:solidFill>
          <a:ln w="7620">
            <a:solidFill>
              <a:srgbClr val="BBC2DC"/>
            </a:solidFill>
            <a:prstDash val="solid"/>
          </a:ln>
        </p:spPr>
        <p:txBody>
          <a:bodyPr/>
          <a:lstStyle/>
          <a:p>
            <a:endParaRPr lang="en-US"/>
          </a:p>
        </p:txBody>
      </p:sp>
      <p:sp>
        <p:nvSpPr>
          <p:cNvPr id="5" name="Text 2"/>
          <p:cNvSpPr/>
          <p:nvPr/>
        </p:nvSpPr>
        <p:spPr>
          <a:xfrm>
            <a:off x="876300" y="4069318"/>
            <a:ext cx="2540318"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Personal Identifiers</a:t>
            </a:r>
            <a:endParaRPr lang="en-US" sz="2000" dirty="0"/>
          </a:p>
        </p:txBody>
      </p:sp>
      <p:sp>
        <p:nvSpPr>
          <p:cNvPr id="6" name="Text 3"/>
          <p:cNvSpPr/>
          <p:nvPr/>
        </p:nvSpPr>
        <p:spPr>
          <a:xfrm>
            <a:off x="876300" y="4502587"/>
            <a:ext cx="3896439" cy="1544836"/>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Names, addresses, phone numbers, email addresses, and birthdates that can directly identify patients must be carefully protected throughout the billing process.</a:t>
            </a:r>
            <a:endParaRPr lang="en-US" sz="1500" dirty="0"/>
          </a:p>
        </p:txBody>
      </p:sp>
      <p:sp>
        <p:nvSpPr>
          <p:cNvPr id="7" name="Shape 4"/>
          <p:cNvSpPr/>
          <p:nvPr/>
        </p:nvSpPr>
        <p:spPr>
          <a:xfrm>
            <a:off x="5166360" y="3868698"/>
            <a:ext cx="4297680" cy="2688312"/>
          </a:xfrm>
          <a:prstGeom prst="roundRect">
            <a:avLst>
              <a:gd name="adj" fmla="val 3016"/>
            </a:avLst>
          </a:prstGeom>
          <a:solidFill>
            <a:srgbClr val="D5DCF6"/>
          </a:solidFill>
          <a:ln w="7620">
            <a:solidFill>
              <a:srgbClr val="BBC2DC"/>
            </a:solidFill>
            <a:prstDash val="solid"/>
          </a:ln>
        </p:spPr>
        <p:txBody>
          <a:bodyPr/>
          <a:lstStyle/>
          <a:p>
            <a:endParaRPr lang="en-US"/>
          </a:p>
        </p:txBody>
      </p:sp>
      <p:sp>
        <p:nvSpPr>
          <p:cNvPr id="8" name="Text 5"/>
          <p:cNvSpPr/>
          <p:nvPr/>
        </p:nvSpPr>
        <p:spPr>
          <a:xfrm>
            <a:off x="5366980" y="4069318"/>
            <a:ext cx="2559248"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Clinical Information</a:t>
            </a:r>
            <a:endParaRPr lang="en-US" sz="2000" dirty="0"/>
          </a:p>
        </p:txBody>
      </p:sp>
      <p:sp>
        <p:nvSpPr>
          <p:cNvPr id="9" name="Text 6"/>
          <p:cNvSpPr/>
          <p:nvPr/>
        </p:nvSpPr>
        <p:spPr>
          <a:xfrm>
            <a:off x="5366980" y="4502587"/>
            <a:ext cx="3896439" cy="1544836"/>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Diagnoses, treatment plans, medication lists, and clinical notes—all elements that appear on claims forms—constitute protected health information under HIPAA regulations.</a:t>
            </a:r>
            <a:endParaRPr lang="en-US" sz="1500" dirty="0"/>
          </a:p>
        </p:txBody>
      </p:sp>
      <p:sp>
        <p:nvSpPr>
          <p:cNvPr id="10" name="Shape 7"/>
          <p:cNvSpPr/>
          <p:nvPr/>
        </p:nvSpPr>
        <p:spPr>
          <a:xfrm>
            <a:off x="9657040" y="3868698"/>
            <a:ext cx="4297680" cy="2688312"/>
          </a:xfrm>
          <a:prstGeom prst="roundRect">
            <a:avLst>
              <a:gd name="adj" fmla="val 3016"/>
            </a:avLst>
          </a:prstGeom>
          <a:solidFill>
            <a:srgbClr val="D5DCF6"/>
          </a:solidFill>
          <a:ln w="7620">
            <a:solidFill>
              <a:srgbClr val="BBC2DC"/>
            </a:solidFill>
            <a:prstDash val="solid"/>
          </a:ln>
        </p:spPr>
        <p:txBody>
          <a:bodyPr/>
          <a:lstStyle/>
          <a:p>
            <a:endParaRPr lang="en-US"/>
          </a:p>
        </p:txBody>
      </p:sp>
      <p:sp>
        <p:nvSpPr>
          <p:cNvPr id="11" name="Text 8"/>
          <p:cNvSpPr/>
          <p:nvPr/>
        </p:nvSpPr>
        <p:spPr>
          <a:xfrm>
            <a:off x="9857661" y="4069318"/>
            <a:ext cx="2540318" cy="317540"/>
          </a:xfrm>
          <a:prstGeom prst="rect">
            <a:avLst/>
          </a:prstGeom>
          <a:noFill/>
          <a:ln/>
        </p:spPr>
        <p:txBody>
          <a:bodyPr wrap="none" lIns="0" tIns="0" rIns="0" bIns="0" rtlCol="0" anchor="t"/>
          <a:lstStyle/>
          <a:p>
            <a:pPr marL="0" indent="0" algn="l">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Financial Records</a:t>
            </a:r>
            <a:endParaRPr lang="en-US" sz="2000" dirty="0"/>
          </a:p>
        </p:txBody>
      </p:sp>
      <p:sp>
        <p:nvSpPr>
          <p:cNvPr id="12" name="Text 9"/>
          <p:cNvSpPr/>
          <p:nvPr/>
        </p:nvSpPr>
        <p:spPr>
          <a:xfrm>
            <a:off x="9857661" y="4502587"/>
            <a:ext cx="3896439" cy="185380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Insurance details, billing records, payment histories, and account numbers require the same level of protection as clinical data when processing claims or discussing patient accounts.</a:t>
            </a:r>
            <a:endParaRPr lang="en-US" sz="1500" dirty="0"/>
          </a:p>
        </p:txBody>
      </p:sp>
      <p:sp>
        <p:nvSpPr>
          <p:cNvPr id="13" name="Text 10"/>
          <p:cNvSpPr/>
          <p:nvPr/>
        </p:nvSpPr>
        <p:spPr>
          <a:xfrm>
            <a:off x="675680" y="6774180"/>
            <a:ext cx="13279041" cy="926902"/>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HIPAA regulations are designed to safeguard all forms of protected health information throughout its lifecycle. Every staff member who interacts with patient billing information must understand their responsibility to maintain this protection both physically and electronically.</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1985" y="504349"/>
            <a:ext cx="7560826" cy="603290"/>
          </a:xfrm>
          <a:prstGeom prst="rect">
            <a:avLst/>
          </a:prstGeom>
          <a:noFill/>
          <a:ln/>
        </p:spPr>
        <p:txBody>
          <a:bodyPr wrap="none" lIns="0" tIns="0" rIns="0" bIns="0" rtlCol="0" anchor="t"/>
          <a:lstStyle/>
          <a:p>
            <a:pPr marL="0" indent="0" algn="l">
              <a:lnSpc>
                <a:spcPts val="4750"/>
              </a:lnSpc>
              <a:buNone/>
            </a:pPr>
            <a:r>
              <a:rPr lang="en-US" sz="3800" dirty="0">
                <a:solidFill>
                  <a:srgbClr val="1F1E1E"/>
                </a:solidFill>
                <a:latin typeface="Alexandria Semi Bold" pitchFamily="34" charset="0"/>
                <a:ea typeface="Alexandria Semi Bold" pitchFamily="34" charset="-122"/>
                <a:cs typeface="Alexandria Semi Bold" pitchFamily="34" charset="-120"/>
              </a:rPr>
              <a:t>System Security Requirements</a:t>
            </a:r>
            <a:endParaRPr lang="en-US" sz="3800" dirty="0"/>
          </a:p>
        </p:txBody>
      </p:sp>
      <p:pic>
        <p:nvPicPr>
          <p:cNvPr id="3" name="Image 0" descr="preencoded.png"/>
          <p:cNvPicPr>
            <a:picLocks noChangeAspect="1"/>
          </p:cNvPicPr>
          <p:nvPr/>
        </p:nvPicPr>
        <p:blipFill>
          <a:blip r:embed="rId3"/>
          <a:stretch>
            <a:fillRect/>
          </a:stretch>
        </p:blipFill>
        <p:spPr>
          <a:xfrm>
            <a:off x="641985" y="1474470"/>
            <a:ext cx="917138" cy="1365290"/>
          </a:xfrm>
          <a:prstGeom prst="rect">
            <a:avLst/>
          </a:prstGeom>
        </p:spPr>
      </p:pic>
      <p:sp>
        <p:nvSpPr>
          <p:cNvPr id="4" name="Text 1"/>
          <p:cNvSpPr/>
          <p:nvPr/>
        </p:nvSpPr>
        <p:spPr>
          <a:xfrm>
            <a:off x="1834158" y="1657826"/>
            <a:ext cx="3595211"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Encrypted Data Transmission</a:t>
            </a:r>
            <a:endParaRPr lang="en-US" sz="1900" dirty="0"/>
          </a:p>
        </p:txBody>
      </p:sp>
      <p:sp>
        <p:nvSpPr>
          <p:cNvPr id="5" name="Text 2"/>
          <p:cNvSpPr/>
          <p:nvPr/>
        </p:nvSpPr>
        <p:spPr>
          <a:xfrm>
            <a:off x="1834158" y="2069425"/>
            <a:ext cx="12154257"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All electronic PHI must be encrypted during transmission between systems using current encryption standards that protect data from unauthorized access during claims submission.</a:t>
            </a:r>
            <a:endParaRPr lang="en-US" sz="1400" dirty="0"/>
          </a:p>
        </p:txBody>
      </p:sp>
      <p:pic>
        <p:nvPicPr>
          <p:cNvPr id="6" name="Image 1" descr="preencoded.png"/>
          <p:cNvPicPr>
            <a:picLocks noChangeAspect="1"/>
          </p:cNvPicPr>
          <p:nvPr/>
        </p:nvPicPr>
        <p:blipFill>
          <a:blip r:embed="rId4"/>
          <a:stretch>
            <a:fillRect/>
          </a:stretch>
        </p:blipFill>
        <p:spPr>
          <a:xfrm>
            <a:off x="641985" y="2839760"/>
            <a:ext cx="917138" cy="1365290"/>
          </a:xfrm>
          <a:prstGeom prst="rect">
            <a:avLst/>
          </a:prstGeom>
        </p:spPr>
      </p:pic>
      <p:sp>
        <p:nvSpPr>
          <p:cNvPr id="7" name="Text 3"/>
          <p:cNvSpPr/>
          <p:nvPr/>
        </p:nvSpPr>
        <p:spPr>
          <a:xfrm>
            <a:off x="1834158" y="3023116"/>
            <a:ext cx="2413516"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Access Controls</a:t>
            </a:r>
            <a:endParaRPr lang="en-US" sz="1900" dirty="0"/>
          </a:p>
        </p:txBody>
      </p:sp>
      <p:sp>
        <p:nvSpPr>
          <p:cNvPr id="8" name="Text 4"/>
          <p:cNvSpPr/>
          <p:nvPr/>
        </p:nvSpPr>
        <p:spPr>
          <a:xfrm>
            <a:off x="1834158" y="3434715"/>
            <a:ext cx="12154257"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Implement role-based access restrictions ensuring staff members can only access the minimum necessary information required to perform their specific job functions.</a:t>
            </a:r>
            <a:endParaRPr lang="en-US" sz="1400" dirty="0"/>
          </a:p>
        </p:txBody>
      </p:sp>
      <p:pic>
        <p:nvPicPr>
          <p:cNvPr id="9" name="Image 2" descr="preencoded.png"/>
          <p:cNvPicPr>
            <a:picLocks noChangeAspect="1"/>
          </p:cNvPicPr>
          <p:nvPr/>
        </p:nvPicPr>
        <p:blipFill>
          <a:blip r:embed="rId5"/>
          <a:stretch>
            <a:fillRect/>
          </a:stretch>
        </p:blipFill>
        <p:spPr>
          <a:xfrm>
            <a:off x="641985" y="4205049"/>
            <a:ext cx="917138" cy="1365290"/>
          </a:xfrm>
          <a:prstGeom prst="rect">
            <a:avLst/>
          </a:prstGeom>
        </p:spPr>
      </p:pic>
      <p:sp>
        <p:nvSpPr>
          <p:cNvPr id="10" name="Text 5"/>
          <p:cNvSpPr/>
          <p:nvPr/>
        </p:nvSpPr>
        <p:spPr>
          <a:xfrm>
            <a:off x="1834158" y="4388406"/>
            <a:ext cx="2413516"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Secure Backups</a:t>
            </a:r>
            <a:endParaRPr lang="en-US" sz="1900" dirty="0"/>
          </a:p>
        </p:txBody>
      </p:sp>
      <p:sp>
        <p:nvSpPr>
          <p:cNvPr id="11" name="Text 6"/>
          <p:cNvSpPr/>
          <p:nvPr/>
        </p:nvSpPr>
        <p:spPr>
          <a:xfrm>
            <a:off x="1834158" y="4800005"/>
            <a:ext cx="12154257"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Maintain encrypted, regularly tested data backups and documented disaster recovery protocols to prevent data loss while maintaining compliance during system failures.</a:t>
            </a:r>
            <a:endParaRPr lang="en-US" sz="1400" dirty="0"/>
          </a:p>
        </p:txBody>
      </p:sp>
      <p:pic>
        <p:nvPicPr>
          <p:cNvPr id="12" name="Image 3" descr="preencoded.png"/>
          <p:cNvPicPr>
            <a:picLocks noChangeAspect="1"/>
          </p:cNvPicPr>
          <p:nvPr/>
        </p:nvPicPr>
        <p:blipFill>
          <a:blip r:embed="rId6"/>
          <a:stretch>
            <a:fillRect/>
          </a:stretch>
        </p:blipFill>
        <p:spPr>
          <a:xfrm>
            <a:off x="641985" y="5570339"/>
            <a:ext cx="917138" cy="1365290"/>
          </a:xfrm>
          <a:prstGeom prst="rect">
            <a:avLst/>
          </a:prstGeom>
        </p:spPr>
      </p:pic>
      <p:sp>
        <p:nvSpPr>
          <p:cNvPr id="13" name="Text 7"/>
          <p:cNvSpPr/>
          <p:nvPr/>
        </p:nvSpPr>
        <p:spPr>
          <a:xfrm>
            <a:off x="1834158" y="5753695"/>
            <a:ext cx="3876199" cy="30158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Business Associate Agreements</a:t>
            </a:r>
            <a:endParaRPr lang="en-US" sz="1900" dirty="0"/>
          </a:p>
        </p:txBody>
      </p:sp>
      <p:sp>
        <p:nvSpPr>
          <p:cNvPr id="14" name="Text 8"/>
          <p:cNvSpPr/>
          <p:nvPr/>
        </p:nvSpPr>
        <p:spPr>
          <a:xfrm>
            <a:off x="1834158" y="6165294"/>
            <a:ext cx="12154257"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Establish formal BAAs with all third-party vendors who access, transmit, or store PHI, including clearinghouses, billing services, and software providers.</a:t>
            </a:r>
            <a:endParaRPr lang="en-US" sz="1400" dirty="0"/>
          </a:p>
        </p:txBody>
      </p:sp>
      <p:sp>
        <p:nvSpPr>
          <p:cNvPr id="15" name="Text 9"/>
          <p:cNvSpPr/>
          <p:nvPr/>
        </p:nvSpPr>
        <p:spPr>
          <a:xfrm>
            <a:off x="641985" y="7141964"/>
            <a:ext cx="13346430"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Sora Light" pitchFamily="34" charset="0"/>
                <a:ea typeface="Sora Light" pitchFamily="34" charset="-122"/>
                <a:cs typeface="Sora Light" pitchFamily="34" charset="-120"/>
              </a:rPr>
              <a:t>HIPAA requires not only implementing these security measures but also documenting your compliance efforts through regular risk assessments and system audits.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15170"/>
          </a:xfrm>
          <a:prstGeom prst="rect">
            <a:avLst/>
          </a:prstGeom>
        </p:spPr>
      </p:pic>
      <p:sp>
        <p:nvSpPr>
          <p:cNvPr id="3" name="Text 0"/>
          <p:cNvSpPr/>
          <p:nvPr/>
        </p:nvSpPr>
        <p:spPr>
          <a:xfrm>
            <a:off x="648176" y="2824520"/>
            <a:ext cx="6390323" cy="609243"/>
          </a:xfrm>
          <a:prstGeom prst="rect">
            <a:avLst/>
          </a:prstGeom>
          <a:noFill/>
          <a:ln/>
        </p:spPr>
        <p:txBody>
          <a:bodyPr wrap="none" lIns="0" tIns="0" rIns="0" bIns="0" rtlCol="0" anchor="t"/>
          <a:lstStyle/>
          <a:p>
            <a:pPr marL="0" indent="0" algn="l">
              <a:lnSpc>
                <a:spcPts val="4750"/>
              </a:lnSpc>
              <a:buNone/>
            </a:pPr>
            <a:r>
              <a:rPr lang="en-US" sz="3800" dirty="0">
                <a:solidFill>
                  <a:srgbClr val="1F1E1E"/>
                </a:solidFill>
                <a:latin typeface="Alexandria Semi Bold" pitchFamily="34" charset="0"/>
                <a:ea typeface="Alexandria Semi Bold" pitchFamily="34" charset="-122"/>
                <a:cs typeface="Alexandria Semi Bold" pitchFamily="34" charset="-120"/>
              </a:rPr>
              <a:t>Staff Training Imperatives</a:t>
            </a:r>
            <a:endParaRPr lang="en-US" sz="3800" dirty="0"/>
          </a:p>
        </p:txBody>
      </p:sp>
      <p:sp>
        <p:nvSpPr>
          <p:cNvPr id="4" name="Shape 1"/>
          <p:cNvSpPr/>
          <p:nvPr/>
        </p:nvSpPr>
        <p:spPr>
          <a:xfrm>
            <a:off x="648176" y="3919895"/>
            <a:ext cx="416719" cy="416719"/>
          </a:xfrm>
          <a:prstGeom prst="roundRect">
            <a:avLst>
              <a:gd name="adj" fmla="val 18668"/>
            </a:avLst>
          </a:prstGeom>
          <a:solidFill>
            <a:srgbClr val="D5DCF6"/>
          </a:solidFill>
          <a:ln w="7620">
            <a:solidFill>
              <a:srgbClr val="BBC2DC"/>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10327" y="3945493"/>
            <a:ext cx="292418" cy="365522"/>
          </a:xfrm>
          <a:prstGeom prst="rect">
            <a:avLst/>
          </a:prstGeom>
        </p:spPr>
      </p:pic>
      <p:sp>
        <p:nvSpPr>
          <p:cNvPr id="6" name="Text 2"/>
          <p:cNvSpPr/>
          <p:nvPr/>
        </p:nvSpPr>
        <p:spPr>
          <a:xfrm>
            <a:off x="1250037" y="3919895"/>
            <a:ext cx="3343989" cy="304562"/>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Recognize Security Threats</a:t>
            </a:r>
            <a:endParaRPr lang="en-US" sz="1900" dirty="0"/>
          </a:p>
        </p:txBody>
      </p:sp>
      <p:sp>
        <p:nvSpPr>
          <p:cNvPr id="7" name="Text 3"/>
          <p:cNvSpPr/>
          <p:nvPr/>
        </p:nvSpPr>
        <p:spPr>
          <a:xfrm>
            <a:off x="1250037" y="4335542"/>
            <a:ext cx="5972651" cy="889040"/>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Train staff to identify phishing attempts, social engineering tactics, and other cybersecurity risks that specifically target healthcare billing information.</a:t>
            </a:r>
            <a:endParaRPr lang="en-US" sz="1450" dirty="0"/>
          </a:p>
        </p:txBody>
      </p:sp>
      <p:sp>
        <p:nvSpPr>
          <p:cNvPr id="8" name="Shape 4"/>
          <p:cNvSpPr/>
          <p:nvPr/>
        </p:nvSpPr>
        <p:spPr>
          <a:xfrm>
            <a:off x="7407831" y="3919895"/>
            <a:ext cx="416719" cy="416719"/>
          </a:xfrm>
          <a:prstGeom prst="roundRect">
            <a:avLst>
              <a:gd name="adj" fmla="val 18668"/>
            </a:avLst>
          </a:prstGeom>
          <a:solidFill>
            <a:srgbClr val="D5DCF6"/>
          </a:solidFill>
          <a:ln w="7620">
            <a:solidFill>
              <a:srgbClr val="BBC2DC"/>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469981" y="3945493"/>
            <a:ext cx="292418" cy="365522"/>
          </a:xfrm>
          <a:prstGeom prst="rect">
            <a:avLst/>
          </a:prstGeom>
        </p:spPr>
      </p:pic>
      <p:sp>
        <p:nvSpPr>
          <p:cNvPr id="10" name="Text 5"/>
          <p:cNvSpPr/>
          <p:nvPr/>
        </p:nvSpPr>
        <p:spPr>
          <a:xfrm>
            <a:off x="8009692" y="3919895"/>
            <a:ext cx="3159085" cy="304562"/>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Physical Record Handling</a:t>
            </a:r>
            <a:endParaRPr lang="en-US" sz="1900" dirty="0"/>
          </a:p>
        </p:txBody>
      </p:sp>
      <p:sp>
        <p:nvSpPr>
          <p:cNvPr id="11" name="Text 6"/>
          <p:cNvSpPr/>
          <p:nvPr/>
        </p:nvSpPr>
        <p:spPr>
          <a:xfrm>
            <a:off x="8009692" y="4335542"/>
            <a:ext cx="5972651" cy="889040"/>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Establish protocols for secure handling of paper statements, explanation of benefits documents, and other physical billing records that contain PHI.</a:t>
            </a:r>
            <a:endParaRPr lang="en-US" sz="1450" dirty="0"/>
          </a:p>
        </p:txBody>
      </p:sp>
      <p:sp>
        <p:nvSpPr>
          <p:cNvPr id="12" name="Shape 7"/>
          <p:cNvSpPr/>
          <p:nvPr/>
        </p:nvSpPr>
        <p:spPr>
          <a:xfrm>
            <a:off x="648176" y="5618083"/>
            <a:ext cx="416719" cy="416719"/>
          </a:xfrm>
          <a:prstGeom prst="roundRect">
            <a:avLst>
              <a:gd name="adj" fmla="val 18668"/>
            </a:avLst>
          </a:prstGeom>
          <a:solidFill>
            <a:srgbClr val="D5DCF6"/>
          </a:solidFill>
          <a:ln w="7620">
            <a:solidFill>
              <a:srgbClr val="BBC2DC"/>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710327" y="5643682"/>
            <a:ext cx="292418" cy="365522"/>
          </a:xfrm>
          <a:prstGeom prst="rect">
            <a:avLst/>
          </a:prstGeom>
        </p:spPr>
      </p:pic>
      <p:sp>
        <p:nvSpPr>
          <p:cNvPr id="14" name="Text 8"/>
          <p:cNvSpPr/>
          <p:nvPr/>
        </p:nvSpPr>
        <p:spPr>
          <a:xfrm>
            <a:off x="1250037" y="5618083"/>
            <a:ext cx="3635335" cy="304562"/>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Breach Reporting Procedures</a:t>
            </a:r>
            <a:endParaRPr lang="en-US" sz="1900" dirty="0"/>
          </a:p>
        </p:txBody>
      </p:sp>
      <p:sp>
        <p:nvSpPr>
          <p:cNvPr id="15" name="Text 9"/>
          <p:cNvSpPr/>
          <p:nvPr/>
        </p:nvSpPr>
        <p:spPr>
          <a:xfrm>
            <a:off x="1250037" y="6033730"/>
            <a:ext cx="5972651" cy="889040"/>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Ensure all team members understand the specific steps for reporting potential data breaches or security incidents involving billing information.</a:t>
            </a:r>
            <a:endParaRPr lang="en-US" sz="1450" dirty="0"/>
          </a:p>
        </p:txBody>
      </p:sp>
      <p:sp>
        <p:nvSpPr>
          <p:cNvPr id="16" name="Shape 10"/>
          <p:cNvSpPr/>
          <p:nvPr/>
        </p:nvSpPr>
        <p:spPr>
          <a:xfrm>
            <a:off x="7407831" y="5618083"/>
            <a:ext cx="416719" cy="416719"/>
          </a:xfrm>
          <a:prstGeom prst="roundRect">
            <a:avLst>
              <a:gd name="adj" fmla="val 18668"/>
            </a:avLst>
          </a:prstGeom>
          <a:solidFill>
            <a:srgbClr val="D5DCF6"/>
          </a:solidFill>
          <a:ln w="7620">
            <a:solidFill>
              <a:srgbClr val="BBC2DC"/>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469981" y="5643682"/>
            <a:ext cx="292418" cy="365522"/>
          </a:xfrm>
          <a:prstGeom prst="rect">
            <a:avLst/>
          </a:prstGeom>
        </p:spPr>
      </p:pic>
      <p:sp>
        <p:nvSpPr>
          <p:cNvPr id="18" name="Text 11"/>
          <p:cNvSpPr/>
          <p:nvPr/>
        </p:nvSpPr>
        <p:spPr>
          <a:xfrm>
            <a:off x="8009692" y="5618083"/>
            <a:ext cx="3371493" cy="304562"/>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Alexandria Semi Bold" pitchFamily="34" charset="0"/>
                <a:ea typeface="Alexandria Semi Bold" pitchFamily="34" charset="-122"/>
                <a:cs typeface="Alexandria Semi Bold" pitchFamily="34" charset="-120"/>
              </a:rPr>
              <a:t>Communication Guidelines</a:t>
            </a:r>
            <a:endParaRPr lang="en-US" sz="1900" dirty="0"/>
          </a:p>
        </p:txBody>
      </p:sp>
      <p:sp>
        <p:nvSpPr>
          <p:cNvPr id="19" name="Text 12"/>
          <p:cNvSpPr/>
          <p:nvPr/>
        </p:nvSpPr>
        <p:spPr>
          <a:xfrm>
            <a:off x="8009692" y="6033730"/>
            <a:ext cx="5972651" cy="889040"/>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Develop clear rules for discussing billing matters with patients, insurance representatives, and colleagues to prevent accidental PHI disclosures.</a:t>
            </a:r>
            <a:endParaRPr lang="en-US" sz="1450" dirty="0"/>
          </a:p>
        </p:txBody>
      </p:sp>
      <p:sp>
        <p:nvSpPr>
          <p:cNvPr id="20" name="Text 13"/>
          <p:cNvSpPr/>
          <p:nvPr/>
        </p:nvSpPr>
        <p:spPr>
          <a:xfrm>
            <a:off x="648176" y="7131129"/>
            <a:ext cx="13334048" cy="592693"/>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Sora Light" pitchFamily="34" charset="0"/>
                <a:ea typeface="Sora Light" pitchFamily="34" charset="-122"/>
                <a:cs typeface="Sora Light" pitchFamily="34" charset="-120"/>
              </a:rPr>
              <a:t>Document all training sessions with attendance records and regularly update materials to address emerging threats and regulatory changes. Conduct refresher training at least annually.</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8309" y="886063"/>
            <a:ext cx="12879110" cy="712708"/>
          </a:xfrm>
          <a:prstGeom prst="rect">
            <a:avLst/>
          </a:prstGeom>
          <a:noFill/>
          <a:ln/>
        </p:spPr>
        <p:txBody>
          <a:bodyPr wrap="none" lIns="0" tIns="0" rIns="0" bIns="0" rtlCol="0" anchor="t"/>
          <a:lstStyle/>
          <a:p>
            <a:pPr marL="0" indent="0" algn="l">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Common HIPAA Violations in Medical Billing</a:t>
            </a:r>
            <a:endParaRPr lang="en-US" sz="4450" dirty="0"/>
          </a:p>
        </p:txBody>
      </p:sp>
      <p:pic>
        <p:nvPicPr>
          <p:cNvPr id="3" name="Image 0" descr="preencoded.png"/>
          <p:cNvPicPr>
            <a:picLocks noChangeAspect="1"/>
          </p:cNvPicPr>
          <p:nvPr/>
        </p:nvPicPr>
        <p:blipFill>
          <a:blip r:embed="rId3"/>
          <a:stretch>
            <a:fillRect/>
          </a:stretch>
        </p:blipFill>
        <p:spPr>
          <a:xfrm>
            <a:off x="758309" y="2032040"/>
            <a:ext cx="541615" cy="541615"/>
          </a:xfrm>
          <a:prstGeom prst="rect">
            <a:avLst/>
          </a:prstGeom>
        </p:spPr>
      </p:pic>
      <p:sp>
        <p:nvSpPr>
          <p:cNvPr id="4" name="Text 1"/>
          <p:cNvSpPr/>
          <p:nvPr/>
        </p:nvSpPr>
        <p:spPr>
          <a:xfrm>
            <a:off x="758309" y="2790230"/>
            <a:ext cx="3034665" cy="712470"/>
          </a:xfrm>
          <a:prstGeom prst="rect">
            <a:avLst/>
          </a:prstGeom>
          <a:noFill/>
          <a:ln/>
        </p:spPr>
        <p:txBody>
          <a:bodyPr wrap="squar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Misdirected Communications</a:t>
            </a:r>
            <a:endParaRPr lang="en-US" sz="2200" dirty="0"/>
          </a:p>
        </p:txBody>
      </p:sp>
      <p:sp>
        <p:nvSpPr>
          <p:cNvPr id="5" name="Text 2"/>
          <p:cNvSpPr/>
          <p:nvPr/>
        </p:nvSpPr>
        <p:spPr>
          <a:xfrm>
            <a:off x="758309" y="3632597"/>
            <a:ext cx="3034665" cy="208026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Sending statements or bills to incorrect addresses or emailing unencrypted PHI can constitute serious violations, even when accidental.</a:t>
            </a:r>
            <a:endParaRPr lang="en-US" sz="1700" dirty="0"/>
          </a:p>
        </p:txBody>
      </p:sp>
      <p:pic>
        <p:nvPicPr>
          <p:cNvPr id="6" name="Image 1" descr="preencoded.png"/>
          <p:cNvPicPr>
            <a:picLocks noChangeAspect="1"/>
          </p:cNvPicPr>
          <p:nvPr/>
        </p:nvPicPr>
        <p:blipFill>
          <a:blip r:embed="rId4"/>
          <a:stretch>
            <a:fillRect/>
          </a:stretch>
        </p:blipFill>
        <p:spPr>
          <a:xfrm>
            <a:off x="4117896" y="2032040"/>
            <a:ext cx="541615" cy="541615"/>
          </a:xfrm>
          <a:prstGeom prst="rect">
            <a:avLst/>
          </a:prstGeom>
        </p:spPr>
      </p:pic>
      <p:sp>
        <p:nvSpPr>
          <p:cNvPr id="7" name="Text 3"/>
          <p:cNvSpPr/>
          <p:nvPr/>
        </p:nvSpPr>
        <p:spPr>
          <a:xfrm>
            <a:off x="4117896" y="279023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Public Discussions</a:t>
            </a:r>
            <a:endParaRPr lang="en-US" sz="2200" dirty="0"/>
          </a:p>
        </p:txBody>
      </p:sp>
      <p:sp>
        <p:nvSpPr>
          <p:cNvPr id="8" name="Text 4"/>
          <p:cNvSpPr/>
          <p:nvPr/>
        </p:nvSpPr>
        <p:spPr>
          <a:xfrm>
            <a:off x="4117896" y="3276362"/>
            <a:ext cx="3034784" cy="242697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Talking about patient billing details in waiting rooms, hallways or other public spaces where conversations can be overheard violates privacy requirements.</a:t>
            </a:r>
            <a:endParaRPr lang="en-US" sz="1700" dirty="0"/>
          </a:p>
        </p:txBody>
      </p:sp>
      <p:pic>
        <p:nvPicPr>
          <p:cNvPr id="9" name="Image 2" descr="preencoded.png"/>
          <p:cNvPicPr>
            <a:picLocks noChangeAspect="1"/>
          </p:cNvPicPr>
          <p:nvPr/>
        </p:nvPicPr>
        <p:blipFill>
          <a:blip r:embed="rId5"/>
          <a:stretch>
            <a:fillRect/>
          </a:stretch>
        </p:blipFill>
        <p:spPr>
          <a:xfrm>
            <a:off x="7477601" y="2032040"/>
            <a:ext cx="541615" cy="541615"/>
          </a:xfrm>
          <a:prstGeom prst="rect">
            <a:avLst/>
          </a:prstGeom>
        </p:spPr>
      </p:pic>
      <p:sp>
        <p:nvSpPr>
          <p:cNvPr id="10" name="Text 5"/>
          <p:cNvSpPr/>
          <p:nvPr/>
        </p:nvSpPr>
        <p:spPr>
          <a:xfrm>
            <a:off x="7477601" y="279023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Improper Disposal</a:t>
            </a:r>
            <a:endParaRPr lang="en-US" sz="2200" dirty="0"/>
          </a:p>
        </p:txBody>
      </p:sp>
      <p:sp>
        <p:nvSpPr>
          <p:cNvPr id="11" name="Text 6"/>
          <p:cNvSpPr/>
          <p:nvPr/>
        </p:nvSpPr>
        <p:spPr>
          <a:xfrm>
            <a:off x="7477601" y="3276362"/>
            <a:ext cx="3034784" cy="242697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Failing to shred billing documents or securely dispose of electronic media containing PHI before discarding creates significant compliance risks.</a:t>
            </a:r>
            <a:endParaRPr lang="en-US" sz="1700" dirty="0"/>
          </a:p>
        </p:txBody>
      </p:sp>
      <p:pic>
        <p:nvPicPr>
          <p:cNvPr id="12" name="Image 3" descr="preencoded.png"/>
          <p:cNvPicPr>
            <a:picLocks noChangeAspect="1"/>
          </p:cNvPicPr>
          <p:nvPr/>
        </p:nvPicPr>
        <p:blipFill>
          <a:blip r:embed="rId6"/>
          <a:stretch>
            <a:fillRect/>
          </a:stretch>
        </p:blipFill>
        <p:spPr>
          <a:xfrm>
            <a:off x="10837307" y="2032040"/>
            <a:ext cx="541615" cy="541615"/>
          </a:xfrm>
          <a:prstGeom prst="rect">
            <a:avLst/>
          </a:prstGeom>
        </p:spPr>
      </p:pic>
      <p:sp>
        <p:nvSpPr>
          <p:cNvPr id="13" name="Text 7"/>
          <p:cNvSpPr/>
          <p:nvPr/>
        </p:nvSpPr>
        <p:spPr>
          <a:xfrm>
            <a:off x="10837307" y="2790230"/>
            <a:ext cx="3034784" cy="712470"/>
          </a:xfrm>
          <a:prstGeom prst="rect">
            <a:avLst/>
          </a:prstGeom>
          <a:noFill/>
          <a:ln/>
        </p:spPr>
        <p:txBody>
          <a:bodyPr wrap="square" lIns="0" tIns="0" rIns="0" bIns="0" rtlCol="0" anchor="t"/>
          <a:lstStyle/>
          <a:p>
            <a:pPr marL="0" indent="0" algn="l">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Unsecured Workstations</a:t>
            </a:r>
            <a:endParaRPr lang="en-US" sz="2200" dirty="0"/>
          </a:p>
        </p:txBody>
      </p:sp>
      <p:sp>
        <p:nvSpPr>
          <p:cNvPr id="14" name="Text 8"/>
          <p:cNvSpPr/>
          <p:nvPr/>
        </p:nvSpPr>
        <p:spPr>
          <a:xfrm>
            <a:off x="10837307" y="3632597"/>
            <a:ext cx="3034784" cy="242697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Leaving billing systems logged in when unattended or positioning screens where unauthorized individuals can view PHI violates security requirements.</a:t>
            </a:r>
            <a:endParaRPr lang="en-US" sz="1700" dirty="0"/>
          </a:p>
        </p:txBody>
      </p:sp>
      <p:sp>
        <p:nvSpPr>
          <p:cNvPr id="15" name="Text 9"/>
          <p:cNvSpPr/>
          <p:nvPr/>
        </p:nvSpPr>
        <p:spPr>
          <a:xfrm>
            <a:off x="758309" y="6303288"/>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Even unintentional HIPAA violations can result in substantial penalties. The Office for Civil Rights has increased enforcement actions against smaller practices in recent years, with fines starting at $100 per violation and potentially reaching millions of dollars for systemic issues.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50902" y="433030"/>
            <a:ext cx="8042196" cy="1035368"/>
          </a:xfrm>
          <a:prstGeom prst="rect">
            <a:avLst/>
          </a:prstGeom>
          <a:noFill/>
          <a:ln/>
        </p:spPr>
        <p:txBody>
          <a:bodyPr wrap="square" lIns="0" tIns="0" rIns="0" bIns="0" rtlCol="0" anchor="t"/>
          <a:lstStyle/>
          <a:p>
            <a:pPr marL="0" indent="0" algn="l">
              <a:lnSpc>
                <a:spcPts val="4050"/>
              </a:lnSpc>
              <a:buNone/>
            </a:pPr>
            <a:r>
              <a:rPr lang="en-US" sz="3250" dirty="0">
                <a:solidFill>
                  <a:srgbClr val="1F1E1E"/>
                </a:solidFill>
                <a:latin typeface="Alexandria Semi Bold" pitchFamily="34" charset="0"/>
                <a:ea typeface="Alexandria Semi Bold" pitchFamily="34" charset="-122"/>
                <a:cs typeface="Alexandria Semi Bold" pitchFamily="34" charset="-120"/>
              </a:rPr>
              <a:t>Monitoring Your Practice's Compliance</a:t>
            </a:r>
            <a:endParaRPr lang="en-US" sz="3250" dirty="0"/>
          </a:p>
        </p:txBody>
      </p:sp>
      <p:sp>
        <p:nvSpPr>
          <p:cNvPr id="4" name="Shape 1"/>
          <p:cNvSpPr/>
          <p:nvPr/>
        </p:nvSpPr>
        <p:spPr>
          <a:xfrm>
            <a:off x="727948" y="1704499"/>
            <a:ext cx="22860" cy="5159454"/>
          </a:xfrm>
          <a:prstGeom prst="roundRect">
            <a:avLst>
              <a:gd name="adj" fmla="val 289200"/>
            </a:avLst>
          </a:prstGeom>
          <a:solidFill>
            <a:srgbClr val="BBC2DC"/>
          </a:solidFill>
          <a:ln/>
        </p:spPr>
        <p:txBody>
          <a:bodyPr/>
          <a:lstStyle/>
          <a:p>
            <a:endParaRPr lang="en-US"/>
          </a:p>
        </p:txBody>
      </p:sp>
      <p:sp>
        <p:nvSpPr>
          <p:cNvPr id="5" name="Shape 2"/>
          <p:cNvSpPr/>
          <p:nvPr/>
        </p:nvSpPr>
        <p:spPr>
          <a:xfrm>
            <a:off x="882134" y="2047161"/>
            <a:ext cx="472202" cy="22860"/>
          </a:xfrm>
          <a:prstGeom prst="roundRect">
            <a:avLst>
              <a:gd name="adj" fmla="val 289200"/>
            </a:avLst>
          </a:prstGeom>
          <a:solidFill>
            <a:srgbClr val="BBC2DC"/>
          </a:solidFill>
          <a:ln/>
        </p:spPr>
        <p:txBody>
          <a:bodyPr/>
          <a:lstStyle/>
          <a:p>
            <a:endParaRPr lang="en-US"/>
          </a:p>
        </p:txBody>
      </p:sp>
      <p:sp>
        <p:nvSpPr>
          <p:cNvPr id="6" name="Shape 3"/>
          <p:cNvSpPr/>
          <p:nvPr/>
        </p:nvSpPr>
        <p:spPr>
          <a:xfrm>
            <a:off x="550902" y="1881545"/>
            <a:ext cx="354092" cy="354092"/>
          </a:xfrm>
          <a:prstGeom prst="roundRect">
            <a:avLst>
              <a:gd name="adj" fmla="val 18671"/>
            </a:avLst>
          </a:prstGeom>
          <a:solidFill>
            <a:srgbClr val="D5DCF6"/>
          </a:solidFill>
          <a:ln w="7620">
            <a:solidFill>
              <a:srgbClr val="BBC2DC"/>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603706" y="1903274"/>
            <a:ext cx="248483" cy="310634"/>
          </a:xfrm>
          <a:prstGeom prst="rect">
            <a:avLst/>
          </a:prstGeom>
        </p:spPr>
      </p:pic>
      <p:sp>
        <p:nvSpPr>
          <p:cNvPr id="8" name="Text 4"/>
          <p:cNvSpPr/>
          <p:nvPr/>
        </p:nvSpPr>
        <p:spPr>
          <a:xfrm>
            <a:off x="1514951" y="1861899"/>
            <a:ext cx="2736890" cy="258961"/>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Regular Risk Assessments</a:t>
            </a:r>
            <a:endParaRPr lang="en-US" sz="1600" dirty="0"/>
          </a:p>
        </p:txBody>
      </p:sp>
      <p:sp>
        <p:nvSpPr>
          <p:cNvPr id="9" name="Text 5"/>
          <p:cNvSpPr/>
          <p:nvPr/>
        </p:nvSpPr>
        <p:spPr>
          <a:xfrm>
            <a:off x="1514951" y="2215277"/>
            <a:ext cx="7078147" cy="503634"/>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Conduct comprehensive evaluations of potential vulnerabilities in your billing systems and processes at least annually, documenting findings and remediation plans.</a:t>
            </a:r>
            <a:endParaRPr lang="en-US" sz="1200" dirty="0"/>
          </a:p>
        </p:txBody>
      </p:sp>
      <p:sp>
        <p:nvSpPr>
          <p:cNvPr id="10" name="Shape 6"/>
          <p:cNvSpPr/>
          <p:nvPr/>
        </p:nvSpPr>
        <p:spPr>
          <a:xfrm>
            <a:off x="882134" y="3376374"/>
            <a:ext cx="472202" cy="22860"/>
          </a:xfrm>
          <a:prstGeom prst="roundRect">
            <a:avLst>
              <a:gd name="adj" fmla="val 289200"/>
            </a:avLst>
          </a:prstGeom>
          <a:solidFill>
            <a:srgbClr val="BBC2DC"/>
          </a:solidFill>
          <a:ln/>
        </p:spPr>
        <p:txBody>
          <a:bodyPr/>
          <a:lstStyle/>
          <a:p>
            <a:endParaRPr lang="en-US"/>
          </a:p>
        </p:txBody>
      </p:sp>
      <p:sp>
        <p:nvSpPr>
          <p:cNvPr id="11" name="Shape 7"/>
          <p:cNvSpPr/>
          <p:nvPr/>
        </p:nvSpPr>
        <p:spPr>
          <a:xfrm>
            <a:off x="550902" y="3210758"/>
            <a:ext cx="354092" cy="354092"/>
          </a:xfrm>
          <a:prstGeom prst="roundRect">
            <a:avLst>
              <a:gd name="adj" fmla="val 18671"/>
            </a:avLst>
          </a:prstGeom>
          <a:solidFill>
            <a:srgbClr val="D5DCF6"/>
          </a:solidFill>
          <a:ln w="7620">
            <a:solidFill>
              <a:srgbClr val="BBC2DC"/>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603706" y="3232487"/>
            <a:ext cx="248483" cy="310634"/>
          </a:xfrm>
          <a:prstGeom prst="rect">
            <a:avLst/>
          </a:prstGeom>
        </p:spPr>
      </p:pic>
      <p:sp>
        <p:nvSpPr>
          <p:cNvPr id="13" name="Text 8"/>
          <p:cNvSpPr/>
          <p:nvPr/>
        </p:nvSpPr>
        <p:spPr>
          <a:xfrm>
            <a:off x="1514951" y="3191113"/>
            <a:ext cx="2497455" cy="258961"/>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Random Process Audits</a:t>
            </a:r>
            <a:endParaRPr lang="en-US" sz="1600" dirty="0"/>
          </a:p>
        </p:txBody>
      </p:sp>
      <p:sp>
        <p:nvSpPr>
          <p:cNvPr id="14" name="Text 9"/>
          <p:cNvSpPr/>
          <p:nvPr/>
        </p:nvSpPr>
        <p:spPr>
          <a:xfrm>
            <a:off x="1514951" y="3544491"/>
            <a:ext cx="7078147" cy="503634"/>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Perform unannounced audits of billing procedures to ensure staff consistently follow HIPAA-compliant protocols when handling patient information.</a:t>
            </a:r>
            <a:endParaRPr lang="en-US" sz="1200" dirty="0"/>
          </a:p>
        </p:txBody>
      </p:sp>
      <p:sp>
        <p:nvSpPr>
          <p:cNvPr id="15" name="Shape 10"/>
          <p:cNvSpPr/>
          <p:nvPr/>
        </p:nvSpPr>
        <p:spPr>
          <a:xfrm>
            <a:off x="882134" y="4705588"/>
            <a:ext cx="472202" cy="22860"/>
          </a:xfrm>
          <a:prstGeom prst="roundRect">
            <a:avLst>
              <a:gd name="adj" fmla="val 289200"/>
            </a:avLst>
          </a:prstGeom>
          <a:solidFill>
            <a:srgbClr val="BBC2DC"/>
          </a:solidFill>
          <a:ln/>
        </p:spPr>
        <p:txBody>
          <a:bodyPr/>
          <a:lstStyle/>
          <a:p>
            <a:endParaRPr lang="en-US"/>
          </a:p>
        </p:txBody>
      </p:sp>
      <p:sp>
        <p:nvSpPr>
          <p:cNvPr id="16" name="Shape 11"/>
          <p:cNvSpPr/>
          <p:nvPr/>
        </p:nvSpPr>
        <p:spPr>
          <a:xfrm>
            <a:off x="550902" y="4539972"/>
            <a:ext cx="354092" cy="354092"/>
          </a:xfrm>
          <a:prstGeom prst="roundRect">
            <a:avLst>
              <a:gd name="adj" fmla="val 18671"/>
            </a:avLst>
          </a:prstGeom>
          <a:solidFill>
            <a:srgbClr val="D5DCF6"/>
          </a:solidFill>
          <a:ln w="7620">
            <a:solidFill>
              <a:srgbClr val="BBC2DC"/>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603706" y="4561701"/>
            <a:ext cx="248483" cy="310634"/>
          </a:xfrm>
          <a:prstGeom prst="rect">
            <a:avLst/>
          </a:prstGeom>
        </p:spPr>
      </p:pic>
      <p:sp>
        <p:nvSpPr>
          <p:cNvPr id="18" name="Text 12"/>
          <p:cNvSpPr/>
          <p:nvPr/>
        </p:nvSpPr>
        <p:spPr>
          <a:xfrm>
            <a:off x="1514951" y="4520327"/>
            <a:ext cx="2569369" cy="258961"/>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Documentation Reviews</a:t>
            </a:r>
            <a:endParaRPr lang="en-US" sz="1600" dirty="0"/>
          </a:p>
        </p:txBody>
      </p:sp>
      <p:sp>
        <p:nvSpPr>
          <p:cNvPr id="19" name="Text 13"/>
          <p:cNvSpPr/>
          <p:nvPr/>
        </p:nvSpPr>
        <p:spPr>
          <a:xfrm>
            <a:off x="1514951" y="4873704"/>
            <a:ext cx="7078147" cy="503634"/>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Regularly examine privacy notices, authorization forms, and billing policies to ensure they accurately reflect current practices and regulatory requirements.</a:t>
            </a:r>
            <a:endParaRPr lang="en-US" sz="1200" dirty="0"/>
          </a:p>
        </p:txBody>
      </p:sp>
      <p:sp>
        <p:nvSpPr>
          <p:cNvPr id="20" name="Shape 14"/>
          <p:cNvSpPr/>
          <p:nvPr/>
        </p:nvSpPr>
        <p:spPr>
          <a:xfrm>
            <a:off x="882134" y="6034802"/>
            <a:ext cx="472202" cy="22860"/>
          </a:xfrm>
          <a:prstGeom prst="roundRect">
            <a:avLst>
              <a:gd name="adj" fmla="val 289200"/>
            </a:avLst>
          </a:prstGeom>
          <a:solidFill>
            <a:srgbClr val="BBC2DC"/>
          </a:solidFill>
          <a:ln/>
        </p:spPr>
        <p:txBody>
          <a:bodyPr/>
          <a:lstStyle/>
          <a:p>
            <a:endParaRPr lang="en-US"/>
          </a:p>
        </p:txBody>
      </p:sp>
      <p:sp>
        <p:nvSpPr>
          <p:cNvPr id="21" name="Shape 15"/>
          <p:cNvSpPr/>
          <p:nvPr/>
        </p:nvSpPr>
        <p:spPr>
          <a:xfrm>
            <a:off x="550902" y="5869186"/>
            <a:ext cx="354092" cy="354092"/>
          </a:xfrm>
          <a:prstGeom prst="roundRect">
            <a:avLst>
              <a:gd name="adj" fmla="val 18671"/>
            </a:avLst>
          </a:prstGeom>
          <a:solidFill>
            <a:srgbClr val="D5DCF6"/>
          </a:solidFill>
          <a:ln w="7620">
            <a:solidFill>
              <a:srgbClr val="BBC2DC"/>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603706" y="5890915"/>
            <a:ext cx="248483" cy="310634"/>
          </a:xfrm>
          <a:prstGeom prst="rect">
            <a:avLst/>
          </a:prstGeom>
        </p:spPr>
      </p:pic>
      <p:sp>
        <p:nvSpPr>
          <p:cNvPr id="23" name="Text 16"/>
          <p:cNvSpPr/>
          <p:nvPr/>
        </p:nvSpPr>
        <p:spPr>
          <a:xfrm>
            <a:off x="1514951" y="5849541"/>
            <a:ext cx="2072878" cy="258961"/>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Alexandria Semi Bold" pitchFamily="34" charset="0"/>
                <a:ea typeface="Alexandria Semi Bold" pitchFamily="34" charset="-122"/>
                <a:cs typeface="Alexandria Semi Bold" pitchFamily="34" charset="-120"/>
              </a:rPr>
              <a:t>Vendor Assessment</a:t>
            </a:r>
            <a:endParaRPr lang="en-US" sz="1600" dirty="0"/>
          </a:p>
        </p:txBody>
      </p:sp>
      <p:sp>
        <p:nvSpPr>
          <p:cNvPr id="24" name="Text 17"/>
          <p:cNvSpPr/>
          <p:nvPr/>
        </p:nvSpPr>
        <p:spPr>
          <a:xfrm>
            <a:off x="1514951" y="6202918"/>
            <a:ext cx="7078147" cy="503634"/>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Periodically evaluate third-party billing services and software providers to verify their continued compliance with HIPAA standards and BAA terms.</a:t>
            </a:r>
            <a:endParaRPr lang="en-US" sz="1200" dirty="0"/>
          </a:p>
        </p:txBody>
      </p:sp>
      <p:sp>
        <p:nvSpPr>
          <p:cNvPr id="25" name="Text 18"/>
          <p:cNvSpPr/>
          <p:nvPr/>
        </p:nvSpPr>
        <p:spPr>
          <a:xfrm>
            <a:off x="550902" y="7040999"/>
            <a:ext cx="8042196" cy="755452"/>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Sora Light" pitchFamily="34" charset="0"/>
                <a:ea typeface="Sora Light" pitchFamily="34" charset="-122"/>
                <a:cs typeface="Sora Light" pitchFamily="34" charset="-120"/>
              </a:rPr>
              <a:t>Maintaining detailed records of all monitoring activities provides crucial evidence of your compliance efforts in case of an audit. Assign responsibility for oversight to specific individuals to ensure accountability.</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1392" y="519708"/>
            <a:ext cx="8774668" cy="621625"/>
          </a:xfrm>
          <a:prstGeom prst="rect">
            <a:avLst/>
          </a:prstGeom>
          <a:noFill/>
          <a:ln/>
        </p:spPr>
        <p:txBody>
          <a:bodyPr wrap="none" lIns="0" tIns="0" rIns="0" bIns="0" rtlCol="0" anchor="t"/>
          <a:lstStyle/>
          <a:p>
            <a:pPr marL="0" indent="0" algn="l">
              <a:lnSpc>
                <a:spcPts val="4850"/>
              </a:lnSpc>
              <a:buNone/>
            </a:pPr>
            <a:r>
              <a:rPr lang="en-US" sz="3900" dirty="0">
                <a:solidFill>
                  <a:srgbClr val="1F1E1E"/>
                </a:solidFill>
                <a:latin typeface="Alexandria Semi Bold" pitchFamily="34" charset="0"/>
                <a:ea typeface="Alexandria Semi Bold" pitchFamily="34" charset="-122"/>
                <a:cs typeface="Alexandria Semi Bold" pitchFamily="34" charset="-120"/>
              </a:rPr>
              <a:t>Vetting Third-Party Billing Services</a:t>
            </a:r>
            <a:endParaRPr lang="en-US" sz="3900" dirty="0"/>
          </a:p>
        </p:txBody>
      </p:sp>
      <p:pic>
        <p:nvPicPr>
          <p:cNvPr id="3" name="Image 0" descr="preencoded.png"/>
          <p:cNvPicPr>
            <a:picLocks noChangeAspect="1"/>
          </p:cNvPicPr>
          <p:nvPr/>
        </p:nvPicPr>
        <p:blipFill>
          <a:blip r:embed="rId3"/>
          <a:stretch>
            <a:fillRect/>
          </a:stretch>
        </p:blipFill>
        <p:spPr>
          <a:xfrm>
            <a:off x="3164800" y="1519238"/>
            <a:ext cx="1646753" cy="1104424"/>
          </a:xfrm>
          <a:prstGeom prst="rect">
            <a:avLst/>
          </a:prstGeom>
        </p:spPr>
      </p:pic>
      <p:pic>
        <p:nvPicPr>
          <p:cNvPr id="4" name="Image 1" descr="preencoded.png"/>
          <p:cNvPicPr>
            <a:picLocks noChangeAspect="1"/>
          </p:cNvPicPr>
          <p:nvPr/>
        </p:nvPicPr>
        <p:blipFill>
          <a:blip r:embed="rId4"/>
          <a:stretch>
            <a:fillRect/>
          </a:stretch>
        </p:blipFill>
        <p:spPr>
          <a:xfrm>
            <a:off x="3855244" y="2042636"/>
            <a:ext cx="265748" cy="332184"/>
          </a:xfrm>
          <a:prstGeom prst="rect">
            <a:avLst/>
          </a:prstGeom>
        </p:spPr>
      </p:pic>
      <p:sp>
        <p:nvSpPr>
          <p:cNvPr id="5" name="Text 1"/>
          <p:cNvSpPr/>
          <p:nvPr/>
        </p:nvSpPr>
        <p:spPr>
          <a:xfrm>
            <a:off x="5000506" y="1708190"/>
            <a:ext cx="3135154" cy="310872"/>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Compliance Certification</a:t>
            </a:r>
            <a:endParaRPr lang="en-US" sz="1950" dirty="0"/>
          </a:p>
        </p:txBody>
      </p:sp>
      <p:sp>
        <p:nvSpPr>
          <p:cNvPr id="6" name="Text 2"/>
          <p:cNvSpPr/>
          <p:nvPr/>
        </p:nvSpPr>
        <p:spPr>
          <a:xfrm>
            <a:off x="5000506" y="2132409"/>
            <a:ext cx="5118378" cy="302300"/>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Verify vendors maintain current industry certifications</a:t>
            </a:r>
            <a:endParaRPr lang="en-US" sz="1450" dirty="0"/>
          </a:p>
        </p:txBody>
      </p:sp>
      <p:sp>
        <p:nvSpPr>
          <p:cNvPr id="7" name="Shape 3"/>
          <p:cNvSpPr/>
          <p:nvPr/>
        </p:nvSpPr>
        <p:spPr>
          <a:xfrm>
            <a:off x="4858703" y="2637711"/>
            <a:ext cx="9063157" cy="11430"/>
          </a:xfrm>
          <a:prstGeom prst="roundRect">
            <a:avLst>
              <a:gd name="adj" fmla="val 694439"/>
            </a:avLst>
          </a:prstGeom>
          <a:solidFill>
            <a:srgbClr val="BBC2D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41364" y="2670810"/>
            <a:ext cx="3293626" cy="1104424"/>
          </a:xfrm>
          <a:prstGeom prst="rect">
            <a:avLst/>
          </a:prstGeom>
        </p:spPr>
      </p:pic>
      <p:pic>
        <p:nvPicPr>
          <p:cNvPr id="9" name="Image 3" descr="preencoded.png"/>
          <p:cNvPicPr>
            <a:picLocks noChangeAspect="1"/>
          </p:cNvPicPr>
          <p:nvPr/>
        </p:nvPicPr>
        <p:blipFill>
          <a:blip r:embed="rId6"/>
          <a:stretch>
            <a:fillRect/>
          </a:stretch>
        </p:blipFill>
        <p:spPr>
          <a:xfrm>
            <a:off x="3855244" y="3056930"/>
            <a:ext cx="265748" cy="332184"/>
          </a:xfrm>
          <a:prstGeom prst="rect">
            <a:avLst/>
          </a:prstGeom>
        </p:spPr>
      </p:pic>
      <p:sp>
        <p:nvSpPr>
          <p:cNvPr id="10" name="Text 4"/>
          <p:cNvSpPr/>
          <p:nvPr/>
        </p:nvSpPr>
        <p:spPr>
          <a:xfrm>
            <a:off x="5823942" y="2859762"/>
            <a:ext cx="2486620" cy="310872"/>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Staff Credentials</a:t>
            </a:r>
            <a:endParaRPr lang="en-US" sz="1950" dirty="0"/>
          </a:p>
        </p:txBody>
      </p:sp>
      <p:sp>
        <p:nvSpPr>
          <p:cNvPr id="11" name="Text 5"/>
          <p:cNvSpPr/>
          <p:nvPr/>
        </p:nvSpPr>
        <p:spPr>
          <a:xfrm>
            <a:off x="5823942" y="3283982"/>
            <a:ext cx="4910137" cy="302300"/>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Confirm training and background check procedures</a:t>
            </a:r>
            <a:endParaRPr lang="en-US" sz="1450" dirty="0"/>
          </a:p>
        </p:txBody>
      </p:sp>
      <p:sp>
        <p:nvSpPr>
          <p:cNvPr id="12" name="Shape 6"/>
          <p:cNvSpPr/>
          <p:nvPr/>
        </p:nvSpPr>
        <p:spPr>
          <a:xfrm>
            <a:off x="5682139" y="3789283"/>
            <a:ext cx="8239720" cy="11430"/>
          </a:xfrm>
          <a:prstGeom prst="roundRect">
            <a:avLst>
              <a:gd name="adj" fmla="val 694439"/>
            </a:avLst>
          </a:prstGeom>
          <a:solidFill>
            <a:srgbClr val="BBC2D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18047" y="3822383"/>
            <a:ext cx="4940379" cy="1104424"/>
          </a:xfrm>
          <a:prstGeom prst="rect">
            <a:avLst/>
          </a:prstGeom>
        </p:spPr>
      </p:pic>
      <p:pic>
        <p:nvPicPr>
          <p:cNvPr id="14" name="Image 5" descr="preencoded.png"/>
          <p:cNvPicPr>
            <a:picLocks noChangeAspect="1"/>
          </p:cNvPicPr>
          <p:nvPr/>
        </p:nvPicPr>
        <p:blipFill>
          <a:blip r:embed="rId8"/>
          <a:stretch>
            <a:fillRect/>
          </a:stretch>
        </p:blipFill>
        <p:spPr>
          <a:xfrm>
            <a:off x="3855363" y="4208502"/>
            <a:ext cx="265748" cy="332184"/>
          </a:xfrm>
          <a:prstGeom prst="rect">
            <a:avLst/>
          </a:prstGeom>
        </p:spPr>
      </p:pic>
      <p:sp>
        <p:nvSpPr>
          <p:cNvPr id="15" name="Text 7"/>
          <p:cNvSpPr/>
          <p:nvPr/>
        </p:nvSpPr>
        <p:spPr>
          <a:xfrm>
            <a:off x="6647378" y="4011335"/>
            <a:ext cx="2677716" cy="310872"/>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Technical Safeguards</a:t>
            </a:r>
            <a:endParaRPr lang="en-US" sz="1950" dirty="0"/>
          </a:p>
        </p:txBody>
      </p:sp>
      <p:sp>
        <p:nvSpPr>
          <p:cNvPr id="16" name="Text 8"/>
          <p:cNvSpPr/>
          <p:nvPr/>
        </p:nvSpPr>
        <p:spPr>
          <a:xfrm>
            <a:off x="6647378" y="4435554"/>
            <a:ext cx="5250537" cy="302300"/>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Evaluate encryption, access controls, and data handling</a:t>
            </a:r>
            <a:endParaRPr lang="en-US" sz="1450" dirty="0"/>
          </a:p>
        </p:txBody>
      </p:sp>
      <p:sp>
        <p:nvSpPr>
          <p:cNvPr id="17" name="Shape 9"/>
          <p:cNvSpPr/>
          <p:nvPr/>
        </p:nvSpPr>
        <p:spPr>
          <a:xfrm>
            <a:off x="6505575" y="4940856"/>
            <a:ext cx="7416284" cy="11430"/>
          </a:xfrm>
          <a:prstGeom prst="roundRect">
            <a:avLst>
              <a:gd name="adj" fmla="val 694439"/>
            </a:avLst>
          </a:prstGeom>
          <a:solidFill>
            <a:srgbClr val="BBC2DC"/>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694611" y="4973955"/>
            <a:ext cx="6587252" cy="1104424"/>
          </a:xfrm>
          <a:prstGeom prst="rect">
            <a:avLst/>
          </a:prstGeom>
        </p:spPr>
      </p:pic>
      <p:sp>
        <p:nvSpPr>
          <p:cNvPr id="19" name="Text 10"/>
          <p:cNvSpPr/>
          <p:nvPr/>
        </p:nvSpPr>
        <p:spPr>
          <a:xfrm>
            <a:off x="3855244" y="5360075"/>
            <a:ext cx="265748" cy="332184"/>
          </a:xfrm>
          <a:prstGeom prst="rect">
            <a:avLst/>
          </a:prstGeom>
          <a:noFill/>
          <a:ln/>
        </p:spPr>
        <p:txBody>
          <a:bodyPr wrap="none" lIns="0" tIns="0" rIns="0" bIns="0" rtlCol="0" anchor="t"/>
          <a:lstStyle/>
          <a:p>
            <a:pPr marL="0" indent="0" algn="ctr">
              <a:lnSpc>
                <a:spcPts val="3300"/>
              </a:lnSpc>
              <a:buNone/>
            </a:pPr>
            <a:r>
              <a:rPr lang="en-US" sz="2050" dirty="0">
                <a:solidFill>
                  <a:srgbClr val="3B3535"/>
                </a:solidFill>
                <a:latin typeface="Alexandria Semi Bold" pitchFamily="34" charset="0"/>
                <a:ea typeface="Alexandria Semi Bold" pitchFamily="34" charset="-122"/>
                <a:cs typeface="Alexandria Semi Bold" pitchFamily="34" charset="-120"/>
              </a:rPr>
              <a:t>4</a:t>
            </a:r>
            <a:endParaRPr lang="en-US" sz="2050" dirty="0"/>
          </a:p>
        </p:txBody>
      </p:sp>
      <p:sp>
        <p:nvSpPr>
          <p:cNvPr id="20" name="Text 11"/>
          <p:cNvSpPr/>
          <p:nvPr/>
        </p:nvSpPr>
        <p:spPr>
          <a:xfrm>
            <a:off x="7470815" y="5162907"/>
            <a:ext cx="3001208" cy="310872"/>
          </a:xfrm>
          <a:prstGeom prst="rect">
            <a:avLst/>
          </a:prstGeom>
          <a:noFill/>
          <a:ln/>
        </p:spPr>
        <p:txBody>
          <a:bodyPr wrap="none" lIns="0" tIns="0" rIns="0" bIns="0" rtlCol="0" anchor="t"/>
          <a:lstStyle/>
          <a:p>
            <a:pPr marL="0" indent="0" algn="l">
              <a:lnSpc>
                <a:spcPts val="2400"/>
              </a:lnSpc>
              <a:buNone/>
            </a:pPr>
            <a:r>
              <a:rPr lang="en-US" sz="1950" dirty="0">
                <a:solidFill>
                  <a:srgbClr val="3B3535"/>
                </a:solidFill>
                <a:latin typeface="Alexandria Semi Bold" pitchFamily="34" charset="0"/>
                <a:ea typeface="Alexandria Semi Bold" pitchFamily="34" charset="-122"/>
                <a:cs typeface="Alexandria Semi Bold" pitchFamily="34" charset="-120"/>
              </a:rPr>
              <a:t>Contractual Protections</a:t>
            </a:r>
            <a:endParaRPr lang="en-US" sz="1950" dirty="0"/>
          </a:p>
        </p:txBody>
      </p:sp>
      <p:sp>
        <p:nvSpPr>
          <p:cNvPr id="21" name="Text 12"/>
          <p:cNvSpPr/>
          <p:nvPr/>
        </p:nvSpPr>
        <p:spPr>
          <a:xfrm>
            <a:off x="7470815" y="5587127"/>
            <a:ext cx="5157549" cy="302300"/>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Secure comprehensive Business Associate Agreement</a:t>
            </a:r>
            <a:endParaRPr lang="en-US" sz="1450" dirty="0"/>
          </a:p>
        </p:txBody>
      </p:sp>
      <p:sp>
        <p:nvSpPr>
          <p:cNvPr id="22" name="Text 13"/>
          <p:cNvSpPr/>
          <p:nvPr/>
        </p:nvSpPr>
        <p:spPr>
          <a:xfrm>
            <a:off x="661392" y="6290905"/>
            <a:ext cx="13307616" cy="604599"/>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When outsourcing medical billing functions, your practice remains ultimately responsible for HIPAA compliance. Thoroughly investigate potential vendors before sharing any patient data, and maintain ongoing oversight throughout the relationship.</a:t>
            </a:r>
            <a:endParaRPr lang="en-US" sz="1450" dirty="0"/>
          </a:p>
        </p:txBody>
      </p:sp>
      <p:sp>
        <p:nvSpPr>
          <p:cNvPr id="23" name="Text 14"/>
          <p:cNvSpPr/>
          <p:nvPr/>
        </p:nvSpPr>
        <p:spPr>
          <a:xfrm>
            <a:off x="661392" y="7108031"/>
            <a:ext cx="13307616" cy="604599"/>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Request documentation of the vendor's annual security risk assessment, incident response plan, and staff training program. Ensure the Business Associate Agreement explicitly outlines breach notification procedures and liability allocation.</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1036" y="527209"/>
            <a:ext cx="10017323" cy="630674"/>
          </a:xfrm>
          <a:prstGeom prst="rect">
            <a:avLst/>
          </a:prstGeom>
          <a:noFill/>
          <a:ln/>
        </p:spPr>
        <p:txBody>
          <a:bodyPr wrap="none" lIns="0" tIns="0" rIns="0" bIns="0" rtlCol="0" anchor="t"/>
          <a:lstStyle/>
          <a:p>
            <a:pPr marL="0" indent="0" algn="l">
              <a:lnSpc>
                <a:spcPts val="4950"/>
              </a:lnSpc>
              <a:buNone/>
            </a:pPr>
            <a:r>
              <a:rPr lang="en-US" sz="3950" dirty="0">
                <a:solidFill>
                  <a:srgbClr val="1F1E1E"/>
                </a:solidFill>
                <a:latin typeface="Alexandria Semi Bold" pitchFamily="34" charset="0"/>
                <a:ea typeface="Alexandria Semi Bold" pitchFamily="34" charset="-122"/>
                <a:cs typeface="Alexandria Semi Bold" pitchFamily="34" charset="-120"/>
              </a:rPr>
              <a:t>Electronic Communications and HIPAA</a:t>
            </a:r>
            <a:endParaRPr lang="en-US" sz="3950" dirty="0"/>
          </a:p>
        </p:txBody>
      </p:sp>
      <p:sp>
        <p:nvSpPr>
          <p:cNvPr id="3" name="Text 1"/>
          <p:cNvSpPr/>
          <p:nvPr/>
        </p:nvSpPr>
        <p:spPr>
          <a:xfrm>
            <a:off x="1793677" y="1956792"/>
            <a:ext cx="2908578" cy="315278"/>
          </a:xfrm>
          <a:prstGeom prst="rect">
            <a:avLst/>
          </a:prstGeom>
          <a:noFill/>
          <a:ln/>
        </p:spPr>
        <p:txBody>
          <a:bodyPr wrap="none" lIns="0" tIns="0" rIns="0" bIns="0" rtlCol="0" anchor="t"/>
          <a:lstStyle/>
          <a:p>
            <a:pPr marL="0" indent="0" algn="r">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Secure Email Practices</a:t>
            </a:r>
            <a:endParaRPr lang="en-US" sz="1950" dirty="0"/>
          </a:p>
        </p:txBody>
      </p:sp>
      <p:sp>
        <p:nvSpPr>
          <p:cNvPr id="4" name="Text 2"/>
          <p:cNvSpPr/>
          <p:nvPr/>
        </p:nvSpPr>
        <p:spPr>
          <a:xfrm>
            <a:off x="671036" y="2387084"/>
            <a:ext cx="4031218" cy="920115"/>
          </a:xfrm>
          <a:prstGeom prst="rect">
            <a:avLst/>
          </a:prstGeom>
          <a:noFill/>
          <a:ln/>
        </p:spPr>
        <p:txBody>
          <a:bodyPr wrap="square" lIns="0" tIns="0" rIns="0" bIns="0" rtlCol="0" anchor="t"/>
          <a:lstStyle/>
          <a:p>
            <a:pPr marL="0" indent="0" algn="r">
              <a:lnSpc>
                <a:spcPts val="2400"/>
              </a:lnSpc>
              <a:buNone/>
            </a:pPr>
            <a:r>
              <a:rPr lang="en-US" sz="1500" dirty="0">
                <a:solidFill>
                  <a:srgbClr val="3B3535"/>
                </a:solidFill>
                <a:latin typeface="Sora Light" pitchFamily="34" charset="0"/>
                <a:ea typeface="Sora Light" pitchFamily="34" charset="-122"/>
                <a:cs typeface="Sora Light" pitchFamily="34" charset="-120"/>
              </a:rPr>
              <a:t>Implement encryption for all emails containing PHI, including billing inquiries and payment confirmations</a:t>
            </a:r>
            <a:endParaRPr lang="en-US" sz="1500" dirty="0"/>
          </a:p>
        </p:txBody>
      </p:sp>
      <p:pic>
        <p:nvPicPr>
          <p:cNvPr id="5" name="Image 0" descr="preencoded.png"/>
          <p:cNvPicPr>
            <a:picLocks noChangeAspect="1"/>
          </p:cNvPicPr>
          <p:nvPr/>
        </p:nvPicPr>
        <p:blipFill>
          <a:blip r:embed="rId3"/>
          <a:stretch>
            <a:fillRect/>
          </a:stretch>
        </p:blipFill>
        <p:spPr>
          <a:xfrm>
            <a:off x="4989790" y="1541264"/>
            <a:ext cx="4650819" cy="4650819"/>
          </a:xfrm>
          <a:prstGeom prst="rect">
            <a:avLst/>
          </a:prstGeom>
        </p:spPr>
      </p:pic>
      <p:pic>
        <p:nvPicPr>
          <p:cNvPr id="6" name="Image 1" descr="preencoded.png"/>
          <p:cNvPicPr>
            <a:picLocks noChangeAspect="1"/>
          </p:cNvPicPr>
          <p:nvPr/>
        </p:nvPicPr>
        <p:blipFill>
          <a:blip r:embed="rId4"/>
          <a:stretch>
            <a:fillRect/>
          </a:stretch>
        </p:blipFill>
        <p:spPr>
          <a:xfrm>
            <a:off x="6235720" y="2355592"/>
            <a:ext cx="286822" cy="358497"/>
          </a:xfrm>
          <a:prstGeom prst="rect">
            <a:avLst/>
          </a:prstGeom>
        </p:spPr>
      </p:pic>
      <p:sp>
        <p:nvSpPr>
          <p:cNvPr id="7" name="Text 3"/>
          <p:cNvSpPr/>
          <p:nvPr/>
        </p:nvSpPr>
        <p:spPr>
          <a:xfrm>
            <a:off x="9928146" y="1956792"/>
            <a:ext cx="3222069" cy="315278"/>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Text Message Limitations</a:t>
            </a:r>
            <a:endParaRPr lang="en-US" sz="1950" dirty="0"/>
          </a:p>
        </p:txBody>
      </p:sp>
      <p:sp>
        <p:nvSpPr>
          <p:cNvPr id="8" name="Text 4"/>
          <p:cNvSpPr/>
          <p:nvPr/>
        </p:nvSpPr>
        <p:spPr>
          <a:xfrm>
            <a:off x="9928146" y="2387084"/>
            <a:ext cx="4031218" cy="920115"/>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Avoid sending billing information via standard SMS; use secure patient portals instead</a:t>
            </a:r>
            <a:endParaRPr lang="en-US" sz="1500" dirty="0"/>
          </a:p>
        </p:txBody>
      </p:sp>
      <p:pic>
        <p:nvPicPr>
          <p:cNvPr id="9" name="Image 2" descr="preencoded.png"/>
          <p:cNvPicPr>
            <a:picLocks noChangeAspect="1"/>
          </p:cNvPicPr>
          <p:nvPr/>
        </p:nvPicPr>
        <p:blipFill>
          <a:blip r:embed="rId5"/>
          <a:stretch>
            <a:fillRect/>
          </a:stretch>
        </p:blipFill>
        <p:spPr>
          <a:xfrm>
            <a:off x="4989790" y="1541264"/>
            <a:ext cx="4650819" cy="4650819"/>
          </a:xfrm>
          <a:prstGeom prst="rect">
            <a:avLst/>
          </a:prstGeom>
        </p:spPr>
      </p:pic>
      <p:pic>
        <p:nvPicPr>
          <p:cNvPr id="10" name="Image 3" descr="preencoded.png"/>
          <p:cNvPicPr>
            <a:picLocks noChangeAspect="1"/>
          </p:cNvPicPr>
          <p:nvPr/>
        </p:nvPicPr>
        <p:blipFill>
          <a:blip r:embed="rId6"/>
          <a:stretch>
            <a:fillRect/>
          </a:stretch>
        </p:blipFill>
        <p:spPr>
          <a:xfrm>
            <a:off x="8503503" y="2751356"/>
            <a:ext cx="286822" cy="358497"/>
          </a:xfrm>
          <a:prstGeom prst="rect">
            <a:avLst/>
          </a:prstGeom>
        </p:spPr>
      </p:pic>
      <p:sp>
        <p:nvSpPr>
          <p:cNvPr id="11" name="Text 5"/>
          <p:cNvSpPr/>
          <p:nvPr/>
        </p:nvSpPr>
        <p:spPr>
          <a:xfrm>
            <a:off x="9928146" y="4426029"/>
            <a:ext cx="2642354" cy="315278"/>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Phone Call Protocols</a:t>
            </a:r>
            <a:endParaRPr lang="en-US" sz="1950" dirty="0"/>
          </a:p>
        </p:txBody>
      </p:sp>
      <p:sp>
        <p:nvSpPr>
          <p:cNvPr id="12" name="Text 6"/>
          <p:cNvSpPr/>
          <p:nvPr/>
        </p:nvSpPr>
        <p:spPr>
          <a:xfrm>
            <a:off x="9928146" y="4856321"/>
            <a:ext cx="4031218" cy="920115"/>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Verify caller identity before discussing billing details and avoid leaving detailed messages</a:t>
            </a:r>
            <a:endParaRPr lang="en-US" sz="1500" dirty="0"/>
          </a:p>
        </p:txBody>
      </p:sp>
      <p:pic>
        <p:nvPicPr>
          <p:cNvPr id="13" name="Image 4" descr="preencoded.png"/>
          <p:cNvPicPr>
            <a:picLocks noChangeAspect="1"/>
          </p:cNvPicPr>
          <p:nvPr/>
        </p:nvPicPr>
        <p:blipFill>
          <a:blip r:embed="rId7"/>
          <a:stretch>
            <a:fillRect/>
          </a:stretch>
        </p:blipFill>
        <p:spPr>
          <a:xfrm>
            <a:off x="4989790" y="1541264"/>
            <a:ext cx="4650819" cy="4650819"/>
          </a:xfrm>
          <a:prstGeom prst="rect">
            <a:avLst/>
          </a:prstGeom>
        </p:spPr>
      </p:pic>
      <p:pic>
        <p:nvPicPr>
          <p:cNvPr id="14" name="Image 5" descr="preencoded.png"/>
          <p:cNvPicPr>
            <a:picLocks noChangeAspect="1"/>
          </p:cNvPicPr>
          <p:nvPr/>
        </p:nvPicPr>
        <p:blipFill>
          <a:blip r:embed="rId8"/>
          <a:stretch>
            <a:fillRect/>
          </a:stretch>
        </p:blipFill>
        <p:spPr>
          <a:xfrm>
            <a:off x="8107740" y="5019139"/>
            <a:ext cx="286822" cy="358497"/>
          </a:xfrm>
          <a:prstGeom prst="rect">
            <a:avLst/>
          </a:prstGeom>
        </p:spPr>
      </p:pic>
      <p:sp>
        <p:nvSpPr>
          <p:cNvPr id="15" name="Text 7"/>
          <p:cNvSpPr/>
          <p:nvPr/>
        </p:nvSpPr>
        <p:spPr>
          <a:xfrm>
            <a:off x="1811774" y="4426029"/>
            <a:ext cx="2890480" cy="315278"/>
          </a:xfrm>
          <a:prstGeom prst="rect">
            <a:avLst/>
          </a:prstGeom>
          <a:noFill/>
          <a:ln/>
        </p:spPr>
        <p:txBody>
          <a:bodyPr wrap="none" lIns="0" tIns="0" rIns="0" bIns="0" rtlCol="0" anchor="t"/>
          <a:lstStyle/>
          <a:p>
            <a:pPr marL="0" indent="0" algn="r">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Patient Portal Security</a:t>
            </a:r>
            <a:endParaRPr lang="en-US" sz="1950" dirty="0"/>
          </a:p>
        </p:txBody>
      </p:sp>
      <p:sp>
        <p:nvSpPr>
          <p:cNvPr id="16" name="Text 8"/>
          <p:cNvSpPr/>
          <p:nvPr/>
        </p:nvSpPr>
        <p:spPr>
          <a:xfrm>
            <a:off x="671036" y="4856321"/>
            <a:ext cx="4031218" cy="920115"/>
          </a:xfrm>
          <a:prstGeom prst="rect">
            <a:avLst/>
          </a:prstGeom>
          <a:noFill/>
          <a:ln/>
        </p:spPr>
        <p:txBody>
          <a:bodyPr wrap="square" lIns="0" tIns="0" rIns="0" bIns="0" rtlCol="0" anchor="t"/>
          <a:lstStyle/>
          <a:p>
            <a:pPr marL="0" indent="0" algn="r">
              <a:lnSpc>
                <a:spcPts val="2400"/>
              </a:lnSpc>
              <a:buNone/>
            </a:pPr>
            <a:r>
              <a:rPr lang="en-US" sz="1500" dirty="0">
                <a:solidFill>
                  <a:srgbClr val="3B3535"/>
                </a:solidFill>
                <a:latin typeface="Sora Light" pitchFamily="34" charset="0"/>
                <a:ea typeface="Sora Light" pitchFamily="34" charset="-122"/>
                <a:cs typeface="Sora Light" pitchFamily="34" charset="-120"/>
              </a:rPr>
              <a:t>Ensure online payment systems and account access meet encryption and authentication requirements</a:t>
            </a:r>
            <a:endParaRPr lang="en-US" sz="1500" dirty="0"/>
          </a:p>
        </p:txBody>
      </p:sp>
      <p:pic>
        <p:nvPicPr>
          <p:cNvPr id="17" name="Image 6" descr="preencoded.png"/>
          <p:cNvPicPr>
            <a:picLocks noChangeAspect="1"/>
          </p:cNvPicPr>
          <p:nvPr/>
        </p:nvPicPr>
        <p:blipFill>
          <a:blip r:embed="rId9"/>
          <a:stretch>
            <a:fillRect/>
          </a:stretch>
        </p:blipFill>
        <p:spPr>
          <a:xfrm>
            <a:off x="4989790" y="1541264"/>
            <a:ext cx="4650819" cy="4650819"/>
          </a:xfrm>
          <a:prstGeom prst="rect">
            <a:avLst/>
          </a:prstGeom>
        </p:spPr>
      </p:pic>
      <p:pic>
        <p:nvPicPr>
          <p:cNvPr id="18" name="Image 7" descr="preencoded.png"/>
          <p:cNvPicPr>
            <a:picLocks noChangeAspect="1"/>
          </p:cNvPicPr>
          <p:nvPr/>
        </p:nvPicPr>
        <p:blipFill>
          <a:blip r:embed="rId10"/>
          <a:stretch>
            <a:fillRect/>
          </a:stretch>
        </p:blipFill>
        <p:spPr>
          <a:xfrm>
            <a:off x="5839956" y="4623375"/>
            <a:ext cx="286822" cy="358497"/>
          </a:xfrm>
          <a:prstGeom prst="rect">
            <a:avLst/>
          </a:prstGeom>
        </p:spPr>
      </p:pic>
      <p:sp>
        <p:nvSpPr>
          <p:cNvPr id="19" name="Text 9"/>
          <p:cNvSpPr/>
          <p:nvPr/>
        </p:nvSpPr>
        <p:spPr>
          <a:xfrm>
            <a:off x="671036" y="6407706"/>
            <a:ext cx="13288328" cy="613410"/>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With the increasing digitization of healthcare billing, secure communication practices have become essential for HIPAA compliance. Implement clear protocols for staff regarding acceptable communication channels for different types of billing information.</a:t>
            </a:r>
            <a:endParaRPr lang="en-US" sz="1500" dirty="0"/>
          </a:p>
        </p:txBody>
      </p:sp>
      <p:sp>
        <p:nvSpPr>
          <p:cNvPr id="20" name="Text 10"/>
          <p:cNvSpPr/>
          <p:nvPr/>
        </p:nvSpPr>
        <p:spPr>
          <a:xfrm>
            <a:off x="671036" y="7236738"/>
            <a:ext cx="13288328" cy="613410"/>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Remember that convenience should never supersede security when communicating about patient financial information. Document patient communication preferences and obtain appropriate authorizations before using email or text for billing matters.</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0922" y="722709"/>
            <a:ext cx="7238405" cy="668060"/>
          </a:xfrm>
          <a:prstGeom prst="rect">
            <a:avLst/>
          </a:prstGeom>
          <a:noFill/>
          <a:ln/>
        </p:spPr>
        <p:txBody>
          <a:bodyPr wrap="none" lIns="0" tIns="0" rIns="0" bIns="0" rtlCol="0" anchor="t"/>
          <a:lstStyle/>
          <a:p>
            <a:pPr marL="0" indent="0" algn="l">
              <a:lnSpc>
                <a:spcPts val="5250"/>
              </a:lnSpc>
              <a:buNone/>
            </a:pPr>
            <a:r>
              <a:rPr lang="en-US" sz="4200" dirty="0">
                <a:solidFill>
                  <a:srgbClr val="1F1E1E"/>
                </a:solidFill>
                <a:latin typeface="Alexandria Semi Bold" pitchFamily="34" charset="0"/>
                <a:ea typeface="Alexandria Semi Bold" pitchFamily="34" charset="-122"/>
                <a:cs typeface="Alexandria Semi Bold" pitchFamily="34" charset="-120"/>
              </a:rPr>
              <a:t>Breach Response Planning</a:t>
            </a:r>
            <a:endParaRPr lang="en-US" sz="4200" dirty="0"/>
          </a:p>
        </p:txBody>
      </p:sp>
      <p:sp>
        <p:nvSpPr>
          <p:cNvPr id="3" name="Shape 1"/>
          <p:cNvSpPr/>
          <p:nvPr/>
        </p:nvSpPr>
        <p:spPr>
          <a:xfrm>
            <a:off x="710922" y="2711053"/>
            <a:ext cx="3073598" cy="203121"/>
          </a:xfrm>
          <a:prstGeom prst="roundRect">
            <a:avLst>
              <a:gd name="adj" fmla="val 42000"/>
            </a:avLst>
          </a:prstGeom>
          <a:solidFill>
            <a:srgbClr val="D5DCF6"/>
          </a:solidFill>
          <a:ln w="7620">
            <a:solidFill>
              <a:srgbClr val="BBC2DC"/>
            </a:solidFill>
            <a:prstDash val="solid"/>
          </a:ln>
        </p:spPr>
        <p:txBody>
          <a:bodyPr/>
          <a:lstStyle/>
          <a:p>
            <a:endParaRPr lang="en-US"/>
          </a:p>
        </p:txBody>
      </p:sp>
      <p:sp>
        <p:nvSpPr>
          <p:cNvPr id="4" name="Text 2"/>
          <p:cNvSpPr/>
          <p:nvPr/>
        </p:nvSpPr>
        <p:spPr>
          <a:xfrm>
            <a:off x="710922" y="3218855"/>
            <a:ext cx="3073598" cy="668179"/>
          </a:xfrm>
          <a:prstGeom prst="rect">
            <a:avLst/>
          </a:prstGeom>
          <a:noFill/>
          <a:ln/>
        </p:spPr>
        <p:txBody>
          <a:bodyPr wrap="square" lIns="0" tIns="0" rIns="0" bIns="0" rtlCol="0" anchor="t"/>
          <a:lstStyle/>
          <a:p>
            <a:pPr marL="0" indent="0" algn="l">
              <a:lnSpc>
                <a:spcPts val="2600"/>
              </a:lnSpc>
              <a:buNone/>
            </a:pPr>
            <a:r>
              <a:rPr lang="en-US" sz="2100" dirty="0">
                <a:solidFill>
                  <a:srgbClr val="3B3535"/>
                </a:solidFill>
                <a:latin typeface="Alexandria Semi Bold" pitchFamily="34" charset="0"/>
                <a:ea typeface="Alexandria Semi Bold" pitchFamily="34" charset="-122"/>
                <a:cs typeface="Alexandria Semi Bold" pitchFamily="34" charset="-120"/>
              </a:rPr>
              <a:t>Immediate Containment</a:t>
            </a:r>
            <a:endParaRPr lang="en-US" sz="2100" dirty="0"/>
          </a:p>
        </p:txBody>
      </p:sp>
      <p:sp>
        <p:nvSpPr>
          <p:cNvPr id="5" name="Text 3"/>
          <p:cNvSpPr/>
          <p:nvPr/>
        </p:nvSpPr>
        <p:spPr>
          <a:xfrm>
            <a:off x="710922" y="4008834"/>
            <a:ext cx="3073598" cy="2599373"/>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Sora Light" pitchFamily="34" charset="0"/>
                <a:ea typeface="Sora Light" pitchFamily="34" charset="-122"/>
                <a:cs typeface="Sora Light" pitchFamily="34" charset="-120"/>
              </a:rPr>
              <a:t>Rapidly identify and limit the extent of any potential breach involving billing information. Isolate affected systems or documents to prevent further unauthorized access while preserving evidence for investigation.</a:t>
            </a:r>
            <a:endParaRPr lang="en-US" sz="1550" dirty="0"/>
          </a:p>
        </p:txBody>
      </p:sp>
      <p:sp>
        <p:nvSpPr>
          <p:cNvPr id="6" name="Shape 4"/>
          <p:cNvSpPr/>
          <p:nvPr/>
        </p:nvSpPr>
        <p:spPr>
          <a:xfrm>
            <a:off x="4089202" y="2406372"/>
            <a:ext cx="3073598" cy="203121"/>
          </a:xfrm>
          <a:prstGeom prst="roundRect">
            <a:avLst>
              <a:gd name="adj" fmla="val 42000"/>
            </a:avLst>
          </a:prstGeom>
          <a:solidFill>
            <a:srgbClr val="D5DCF6"/>
          </a:solidFill>
          <a:ln w="7620">
            <a:solidFill>
              <a:srgbClr val="BBC2DC"/>
            </a:solidFill>
            <a:prstDash val="solid"/>
          </a:ln>
        </p:spPr>
        <p:txBody>
          <a:bodyPr/>
          <a:lstStyle/>
          <a:p>
            <a:endParaRPr lang="en-US"/>
          </a:p>
        </p:txBody>
      </p:sp>
      <p:sp>
        <p:nvSpPr>
          <p:cNvPr id="7" name="Text 5"/>
          <p:cNvSpPr/>
          <p:nvPr/>
        </p:nvSpPr>
        <p:spPr>
          <a:xfrm>
            <a:off x="4089202" y="2914174"/>
            <a:ext cx="3073598" cy="668179"/>
          </a:xfrm>
          <a:prstGeom prst="rect">
            <a:avLst/>
          </a:prstGeom>
          <a:noFill/>
          <a:ln/>
        </p:spPr>
        <p:txBody>
          <a:bodyPr wrap="square" lIns="0" tIns="0" rIns="0" bIns="0" rtlCol="0" anchor="t"/>
          <a:lstStyle/>
          <a:p>
            <a:pPr marL="0" indent="0" algn="l">
              <a:lnSpc>
                <a:spcPts val="2600"/>
              </a:lnSpc>
              <a:buNone/>
            </a:pPr>
            <a:r>
              <a:rPr lang="en-US" sz="2100" dirty="0">
                <a:solidFill>
                  <a:srgbClr val="3B3535"/>
                </a:solidFill>
                <a:latin typeface="Alexandria Semi Bold" pitchFamily="34" charset="0"/>
                <a:ea typeface="Alexandria Semi Bold" pitchFamily="34" charset="-122"/>
                <a:cs typeface="Alexandria Semi Bold" pitchFamily="34" charset="-120"/>
              </a:rPr>
              <a:t>Thorough Investigation</a:t>
            </a:r>
            <a:endParaRPr lang="en-US" sz="2100" dirty="0"/>
          </a:p>
        </p:txBody>
      </p:sp>
      <p:sp>
        <p:nvSpPr>
          <p:cNvPr id="8" name="Text 6"/>
          <p:cNvSpPr/>
          <p:nvPr/>
        </p:nvSpPr>
        <p:spPr>
          <a:xfrm>
            <a:off x="4089202" y="3704153"/>
            <a:ext cx="3073598" cy="2924294"/>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Sora Light" pitchFamily="34" charset="0"/>
                <a:ea typeface="Sora Light" pitchFamily="34" charset="-122"/>
                <a:cs typeface="Sora Light" pitchFamily="34" charset="-120"/>
              </a:rPr>
              <a:t>Document exactly what billing information was compromised, how the breach occurred, and which patients may be affected. Determine whether the incident meets HIPAA's definition of a reportable breach requiring notification.</a:t>
            </a:r>
            <a:endParaRPr lang="en-US" sz="1550" dirty="0"/>
          </a:p>
        </p:txBody>
      </p:sp>
      <p:sp>
        <p:nvSpPr>
          <p:cNvPr id="9" name="Shape 7"/>
          <p:cNvSpPr/>
          <p:nvPr/>
        </p:nvSpPr>
        <p:spPr>
          <a:xfrm>
            <a:off x="7467481" y="2101691"/>
            <a:ext cx="3073598" cy="203121"/>
          </a:xfrm>
          <a:prstGeom prst="roundRect">
            <a:avLst>
              <a:gd name="adj" fmla="val 42000"/>
            </a:avLst>
          </a:prstGeom>
          <a:solidFill>
            <a:srgbClr val="D5DCF6"/>
          </a:solidFill>
          <a:ln w="7620">
            <a:solidFill>
              <a:srgbClr val="BBC2DC"/>
            </a:solidFill>
            <a:prstDash val="solid"/>
          </a:ln>
        </p:spPr>
        <p:txBody>
          <a:bodyPr/>
          <a:lstStyle/>
          <a:p>
            <a:endParaRPr lang="en-US"/>
          </a:p>
        </p:txBody>
      </p:sp>
      <p:sp>
        <p:nvSpPr>
          <p:cNvPr id="10" name="Text 8"/>
          <p:cNvSpPr/>
          <p:nvPr/>
        </p:nvSpPr>
        <p:spPr>
          <a:xfrm>
            <a:off x="7467481" y="2609493"/>
            <a:ext cx="3073598" cy="668179"/>
          </a:xfrm>
          <a:prstGeom prst="rect">
            <a:avLst/>
          </a:prstGeom>
          <a:noFill/>
          <a:ln/>
        </p:spPr>
        <p:txBody>
          <a:bodyPr wrap="square" lIns="0" tIns="0" rIns="0" bIns="0" rtlCol="0" anchor="t"/>
          <a:lstStyle/>
          <a:p>
            <a:pPr marL="0" indent="0" algn="l">
              <a:lnSpc>
                <a:spcPts val="2600"/>
              </a:lnSpc>
              <a:buNone/>
            </a:pPr>
            <a:r>
              <a:rPr lang="en-US" sz="2100" dirty="0">
                <a:solidFill>
                  <a:srgbClr val="3B3535"/>
                </a:solidFill>
                <a:latin typeface="Alexandria Semi Bold" pitchFamily="34" charset="0"/>
                <a:ea typeface="Alexandria Semi Bold" pitchFamily="34" charset="-122"/>
                <a:cs typeface="Alexandria Semi Bold" pitchFamily="34" charset="-120"/>
              </a:rPr>
              <a:t>Notification Procedures</a:t>
            </a:r>
            <a:endParaRPr lang="en-US" sz="2100" dirty="0"/>
          </a:p>
        </p:txBody>
      </p:sp>
      <p:sp>
        <p:nvSpPr>
          <p:cNvPr id="11" name="Text 9"/>
          <p:cNvSpPr/>
          <p:nvPr/>
        </p:nvSpPr>
        <p:spPr>
          <a:xfrm>
            <a:off x="7467481" y="3399473"/>
            <a:ext cx="3073598" cy="2924294"/>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Sora Light" pitchFamily="34" charset="0"/>
                <a:ea typeface="Sora Light" pitchFamily="34" charset="-122"/>
                <a:cs typeface="Sora Light" pitchFamily="34" charset="-120"/>
              </a:rPr>
              <a:t>Follow HIPAA's specific requirements for timely notification to affected patients, HHS, and potentially the media for larger breaches. Provide required information about the breach and steps patients should take to protect themselves.</a:t>
            </a:r>
            <a:endParaRPr lang="en-US" sz="1550" dirty="0"/>
          </a:p>
        </p:txBody>
      </p:sp>
      <p:sp>
        <p:nvSpPr>
          <p:cNvPr id="12" name="Shape 10"/>
          <p:cNvSpPr/>
          <p:nvPr/>
        </p:nvSpPr>
        <p:spPr>
          <a:xfrm>
            <a:off x="10845760" y="1797010"/>
            <a:ext cx="3073718" cy="203121"/>
          </a:xfrm>
          <a:prstGeom prst="roundRect">
            <a:avLst>
              <a:gd name="adj" fmla="val 42000"/>
            </a:avLst>
          </a:prstGeom>
          <a:solidFill>
            <a:srgbClr val="D5DCF6"/>
          </a:solidFill>
          <a:ln w="7620">
            <a:solidFill>
              <a:srgbClr val="BBC2DC"/>
            </a:solidFill>
            <a:prstDash val="solid"/>
          </a:ln>
        </p:spPr>
        <p:txBody>
          <a:bodyPr/>
          <a:lstStyle/>
          <a:p>
            <a:endParaRPr lang="en-US"/>
          </a:p>
        </p:txBody>
      </p:sp>
      <p:sp>
        <p:nvSpPr>
          <p:cNvPr id="13" name="Text 11"/>
          <p:cNvSpPr/>
          <p:nvPr/>
        </p:nvSpPr>
        <p:spPr>
          <a:xfrm>
            <a:off x="10845760" y="2304812"/>
            <a:ext cx="3073718" cy="668179"/>
          </a:xfrm>
          <a:prstGeom prst="rect">
            <a:avLst/>
          </a:prstGeom>
          <a:noFill/>
          <a:ln/>
        </p:spPr>
        <p:txBody>
          <a:bodyPr wrap="square" lIns="0" tIns="0" rIns="0" bIns="0" rtlCol="0" anchor="t"/>
          <a:lstStyle/>
          <a:p>
            <a:pPr marL="0" indent="0" algn="l">
              <a:lnSpc>
                <a:spcPts val="2600"/>
              </a:lnSpc>
              <a:buNone/>
            </a:pPr>
            <a:r>
              <a:rPr lang="en-US" sz="2100" dirty="0">
                <a:solidFill>
                  <a:srgbClr val="3B3535"/>
                </a:solidFill>
                <a:latin typeface="Alexandria Semi Bold" pitchFamily="34" charset="0"/>
                <a:ea typeface="Alexandria Semi Bold" pitchFamily="34" charset="-122"/>
                <a:cs typeface="Alexandria Semi Bold" pitchFamily="34" charset="-120"/>
              </a:rPr>
              <a:t>Remediation Implementation</a:t>
            </a:r>
            <a:endParaRPr lang="en-US" sz="2100" dirty="0"/>
          </a:p>
        </p:txBody>
      </p:sp>
      <p:sp>
        <p:nvSpPr>
          <p:cNvPr id="14" name="Text 12"/>
          <p:cNvSpPr/>
          <p:nvPr/>
        </p:nvSpPr>
        <p:spPr>
          <a:xfrm>
            <a:off x="10845760" y="3094792"/>
            <a:ext cx="3073718" cy="2274451"/>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Sora Light" pitchFamily="34" charset="0"/>
                <a:ea typeface="Sora Light" pitchFamily="34" charset="-122"/>
                <a:cs typeface="Sora Light" pitchFamily="34" charset="-120"/>
              </a:rPr>
              <a:t>Address the underlying vulnerability that allowed the breach to occur through system updates, policy changes, or additional staff training focused on billing security practices.</a:t>
            </a:r>
            <a:endParaRPr lang="en-US" sz="1550" dirty="0"/>
          </a:p>
        </p:txBody>
      </p:sp>
      <p:sp>
        <p:nvSpPr>
          <p:cNvPr id="15" name="Text 13"/>
          <p:cNvSpPr/>
          <p:nvPr/>
        </p:nvSpPr>
        <p:spPr>
          <a:xfrm>
            <a:off x="710922" y="6856928"/>
            <a:ext cx="13208556" cy="649843"/>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Sora Light" pitchFamily="34" charset="0"/>
                <a:ea typeface="Sora Light" pitchFamily="34" charset="-122"/>
                <a:cs typeface="Sora Light" pitchFamily="34" charset="-120"/>
              </a:rPr>
              <a:t>Having a comprehensive breach response plan specific to billing information is essential for minimizing damage and ensuring regulatory compliance. Conduct regular drills to test your response procedures.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1638</Words>
  <Application>Microsoft Office PowerPoint</Application>
  <PresentationFormat>Custom</PresentationFormat>
  <Paragraphs>134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Alexandria Semi Bold</vt:lpstr>
      <vt:lpstr>Arial</vt:lpstr>
      <vt:lpstr>Sora Medium</vt:lpstr>
      <vt:lpstr>Sora Bold</vt:lpstr>
      <vt:lpstr>Sora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2025-04-21T18:40:17Z</dcterms:created>
  <dcterms:modified xsi:type="dcterms:W3CDTF">2025-04-21T18:45:45Z</dcterms:modified>
</cp:coreProperties>
</file>