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4630400" cy="8229600"/>
  <p:notesSz cx="8229600" cy="14630400"/>
  <p:embeddedFontLst>
    <p:embeddedFont>
      <p:font typeface="Bitter Medium" panose="020B0604020202020204" charset="0"/>
      <p:regular r:id="rId15"/>
    </p:embeddedFont>
    <p:embeddedFont>
      <p:font typeface="Open Sans" panose="020B0606030504020204" pitchFamily="34" charset="0"/>
      <p:regular r:id="rId16"/>
      <p:bold r:id="rId17"/>
    </p:embeddedFont>
    <p:embeddedFont>
      <p:font typeface="Open Sans Bold" panose="020B0806030504020204" pitchFamily="34" charset="0"/>
      <p:bold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63" d="100"/>
          <a:sy n="63" d="100"/>
        </p:scale>
        <p:origin x="946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7385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ABCB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8F0"/>
          </a:solidFill>
          <a:ln/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ABCB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8F0"/>
          </a:solidFill>
          <a:ln/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ABCB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8F0"/>
          </a:solidFill>
          <a:ln/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ABCB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8F0"/>
          </a:solidFill>
          <a:ln/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ABCB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8F0"/>
          </a:solidFill>
          <a:ln/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ABCB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8F0"/>
          </a:solidFill>
          <a:ln/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ABCB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8F0"/>
          </a:solidFill>
          <a:ln/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ABCB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8F0"/>
          </a:solidFill>
          <a:ln/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ABCB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8F0"/>
          </a:solidFill>
          <a:ln/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ABCB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8F0"/>
          </a:solidFill>
          <a:ln/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ABCB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8F0"/>
          </a:solidFill>
          <a:ln/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ABCB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8F0"/>
          </a:solidFill>
          <a:ln/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2546985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kern="0" spc="-134" dirty="0">
                <a:solidFill>
                  <a:srgbClr val="2C3F42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Ace Your Project Manager Interview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6280190" y="4304705"/>
            <a:ext cx="75564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This presentation outlines ten key tips to help you impress potential employers and land your dream project manager position.</a:t>
            </a:r>
            <a:endParaRPr lang="en-US" sz="1750" dirty="0"/>
          </a:p>
        </p:txBody>
      </p:sp>
      <p:sp>
        <p:nvSpPr>
          <p:cNvPr id="5" name="Shape 2"/>
          <p:cNvSpPr/>
          <p:nvPr/>
        </p:nvSpPr>
        <p:spPr>
          <a:xfrm>
            <a:off x="6280190" y="5302568"/>
            <a:ext cx="362903" cy="362903"/>
          </a:xfrm>
          <a:prstGeom prst="roundRect">
            <a:avLst>
              <a:gd name="adj" fmla="val 25194296"/>
            </a:avLst>
          </a:prstGeom>
          <a:solidFill>
            <a:srgbClr val="7BCC95"/>
          </a:solidFill>
          <a:ln w="762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 3"/>
          <p:cNvSpPr/>
          <p:nvPr/>
        </p:nvSpPr>
        <p:spPr>
          <a:xfrm>
            <a:off x="6390084" y="5435203"/>
            <a:ext cx="143113" cy="975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750"/>
              </a:lnSpc>
              <a:buNone/>
            </a:pPr>
            <a:r>
              <a:rPr lang="en-US" sz="750" kern="0" spc="-36" dirty="0">
                <a:solidFill>
                  <a:srgbClr val="3C3838"/>
                </a:solidFill>
                <a:latin typeface="Open Sans Medium" pitchFamily="34" charset="0"/>
                <a:ea typeface="Open Sans Medium" pitchFamily="34" charset="-122"/>
                <a:cs typeface="Open Sans Medium" pitchFamily="34" charset="-120"/>
              </a:rPr>
              <a:t>kW</a:t>
            </a:r>
            <a:endParaRPr lang="en-US" sz="750" dirty="0"/>
          </a:p>
        </p:txBody>
      </p:sp>
      <p:sp>
        <p:nvSpPr>
          <p:cNvPr id="7" name="Text 4"/>
          <p:cNvSpPr/>
          <p:nvPr/>
        </p:nvSpPr>
        <p:spPr>
          <a:xfrm>
            <a:off x="6756440" y="5285661"/>
            <a:ext cx="2892623" cy="3968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2200" b="1" kern="0" spc="-36" dirty="0">
                <a:solidFill>
                  <a:srgbClr val="2B2E3C"/>
                </a:solidFill>
                <a:latin typeface="Open Sans Bold" pitchFamily="34" charset="0"/>
                <a:ea typeface="Open Sans Bold" pitchFamily="34" charset="-122"/>
                <a:cs typeface="Open Sans Bold" pitchFamily="34" charset="-120"/>
              </a:rPr>
              <a:t>by Kimberly Wiethoff</a:t>
            </a:r>
            <a:endParaRPr lang="en-US" sz="2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096923"/>
            <a:ext cx="8822055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kern="0" spc="-134" dirty="0">
                <a:solidFill>
                  <a:srgbClr val="2C3F42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9. Demonstrate Leadership Abilities</a:t>
            </a:r>
            <a:endParaRPr lang="en-US" sz="4450" dirty="0"/>
          </a:p>
        </p:txBody>
      </p:sp>
      <p:sp>
        <p:nvSpPr>
          <p:cNvPr id="3" name="Shape 1"/>
          <p:cNvSpPr/>
          <p:nvPr/>
        </p:nvSpPr>
        <p:spPr>
          <a:xfrm>
            <a:off x="793790" y="2259330"/>
            <a:ext cx="2173724" cy="1306949"/>
          </a:xfrm>
          <a:prstGeom prst="roundRect">
            <a:avLst>
              <a:gd name="adj" fmla="val 7289"/>
            </a:avLst>
          </a:prstGeom>
          <a:solidFill>
            <a:srgbClr val="FCE2CF"/>
          </a:solidFill>
          <a:ln w="7620">
            <a:solidFill>
              <a:srgbClr val="E2C8B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/>
          <p:nvPr/>
        </p:nvSpPr>
        <p:spPr>
          <a:xfrm>
            <a:off x="1028224" y="2686050"/>
            <a:ext cx="109180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50"/>
              </a:lnSpc>
              <a:buNone/>
            </a:pPr>
            <a:r>
              <a:rPr lang="en-US" sz="2200" kern="0" spc="-67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1</a:t>
            </a:r>
            <a:endParaRPr lang="en-US" sz="2200" dirty="0"/>
          </a:p>
        </p:txBody>
      </p:sp>
      <p:sp>
        <p:nvSpPr>
          <p:cNvPr id="5" name="Text 3"/>
          <p:cNvSpPr/>
          <p:nvPr/>
        </p:nvSpPr>
        <p:spPr>
          <a:xfrm>
            <a:off x="3194328" y="248614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kern="0" spc="-67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Team Leadership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3194328" y="2976563"/>
            <a:ext cx="877752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Talk about how you've effectively guided and motivated teams to achieve project goals.</a:t>
            </a:r>
            <a:endParaRPr lang="en-US" sz="1750" dirty="0"/>
          </a:p>
        </p:txBody>
      </p:sp>
      <p:sp>
        <p:nvSpPr>
          <p:cNvPr id="7" name="Shape 5"/>
          <p:cNvSpPr/>
          <p:nvPr/>
        </p:nvSpPr>
        <p:spPr>
          <a:xfrm>
            <a:off x="3080861" y="3551039"/>
            <a:ext cx="10642402" cy="15240"/>
          </a:xfrm>
          <a:prstGeom prst="roundRect">
            <a:avLst>
              <a:gd name="adj" fmla="val 625116"/>
            </a:avLst>
          </a:prstGeom>
          <a:solidFill>
            <a:srgbClr val="E2C8B5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Shape 6"/>
          <p:cNvSpPr/>
          <p:nvPr/>
        </p:nvSpPr>
        <p:spPr>
          <a:xfrm>
            <a:off x="793790" y="3679627"/>
            <a:ext cx="4347567" cy="1669852"/>
          </a:xfrm>
          <a:prstGeom prst="roundRect">
            <a:avLst>
              <a:gd name="adj" fmla="val 5705"/>
            </a:avLst>
          </a:prstGeom>
          <a:solidFill>
            <a:srgbClr val="FCE2CF"/>
          </a:solidFill>
          <a:ln w="7620">
            <a:solidFill>
              <a:srgbClr val="E2C8B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 7"/>
          <p:cNvSpPr/>
          <p:nvPr/>
        </p:nvSpPr>
        <p:spPr>
          <a:xfrm>
            <a:off x="1028224" y="4287798"/>
            <a:ext cx="147399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50"/>
              </a:lnSpc>
              <a:buNone/>
            </a:pPr>
            <a:r>
              <a:rPr lang="en-US" sz="2200" kern="0" spc="-67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2</a:t>
            </a:r>
            <a:endParaRPr lang="en-US" sz="2200" dirty="0"/>
          </a:p>
        </p:txBody>
      </p:sp>
      <p:sp>
        <p:nvSpPr>
          <p:cNvPr id="10" name="Text 8"/>
          <p:cNvSpPr/>
          <p:nvPr/>
        </p:nvSpPr>
        <p:spPr>
          <a:xfrm>
            <a:off x="5368171" y="390644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kern="0" spc="-67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Conflict Resolution</a:t>
            </a:r>
            <a:endParaRPr lang="en-US" sz="2200" dirty="0"/>
          </a:p>
        </p:txBody>
      </p:sp>
      <p:sp>
        <p:nvSpPr>
          <p:cNvPr id="11" name="Text 9"/>
          <p:cNvSpPr/>
          <p:nvPr/>
        </p:nvSpPr>
        <p:spPr>
          <a:xfrm>
            <a:off x="5368171" y="4396859"/>
            <a:ext cx="824162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Share examples of how you've successfully resolved conflicts and fostered a positive work environment.</a:t>
            </a:r>
            <a:endParaRPr lang="en-US" sz="1750" dirty="0"/>
          </a:p>
        </p:txBody>
      </p:sp>
      <p:sp>
        <p:nvSpPr>
          <p:cNvPr id="12" name="Shape 10"/>
          <p:cNvSpPr/>
          <p:nvPr/>
        </p:nvSpPr>
        <p:spPr>
          <a:xfrm>
            <a:off x="5254704" y="5334238"/>
            <a:ext cx="8468558" cy="15240"/>
          </a:xfrm>
          <a:prstGeom prst="roundRect">
            <a:avLst>
              <a:gd name="adj" fmla="val 625116"/>
            </a:avLst>
          </a:prstGeom>
          <a:solidFill>
            <a:srgbClr val="E2C8B5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3" name="Shape 11"/>
          <p:cNvSpPr/>
          <p:nvPr/>
        </p:nvSpPr>
        <p:spPr>
          <a:xfrm>
            <a:off x="793790" y="5462826"/>
            <a:ext cx="6521410" cy="1669852"/>
          </a:xfrm>
          <a:prstGeom prst="roundRect">
            <a:avLst>
              <a:gd name="adj" fmla="val 5705"/>
            </a:avLst>
          </a:prstGeom>
          <a:solidFill>
            <a:srgbClr val="FCE2CF"/>
          </a:solidFill>
          <a:ln w="7620">
            <a:solidFill>
              <a:srgbClr val="E2C8B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" name="Text 12"/>
          <p:cNvSpPr/>
          <p:nvPr/>
        </p:nvSpPr>
        <p:spPr>
          <a:xfrm>
            <a:off x="1028224" y="6070997"/>
            <a:ext cx="153591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50"/>
              </a:lnSpc>
              <a:buNone/>
            </a:pPr>
            <a:r>
              <a:rPr lang="en-US" sz="2200" kern="0" spc="-67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3</a:t>
            </a:r>
            <a:endParaRPr lang="en-US" sz="2200" dirty="0"/>
          </a:p>
        </p:txBody>
      </p:sp>
      <p:sp>
        <p:nvSpPr>
          <p:cNvPr id="15" name="Text 13"/>
          <p:cNvSpPr/>
          <p:nvPr/>
        </p:nvSpPr>
        <p:spPr>
          <a:xfrm>
            <a:off x="7542014" y="5689640"/>
            <a:ext cx="3885486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kern="0" spc="-67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Cross-Functional Collaboration</a:t>
            </a:r>
            <a:endParaRPr lang="en-US" sz="2200" dirty="0"/>
          </a:p>
        </p:txBody>
      </p:sp>
      <p:sp>
        <p:nvSpPr>
          <p:cNvPr id="16" name="Text 14"/>
          <p:cNvSpPr/>
          <p:nvPr/>
        </p:nvSpPr>
        <p:spPr>
          <a:xfrm>
            <a:off x="7542014" y="6180058"/>
            <a:ext cx="606778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Mention any experience you have managing remote teams or working in cross-functional environments.</a:t>
            </a:r>
            <a:endParaRPr lang="en-US" sz="175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821055"/>
            <a:ext cx="8818126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kern="0" spc="-134" dirty="0">
                <a:solidFill>
                  <a:srgbClr val="2C3F42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10. Follow Up with a Thank You Note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90" y="1983462"/>
            <a:ext cx="6351270" cy="3925372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793790" y="619232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kern="0" spc="-67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Show Appreciation</a:t>
            </a:r>
            <a:endParaRPr lang="en-US" sz="2200" dirty="0"/>
          </a:p>
        </p:txBody>
      </p:sp>
      <p:sp>
        <p:nvSpPr>
          <p:cNvPr id="5" name="Text 2"/>
          <p:cNvSpPr/>
          <p:nvPr/>
        </p:nvSpPr>
        <p:spPr>
          <a:xfrm>
            <a:off x="793790" y="6682740"/>
            <a:ext cx="6351270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Express gratitude for the interviewer's time and consideration. Thank them for the opportunity to learn more about the role.</a:t>
            </a:r>
            <a:endParaRPr lang="en-US" sz="175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5221" y="1983462"/>
            <a:ext cx="6351389" cy="3925372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7485221" y="6192322"/>
            <a:ext cx="3328988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kern="0" spc="-67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Reiterate Your Enthusiasm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7485221" y="6682740"/>
            <a:ext cx="635138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Reiterate your excitement about the role and highlight key points from the interview that emphasize your qualifications.</a:t>
            </a:r>
            <a:endParaRPr lang="en-US" sz="175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83523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4644985"/>
            <a:ext cx="6609755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kern="0" spc="-134" dirty="0">
                <a:solidFill>
                  <a:srgbClr val="2C3F42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Key Takeaways for Success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5693926"/>
            <a:ext cx="13042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By following these tips, you'll be well-prepared to make a strong impression, showcase your expertise, and increase your chances of landing your dream project manager position.</a:t>
            </a:r>
            <a:endParaRPr lang="en-US" sz="17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539960"/>
            <a:ext cx="9150906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kern="0" spc="-134" dirty="0">
                <a:solidFill>
                  <a:srgbClr val="2C3F42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1. Know the Company and Its Projects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81571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kern="0" spc="-67" dirty="0">
                <a:solidFill>
                  <a:srgbClr val="2C3F42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Research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4396859"/>
            <a:ext cx="6244709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Dive deep into the company's mission, values, and projects. This will help you tailor your answers and demonstrate your genuine interest.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7599521" y="381571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kern="0" spc="-67" dirty="0">
                <a:solidFill>
                  <a:srgbClr val="2C3F42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Industry Expertise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7599521" y="4396859"/>
            <a:ext cx="6244709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Familiarize yourself with the industry they operate in, and recent initiatives or challenges they've faced. Show that you've done your homework.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83523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3909298"/>
            <a:ext cx="9491662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kern="0" spc="-134" dirty="0">
                <a:solidFill>
                  <a:srgbClr val="2C3F42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2. Be Ready to Discuss Specific Projects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5213390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FCE2CF"/>
          </a:solidFill>
          <a:ln w="7620">
            <a:solidFill>
              <a:srgbClr val="E2C8B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983456" y="5298400"/>
            <a:ext cx="130969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kern="0" spc="-80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1</a:t>
            </a:r>
            <a:endParaRPr lang="en-US" sz="2650" dirty="0"/>
          </a:p>
        </p:txBody>
      </p:sp>
      <p:sp>
        <p:nvSpPr>
          <p:cNvPr id="6" name="Text 3"/>
          <p:cNvSpPr/>
          <p:nvPr/>
        </p:nvSpPr>
        <p:spPr>
          <a:xfrm>
            <a:off x="1530906" y="521339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kern="0" spc="-67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Specific Examples</a:t>
            </a:r>
            <a:endParaRPr lang="en-US" sz="2200" dirty="0"/>
          </a:p>
        </p:txBody>
      </p:sp>
      <p:sp>
        <p:nvSpPr>
          <p:cNvPr id="7" name="Text 4"/>
          <p:cNvSpPr/>
          <p:nvPr/>
        </p:nvSpPr>
        <p:spPr>
          <a:xfrm>
            <a:off x="1530906" y="5703808"/>
            <a:ext cx="3459242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Be prepared to discuss projects you’ve managed, outlining the scope, timeline, team size, and budget.</a:t>
            </a:r>
            <a:endParaRPr lang="en-US" sz="1750" dirty="0"/>
          </a:p>
        </p:txBody>
      </p:sp>
      <p:sp>
        <p:nvSpPr>
          <p:cNvPr id="8" name="Shape 5"/>
          <p:cNvSpPr/>
          <p:nvPr/>
        </p:nvSpPr>
        <p:spPr>
          <a:xfrm>
            <a:off x="5216962" y="5213390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FCE2CF"/>
          </a:solidFill>
          <a:ln w="7620">
            <a:solidFill>
              <a:srgbClr val="E2C8B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 6"/>
          <p:cNvSpPr/>
          <p:nvPr/>
        </p:nvSpPr>
        <p:spPr>
          <a:xfrm>
            <a:off x="5383649" y="5298400"/>
            <a:ext cx="176927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kern="0" spc="-80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2</a:t>
            </a:r>
            <a:endParaRPr lang="en-US" sz="2650" dirty="0"/>
          </a:p>
        </p:txBody>
      </p:sp>
      <p:sp>
        <p:nvSpPr>
          <p:cNvPr id="10" name="Text 7"/>
          <p:cNvSpPr/>
          <p:nvPr/>
        </p:nvSpPr>
        <p:spPr>
          <a:xfrm>
            <a:off x="5954078" y="521339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kern="0" spc="-67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STAR Method</a:t>
            </a:r>
            <a:endParaRPr lang="en-US" sz="2200" dirty="0"/>
          </a:p>
        </p:txBody>
      </p:sp>
      <p:sp>
        <p:nvSpPr>
          <p:cNvPr id="11" name="Text 8"/>
          <p:cNvSpPr/>
          <p:nvPr/>
        </p:nvSpPr>
        <p:spPr>
          <a:xfrm>
            <a:off x="5954078" y="5703808"/>
            <a:ext cx="3459242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Use the STAR method to structure your responses - Situation, Task, Action, Result. Provide clear details.</a:t>
            </a:r>
            <a:endParaRPr lang="en-US" sz="1750" dirty="0"/>
          </a:p>
        </p:txBody>
      </p:sp>
      <p:sp>
        <p:nvSpPr>
          <p:cNvPr id="12" name="Shape 9"/>
          <p:cNvSpPr/>
          <p:nvPr/>
        </p:nvSpPr>
        <p:spPr>
          <a:xfrm>
            <a:off x="9640133" y="5213390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FCE2CF"/>
          </a:solidFill>
          <a:ln w="7620">
            <a:solidFill>
              <a:srgbClr val="E2C8B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 10"/>
          <p:cNvSpPr/>
          <p:nvPr/>
        </p:nvSpPr>
        <p:spPr>
          <a:xfrm>
            <a:off x="9803011" y="5298400"/>
            <a:ext cx="184428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kern="0" spc="-80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3</a:t>
            </a:r>
            <a:endParaRPr lang="en-US" sz="2650" dirty="0"/>
          </a:p>
        </p:txBody>
      </p:sp>
      <p:sp>
        <p:nvSpPr>
          <p:cNvPr id="14" name="Text 11"/>
          <p:cNvSpPr/>
          <p:nvPr/>
        </p:nvSpPr>
        <p:spPr>
          <a:xfrm>
            <a:off x="10377249" y="521339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kern="0" spc="-67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Highlight Your Role</a:t>
            </a:r>
            <a:endParaRPr lang="en-US" sz="2200" dirty="0"/>
          </a:p>
        </p:txBody>
      </p:sp>
      <p:sp>
        <p:nvSpPr>
          <p:cNvPr id="15" name="Text 12"/>
          <p:cNvSpPr/>
          <p:nvPr/>
        </p:nvSpPr>
        <p:spPr>
          <a:xfrm>
            <a:off x="10377249" y="5703808"/>
            <a:ext cx="3459242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Emphasize your leadership role in the project, how you tackled challenges, and the positive outcomes achieved.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884515"/>
            <a:ext cx="6654046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kern="0" spc="-134" dirty="0">
                <a:solidFill>
                  <a:srgbClr val="2C3F42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3. Highlight Your Soft Skills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1933456"/>
            <a:ext cx="3664863" cy="2410897"/>
          </a:xfrm>
          <a:prstGeom prst="roundRect">
            <a:avLst>
              <a:gd name="adj" fmla="val 3952"/>
            </a:avLst>
          </a:prstGeom>
          <a:solidFill>
            <a:srgbClr val="FCE2CF"/>
          </a:solidFill>
          <a:ln w="7620">
            <a:solidFill>
              <a:srgbClr val="E2C8B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1028224" y="216789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kern="0" spc="-67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Strong Communicator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028224" y="2658308"/>
            <a:ext cx="3195995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Demonstrate your ability to clearly communicate ideas and foster open communication within a team.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4685467" y="1933456"/>
            <a:ext cx="3664863" cy="2410897"/>
          </a:xfrm>
          <a:prstGeom prst="roundRect">
            <a:avLst>
              <a:gd name="adj" fmla="val 3952"/>
            </a:avLst>
          </a:prstGeom>
          <a:solidFill>
            <a:srgbClr val="FCE2CF"/>
          </a:solidFill>
          <a:ln w="7620">
            <a:solidFill>
              <a:srgbClr val="E2C8B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/>
          <p:nvPr/>
        </p:nvSpPr>
        <p:spPr>
          <a:xfrm>
            <a:off x="4919901" y="2167890"/>
            <a:ext cx="3027402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kern="0" spc="-67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Effective Problem Solver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4919901" y="2658308"/>
            <a:ext cx="3195995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Show how you analyze issues, develop solutions, and implement them to resolve challenges.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793790" y="4571167"/>
            <a:ext cx="3664863" cy="2773799"/>
          </a:xfrm>
          <a:prstGeom prst="roundRect">
            <a:avLst>
              <a:gd name="adj" fmla="val 3435"/>
            </a:avLst>
          </a:prstGeom>
          <a:solidFill>
            <a:srgbClr val="FCE2CF"/>
          </a:solidFill>
          <a:ln w="7620">
            <a:solidFill>
              <a:srgbClr val="E2C8B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 8"/>
          <p:cNvSpPr/>
          <p:nvPr/>
        </p:nvSpPr>
        <p:spPr>
          <a:xfrm>
            <a:off x="1028224" y="480560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kern="0" spc="-67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Team Management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1028224" y="5296019"/>
            <a:ext cx="3195995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Emphasize your skills in managing diverse teams, fostering collaboration, and resolving conflicts effectively.</a:t>
            </a:r>
            <a:endParaRPr lang="en-US" sz="1750" dirty="0"/>
          </a:p>
        </p:txBody>
      </p:sp>
      <p:sp>
        <p:nvSpPr>
          <p:cNvPr id="13" name="Shape 10"/>
          <p:cNvSpPr/>
          <p:nvPr/>
        </p:nvSpPr>
        <p:spPr>
          <a:xfrm>
            <a:off x="4685467" y="4571167"/>
            <a:ext cx="3664863" cy="2773799"/>
          </a:xfrm>
          <a:prstGeom prst="roundRect">
            <a:avLst>
              <a:gd name="adj" fmla="val 3435"/>
            </a:avLst>
          </a:prstGeom>
          <a:solidFill>
            <a:srgbClr val="FCE2CF"/>
          </a:solidFill>
          <a:ln w="7620">
            <a:solidFill>
              <a:srgbClr val="E2C8B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" name="Text 11"/>
          <p:cNvSpPr/>
          <p:nvPr/>
        </p:nvSpPr>
        <p:spPr>
          <a:xfrm>
            <a:off x="4919901" y="480560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kern="0" spc="-67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Adaptability</a:t>
            </a:r>
            <a:endParaRPr lang="en-US" sz="2200" dirty="0"/>
          </a:p>
        </p:txBody>
      </p:sp>
      <p:sp>
        <p:nvSpPr>
          <p:cNvPr id="15" name="Text 12"/>
          <p:cNvSpPr/>
          <p:nvPr/>
        </p:nvSpPr>
        <p:spPr>
          <a:xfrm>
            <a:off x="4919901" y="5296019"/>
            <a:ext cx="3195995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Highlight your ability to adjust to changing priorities, embrace new technologies, and learn quickly in a dynamic environment.</a:t>
            </a:r>
            <a:endParaRPr lang="en-US" sz="1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83523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3467100"/>
            <a:ext cx="130428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kern="0" spc="-134" dirty="0">
                <a:solidFill>
                  <a:srgbClr val="2C3F42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4. Demonstrate Your Project Management Methodologies</a:t>
            </a:r>
            <a:endParaRPr lang="en-US" sz="44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790" y="5224820"/>
            <a:ext cx="566976" cy="56697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93790" y="601860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kern="0" spc="-67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Agile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793790" y="6509028"/>
            <a:ext cx="4120753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Discuss your experience with Agile methodologies, like Scrum, Kanban, or Lean, and how you’ve applied them.</a:t>
            </a:r>
            <a:endParaRPr lang="en-US" sz="17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4704" y="5224820"/>
            <a:ext cx="566976" cy="566976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5254704" y="601860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kern="0" spc="-67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Waterfall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5254704" y="6509028"/>
            <a:ext cx="4120872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Be prepared to talk about your understanding of Waterfall methodology and when it’s the appropriate approach.</a:t>
            </a:r>
            <a:endParaRPr lang="en-US" sz="17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15738" y="5224820"/>
            <a:ext cx="566976" cy="566976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9715738" y="601860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kern="0" spc="-67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Lean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9715738" y="6509028"/>
            <a:ext cx="4120753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Showcase your knowledge of Lean principles and how you’ve applied them to streamline projects and reduce waste.</a:t>
            </a:r>
            <a:endParaRPr lang="en-US" sz="17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83523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3624263"/>
            <a:ext cx="8960406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kern="0" spc="-134" dirty="0">
                <a:solidFill>
                  <a:srgbClr val="2C3F42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5. Be Ready for Behavioral Questions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6056828"/>
            <a:ext cx="13042821" cy="30480"/>
          </a:xfrm>
          <a:prstGeom prst="roundRect">
            <a:avLst>
              <a:gd name="adj" fmla="val 312558"/>
            </a:avLst>
          </a:prstGeom>
          <a:solidFill>
            <a:srgbClr val="E2C8B5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Shape 2"/>
          <p:cNvSpPr/>
          <p:nvPr/>
        </p:nvSpPr>
        <p:spPr>
          <a:xfrm>
            <a:off x="3982522" y="5263039"/>
            <a:ext cx="30480" cy="793790"/>
          </a:xfrm>
          <a:prstGeom prst="roundRect">
            <a:avLst>
              <a:gd name="adj" fmla="val 312558"/>
            </a:avLst>
          </a:prstGeom>
          <a:solidFill>
            <a:srgbClr val="E2C8B5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Shape 3"/>
          <p:cNvSpPr/>
          <p:nvPr/>
        </p:nvSpPr>
        <p:spPr>
          <a:xfrm>
            <a:off x="3742611" y="5801678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FCE2CF"/>
          </a:solidFill>
          <a:ln w="7620">
            <a:solidFill>
              <a:srgbClr val="E2C8B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4"/>
          <p:cNvSpPr/>
          <p:nvPr/>
        </p:nvSpPr>
        <p:spPr>
          <a:xfrm>
            <a:off x="3932277" y="5886688"/>
            <a:ext cx="130969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kern="0" spc="-80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1</a:t>
            </a:r>
            <a:endParaRPr lang="en-US" sz="2650" dirty="0"/>
          </a:p>
        </p:txBody>
      </p:sp>
      <p:sp>
        <p:nvSpPr>
          <p:cNvPr id="8" name="Text 5"/>
          <p:cNvSpPr/>
          <p:nvPr/>
        </p:nvSpPr>
        <p:spPr>
          <a:xfrm>
            <a:off x="1020604" y="4673203"/>
            <a:ext cx="595431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Tell me about a time when a project didn't go as planned.</a:t>
            </a:r>
            <a:endParaRPr lang="en-US" sz="1750" dirty="0"/>
          </a:p>
        </p:txBody>
      </p:sp>
      <p:sp>
        <p:nvSpPr>
          <p:cNvPr id="9" name="Shape 6"/>
          <p:cNvSpPr/>
          <p:nvPr/>
        </p:nvSpPr>
        <p:spPr>
          <a:xfrm>
            <a:off x="7299841" y="6056828"/>
            <a:ext cx="30480" cy="793790"/>
          </a:xfrm>
          <a:prstGeom prst="roundRect">
            <a:avLst>
              <a:gd name="adj" fmla="val 312558"/>
            </a:avLst>
          </a:prstGeom>
          <a:solidFill>
            <a:srgbClr val="E2C8B5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0" name="Shape 7"/>
          <p:cNvSpPr/>
          <p:nvPr/>
        </p:nvSpPr>
        <p:spPr>
          <a:xfrm>
            <a:off x="7059930" y="5801678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FCE2CF"/>
          </a:solidFill>
          <a:ln w="7620">
            <a:solidFill>
              <a:srgbClr val="E2C8B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 8"/>
          <p:cNvSpPr/>
          <p:nvPr/>
        </p:nvSpPr>
        <p:spPr>
          <a:xfrm>
            <a:off x="7226618" y="5886688"/>
            <a:ext cx="176927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kern="0" spc="-80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2</a:t>
            </a:r>
            <a:endParaRPr lang="en-US" sz="2650" dirty="0"/>
          </a:p>
        </p:txBody>
      </p:sp>
      <p:sp>
        <p:nvSpPr>
          <p:cNvPr id="12" name="Text 9"/>
          <p:cNvSpPr/>
          <p:nvPr/>
        </p:nvSpPr>
        <p:spPr>
          <a:xfrm>
            <a:off x="4337923" y="7077551"/>
            <a:ext cx="595443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How do you handle conflicting priorities?</a:t>
            </a:r>
            <a:endParaRPr lang="en-US" sz="1750" dirty="0"/>
          </a:p>
        </p:txBody>
      </p:sp>
      <p:sp>
        <p:nvSpPr>
          <p:cNvPr id="13" name="Shape 10"/>
          <p:cNvSpPr/>
          <p:nvPr/>
        </p:nvSpPr>
        <p:spPr>
          <a:xfrm>
            <a:off x="10617279" y="5263039"/>
            <a:ext cx="30480" cy="793790"/>
          </a:xfrm>
          <a:prstGeom prst="roundRect">
            <a:avLst>
              <a:gd name="adj" fmla="val 312558"/>
            </a:avLst>
          </a:prstGeom>
          <a:solidFill>
            <a:srgbClr val="E2C8B5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4" name="Shape 11"/>
          <p:cNvSpPr/>
          <p:nvPr/>
        </p:nvSpPr>
        <p:spPr>
          <a:xfrm>
            <a:off x="10377368" y="5801678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FCE2CF"/>
          </a:solidFill>
          <a:ln w="7620">
            <a:solidFill>
              <a:srgbClr val="E2C8B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5" name="Text 12"/>
          <p:cNvSpPr/>
          <p:nvPr/>
        </p:nvSpPr>
        <p:spPr>
          <a:xfrm>
            <a:off x="10540246" y="5886688"/>
            <a:ext cx="184428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kern="0" spc="-80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3</a:t>
            </a:r>
            <a:endParaRPr lang="en-US" sz="2650" dirty="0"/>
          </a:p>
        </p:txBody>
      </p:sp>
      <p:sp>
        <p:nvSpPr>
          <p:cNvPr id="16" name="Text 13"/>
          <p:cNvSpPr/>
          <p:nvPr/>
        </p:nvSpPr>
        <p:spPr>
          <a:xfrm>
            <a:off x="7655362" y="4673203"/>
            <a:ext cx="595443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Describe a time you had to manage a difficult stakeholder.</a:t>
            </a:r>
            <a:endParaRPr lang="en-US" sz="17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73073" y="608290"/>
            <a:ext cx="7597854" cy="13804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400"/>
              </a:lnSpc>
              <a:buNone/>
            </a:pPr>
            <a:r>
              <a:rPr lang="en-US" sz="4300" kern="0" spc="-130" dirty="0">
                <a:solidFill>
                  <a:srgbClr val="2C3F42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6. Showcase Problem-Solving and Risk Management Skills</a:t>
            </a:r>
            <a:endParaRPr lang="en-US" sz="430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073" y="2319933"/>
            <a:ext cx="1104424" cy="176712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2208728" y="2540794"/>
            <a:ext cx="2761178" cy="3450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kern="0" spc="-65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Identify and Mitigate</a:t>
            </a:r>
            <a:endParaRPr lang="en-US" sz="2150" dirty="0"/>
          </a:p>
        </p:txBody>
      </p:sp>
      <p:sp>
        <p:nvSpPr>
          <p:cNvPr id="6" name="Text 2"/>
          <p:cNvSpPr/>
          <p:nvPr/>
        </p:nvSpPr>
        <p:spPr>
          <a:xfrm>
            <a:off x="2208728" y="3018353"/>
            <a:ext cx="6162199" cy="706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kern="0" spc="-35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Provide examples of how you've anticipated and mitigated potential risks in past projects.</a:t>
            </a:r>
            <a:endParaRPr lang="en-US" sz="17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3073" y="4087058"/>
            <a:ext cx="1104424" cy="1767126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2208728" y="4307919"/>
            <a:ext cx="2761178" cy="3450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kern="0" spc="-65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Proactive Steps</a:t>
            </a:r>
            <a:endParaRPr lang="en-US" sz="2150" dirty="0"/>
          </a:p>
        </p:txBody>
      </p:sp>
      <p:sp>
        <p:nvSpPr>
          <p:cNvPr id="9" name="Text 4"/>
          <p:cNvSpPr/>
          <p:nvPr/>
        </p:nvSpPr>
        <p:spPr>
          <a:xfrm>
            <a:off x="2208728" y="4785479"/>
            <a:ext cx="6162199" cy="706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kern="0" spc="-35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Demonstrate how you take proactive steps to address issues early, minimizing disruption to the project.</a:t>
            </a:r>
            <a:endParaRPr lang="en-US" sz="170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3073" y="5854184"/>
            <a:ext cx="1104424" cy="1767126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2208728" y="6075045"/>
            <a:ext cx="3592711" cy="3450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kern="0" spc="-65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Solutions-Oriented Approach</a:t>
            </a:r>
            <a:endParaRPr lang="en-US" sz="2150" dirty="0"/>
          </a:p>
        </p:txBody>
      </p:sp>
      <p:sp>
        <p:nvSpPr>
          <p:cNvPr id="12" name="Text 6"/>
          <p:cNvSpPr/>
          <p:nvPr/>
        </p:nvSpPr>
        <p:spPr>
          <a:xfrm>
            <a:off x="2208728" y="6552605"/>
            <a:ext cx="6162199" cy="706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kern="0" spc="-35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Focus on your ability to think critically, identify solutions, and implement them effectively.</a:t>
            </a:r>
            <a:endParaRPr lang="en-US" sz="1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09705" y="844748"/>
            <a:ext cx="6921579" cy="6459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050"/>
              </a:lnSpc>
              <a:buNone/>
            </a:pPr>
            <a:r>
              <a:rPr lang="en-US" sz="4050" kern="0" spc="-122" dirty="0">
                <a:solidFill>
                  <a:srgbClr val="2C3F42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7. Quantify Your Achievements</a:t>
            </a:r>
            <a:endParaRPr lang="en-US" sz="4050" dirty="0"/>
          </a:p>
        </p:txBody>
      </p:sp>
      <p:sp>
        <p:nvSpPr>
          <p:cNvPr id="4" name="Text 1"/>
          <p:cNvSpPr/>
          <p:nvPr/>
        </p:nvSpPr>
        <p:spPr>
          <a:xfrm>
            <a:off x="6209705" y="1903809"/>
            <a:ext cx="3693676" cy="6819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350"/>
              </a:lnSpc>
              <a:buNone/>
            </a:pPr>
            <a:r>
              <a:rPr lang="en-US" sz="5350" kern="0" spc="-161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10%</a:t>
            </a:r>
            <a:endParaRPr lang="en-US" sz="5350" dirty="0"/>
          </a:p>
        </p:txBody>
      </p:sp>
      <p:sp>
        <p:nvSpPr>
          <p:cNvPr id="5" name="Text 2"/>
          <p:cNvSpPr/>
          <p:nvPr/>
        </p:nvSpPr>
        <p:spPr>
          <a:xfrm>
            <a:off x="6764774" y="2843927"/>
            <a:ext cx="2583418" cy="3228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sz="2000" kern="0" spc="-61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Budget Savings</a:t>
            </a:r>
            <a:endParaRPr lang="en-US" sz="2000" dirty="0"/>
          </a:p>
        </p:txBody>
      </p:sp>
      <p:sp>
        <p:nvSpPr>
          <p:cNvPr id="6" name="Text 3"/>
          <p:cNvSpPr/>
          <p:nvPr/>
        </p:nvSpPr>
        <p:spPr>
          <a:xfrm>
            <a:off x="6209705" y="3290768"/>
            <a:ext cx="3693676" cy="9919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1600" kern="0" spc="-33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Quantify your achievements to showcase the impact you’ve made. For example, "I saved 10% on the budget."</a:t>
            </a:r>
            <a:endParaRPr lang="en-US" sz="1600" dirty="0"/>
          </a:p>
        </p:txBody>
      </p:sp>
      <p:sp>
        <p:nvSpPr>
          <p:cNvPr id="7" name="Text 4"/>
          <p:cNvSpPr/>
          <p:nvPr/>
        </p:nvSpPr>
        <p:spPr>
          <a:xfrm>
            <a:off x="10213300" y="1903809"/>
            <a:ext cx="3693795" cy="6819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350"/>
              </a:lnSpc>
              <a:buNone/>
            </a:pPr>
            <a:r>
              <a:rPr lang="en-US" sz="5350" kern="0" spc="-161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2 weeks</a:t>
            </a:r>
            <a:endParaRPr lang="en-US" sz="5350" dirty="0"/>
          </a:p>
        </p:txBody>
      </p:sp>
      <p:sp>
        <p:nvSpPr>
          <p:cNvPr id="8" name="Text 5"/>
          <p:cNvSpPr/>
          <p:nvPr/>
        </p:nvSpPr>
        <p:spPr>
          <a:xfrm>
            <a:off x="10768489" y="2843927"/>
            <a:ext cx="2583418" cy="3228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sz="2000" kern="0" spc="-61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Ahead of Schedule</a:t>
            </a:r>
            <a:endParaRPr lang="en-US" sz="2000" dirty="0"/>
          </a:p>
        </p:txBody>
      </p:sp>
      <p:sp>
        <p:nvSpPr>
          <p:cNvPr id="9" name="Text 6"/>
          <p:cNvSpPr/>
          <p:nvPr/>
        </p:nvSpPr>
        <p:spPr>
          <a:xfrm>
            <a:off x="10213300" y="3290768"/>
            <a:ext cx="3693795" cy="9919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1600" kern="0" spc="-33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Mention how you've delivered projects ahead of schedule or exceeded expectations.</a:t>
            </a:r>
            <a:endParaRPr lang="en-US" sz="1600" dirty="0"/>
          </a:p>
        </p:txBody>
      </p:sp>
      <p:sp>
        <p:nvSpPr>
          <p:cNvPr id="10" name="Text 7"/>
          <p:cNvSpPr/>
          <p:nvPr/>
        </p:nvSpPr>
        <p:spPr>
          <a:xfrm>
            <a:off x="8211503" y="5005864"/>
            <a:ext cx="3693676" cy="6819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350"/>
              </a:lnSpc>
              <a:buNone/>
            </a:pPr>
            <a:r>
              <a:rPr lang="en-US" sz="5350" kern="0" spc="-161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20%</a:t>
            </a:r>
            <a:endParaRPr lang="en-US" sz="5350" dirty="0"/>
          </a:p>
        </p:txBody>
      </p:sp>
      <p:sp>
        <p:nvSpPr>
          <p:cNvPr id="11" name="Text 8"/>
          <p:cNvSpPr/>
          <p:nvPr/>
        </p:nvSpPr>
        <p:spPr>
          <a:xfrm>
            <a:off x="8766572" y="5945981"/>
            <a:ext cx="2583418" cy="3228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sz="2000" kern="0" spc="-61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Increased Productivity</a:t>
            </a:r>
            <a:endParaRPr lang="en-US" sz="2000" dirty="0"/>
          </a:p>
        </p:txBody>
      </p:sp>
      <p:sp>
        <p:nvSpPr>
          <p:cNvPr id="12" name="Text 9"/>
          <p:cNvSpPr/>
          <p:nvPr/>
        </p:nvSpPr>
        <p:spPr>
          <a:xfrm>
            <a:off x="8211503" y="6392823"/>
            <a:ext cx="3693676" cy="9919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1600" kern="0" spc="-33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Highlight how you've boosted team productivity, improved efficiency, or exceeded goals.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34973" y="1078230"/>
            <a:ext cx="6121360" cy="6562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150"/>
              </a:lnSpc>
              <a:buNone/>
            </a:pPr>
            <a:r>
              <a:rPr lang="en-US" sz="4100" kern="0" spc="-124" dirty="0">
                <a:solidFill>
                  <a:srgbClr val="2C3F42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8. Ask Insightful Questions</a:t>
            </a:r>
            <a:endParaRPr lang="en-US" sz="410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0758" y="2154436"/>
            <a:ext cx="1628537" cy="1209913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3974425" y="2699385"/>
            <a:ext cx="101084" cy="4200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300"/>
              </a:lnSpc>
              <a:buNone/>
            </a:pPr>
            <a:r>
              <a:rPr lang="en-US" sz="2050" kern="0" spc="-62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1</a:t>
            </a:r>
            <a:endParaRPr lang="en-US" sz="2050" dirty="0"/>
          </a:p>
        </p:txBody>
      </p:sp>
      <p:sp>
        <p:nvSpPr>
          <p:cNvPr id="5" name="Text 2"/>
          <p:cNvSpPr/>
          <p:nvPr/>
        </p:nvSpPr>
        <p:spPr>
          <a:xfrm>
            <a:off x="5049203" y="2364343"/>
            <a:ext cx="2625209" cy="32813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kern="0" spc="-62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Success Criteria</a:t>
            </a:r>
            <a:endParaRPr lang="en-US" sz="2050" dirty="0"/>
          </a:p>
        </p:txBody>
      </p:sp>
      <p:sp>
        <p:nvSpPr>
          <p:cNvPr id="6" name="Text 3"/>
          <p:cNvSpPr/>
          <p:nvPr/>
        </p:nvSpPr>
        <p:spPr>
          <a:xfrm>
            <a:off x="5049203" y="2818448"/>
            <a:ext cx="3705701" cy="3359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50" kern="0" spc="-33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What does success look like in this role?</a:t>
            </a:r>
            <a:endParaRPr lang="en-US" sz="1650" dirty="0"/>
          </a:p>
        </p:txBody>
      </p:sp>
      <p:sp>
        <p:nvSpPr>
          <p:cNvPr id="7" name="Shape 4"/>
          <p:cNvSpPr/>
          <p:nvPr/>
        </p:nvSpPr>
        <p:spPr>
          <a:xfrm>
            <a:off x="4891683" y="3381018"/>
            <a:ext cx="8951357" cy="11430"/>
          </a:xfrm>
          <a:prstGeom prst="roundRect">
            <a:avLst>
              <a:gd name="adj" fmla="val 771749"/>
            </a:avLst>
          </a:prstGeom>
          <a:solidFill>
            <a:srgbClr val="E2C8B5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6371" y="3416737"/>
            <a:ext cx="3257193" cy="1209913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3956566" y="3811667"/>
            <a:ext cx="136565" cy="4200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300"/>
              </a:lnSpc>
              <a:buNone/>
            </a:pPr>
            <a:r>
              <a:rPr lang="en-US" sz="2050" kern="0" spc="-62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2</a:t>
            </a:r>
            <a:endParaRPr lang="en-US" sz="2050" dirty="0"/>
          </a:p>
        </p:txBody>
      </p:sp>
      <p:sp>
        <p:nvSpPr>
          <p:cNvPr id="10" name="Text 6"/>
          <p:cNvSpPr/>
          <p:nvPr/>
        </p:nvSpPr>
        <p:spPr>
          <a:xfrm>
            <a:off x="5863471" y="3626644"/>
            <a:ext cx="2625209" cy="32813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kern="0" spc="-62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Team Dynamics</a:t>
            </a:r>
            <a:endParaRPr lang="en-US" sz="2050" dirty="0"/>
          </a:p>
        </p:txBody>
      </p:sp>
      <p:sp>
        <p:nvSpPr>
          <p:cNvPr id="11" name="Text 7"/>
          <p:cNvSpPr/>
          <p:nvPr/>
        </p:nvSpPr>
        <p:spPr>
          <a:xfrm>
            <a:off x="5863471" y="4080748"/>
            <a:ext cx="4381024" cy="3359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50" kern="0" spc="-33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Can you describe the team I'll be working with?</a:t>
            </a:r>
            <a:endParaRPr lang="en-US" sz="1650" dirty="0"/>
          </a:p>
        </p:txBody>
      </p:sp>
      <p:sp>
        <p:nvSpPr>
          <p:cNvPr id="12" name="Shape 8"/>
          <p:cNvSpPr/>
          <p:nvPr/>
        </p:nvSpPr>
        <p:spPr>
          <a:xfrm>
            <a:off x="5705951" y="4643318"/>
            <a:ext cx="8137088" cy="11430"/>
          </a:xfrm>
          <a:prstGeom prst="roundRect">
            <a:avLst>
              <a:gd name="adj" fmla="val 771749"/>
            </a:avLst>
          </a:prstGeom>
          <a:solidFill>
            <a:srgbClr val="E2C8B5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3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2103" y="4679037"/>
            <a:ext cx="4885730" cy="1209913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3953708" y="5073968"/>
            <a:ext cx="142280" cy="4200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300"/>
              </a:lnSpc>
              <a:buNone/>
            </a:pPr>
            <a:r>
              <a:rPr lang="en-US" sz="2050" kern="0" spc="-62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3</a:t>
            </a:r>
            <a:endParaRPr lang="en-US" sz="2050" dirty="0"/>
          </a:p>
        </p:txBody>
      </p:sp>
      <p:sp>
        <p:nvSpPr>
          <p:cNvPr id="15" name="Text 10"/>
          <p:cNvSpPr/>
          <p:nvPr/>
        </p:nvSpPr>
        <p:spPr>
          <a:xfrm>
            <a:off x="6677739" y="4888944"/>
            <a:ext cx="2683193" cy="32813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kern="0" spc="-62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Project Success Metrics</a:t>
            </a:r>
            <a:endParaRPr lang="en-US" sz="2050" dirty="0"/>
          </a:p>
        </p:txBody>
      </p:sp>
      <p:sp>
        <p:nvSpPr>
          <p:cNvPr id="16" name="Text 11"/>
          <p:cNvSpPr/>
          <p:nvPr/>
        </p:nvSpPr>
        <p:spPr>
          <a:xfrm>
            <a:off x="6677739" y="5343049"/>
            <a:ext cx="4963478" cy="3359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50" kern="0" spc="-33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How does the organization measure project success?</a:t>
            </a:r>
            <a:endParaRPr lang="en-US" sz="1650" dirty="0"/>
          </a:p>
        </p:txBody>
      </p:sp>
      <p:sp>
        <p:nvSpPr>
          <p:cNvPr id="17" name="Shape 12"/>
          <p:cNvSpPr/>
          <p:nvPr/>
        </p:nvSpPr>
        <p:spPr>
          <a:xfrm>
            <a:off x="6520220" y="5905619"/>
            <a:ext cx="7322820" cy="11430"/>
          </a:xfrm>
          <a:prstGeom prst="roundRect">
            <a:avLst>
              <a:gd name="adj" fmla="val 771749"/>
            </a:avLst>
          </a:prstGeom>
          <a:solidFill>
            <a:srgbClr val="E2C8B5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8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7834" y="5941338"/>
            <a:ext cx="6514386" cy="1209913"/>
          </a:xfrm>
          <a:prstGeom prst="rect">
            <a:avLst/>
          </a:prstGeom>
        </p:spPr>
      </p:pic>
      <p:sp>
        <p:nvSpPr>
          <p:cNvPr id="19" name="Text 13"/>
          <p:cNvSpPr/>
          <p:nvPr/>
        </p:nvSpPr>
        <p:spPr>
          <a:xfrm>
            <a:off x="3951208" y="6336268"/>
            <a:ext cx="147518" cy="4200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300"/>
              </a:lnSpc>
              <a:buNone/>
            </a:pPr>
            <a:r>
              <a:rPr lang="en-US" sz="2050" kern="0" spc="-62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4</a:t>
            </a:r>
            <a:endParaRPr lang="en-US" sz="2050" dirty="0"/>
          </a:p>
        </p:txBody>
      </p:sp>
      <p:sp>
        <p:nvSpPr>
          <p:cNvPr id="20" name="Text 14"/>
          <p:cNvSpPr/>
          <p:nvPr/>
        </p:nvSpPr>
        <p:spPr>
          <a:xfrm>
            <a:off x="7492127" y="6151245"/>
            <a:ext cx="2625209" cy="32813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kern="0" spc="-62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Current Challenges</a:t>
            </a:r>
            <a:endParaRPr lang="en-US" sz="2050" dirty="0"/>
          </a:p>
        </p:txBody>
      </p:sp>
      <p:sp>
        <p:nvSpPr>
          <p:cNvPr id="21" name="Text 15"/>
          <p:cNvSpPr/>
          <p:nvPr/>
        </p:nvSpPr>
        <p:spPr>
          <a:xfrm>
            <a:off x="7492127" y="6605349"/>
            <a:ext cx="5703451" cy="3359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50" kern="0" spc="-33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What are the biggest challenges the team is facing right now?</a:t>
            </a:r>
            <a:endParaRPr lang="en-US" sz="16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697</Words>
  <Application>Microsoft Office PowerPoint</Application>
  <PresentationFormat>Custom</PresentationFormat>
  <Paragraphs>101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Open Sans Bold</vt:lpstr>
      <vt:lpstr>Bitter Medium</vt:lpstr>
      <vt:lpstr>Arial</vt:lpstr>
      <vt:lpstr>Open Sans Medium</vt:lpstr>
      <vt:lpstr>Open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Kim Wiethoff</cp:lastModifiedBy>
  <cp:revision>2</cp:revision>
  <dcterms:created xsi:type="dcterms:W3CDTF">2025-01-28T18:42:15Z</dcterms:created>
  <dcterms:modified xsi:type="dcterms:W3CDTF">2025-01-28T18:43:09Z</dcterms:modified>
</cp:coreProperties>
</file>