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Open Sans" panose="020B0606030504020204" pitchFamily="34" charset="0"/>
      <p:regular r:id="rId15"/>
      <p:bold r:id="rId16"/>
    </p:embeddedFont>
    <p:embeddedFont>
      <p:font typeface="Open Sans Bold" panose="020B0806030504020204" pitchFamily="34"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36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20973"/>
            <a:ext cx="7556421" cy="3543895"/>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Mastering Stakeholder Management in Cross-Functional IT Projects</a:t>
            </a:r>
            <a:endParaRPr lang="en-US" sz="4450" dirty="0"/>
          </a:p>
        </p:txBody>
      </p:sp>
      <p:sp>
        <p:nvSpPr>
          <p:cNvPr id="4" name="Text 1"/>
          <p:cNvSpPr/>
          <p:nvPr/>
        </p:nvSpPr>
        <p:spPr>
          <a:xfrm>
            <a:off x="6280190" y="5005030"/>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In the dynamic realm of IT projects, success hinges on navigating complex stakeholder landscapes. This presentation explores key tips and techniques for effective stakeholder management, empowering you to achieve project goals and build lasting relationships.</a:t>
            </a:r>
            <a:endParaRPr lang="en-US" sz="1750" dirty="0"/>
          </a:p>
        </p:txBody>
      </p:sp>
      <p:sp>
        <p:nvSpPr>
          <p:cNvPr id="5" name="Shape 2"/>
          <p:cNvSpPr/>
          <p:nvPr/>
        </p:nvSpPr>
        <p:spPr>
          <a:xfrm>
            <a:off x="6280190" y="6728698"/>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85560" y="6861334"/>
            <a:ext cx="15216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6756440" y="6711791"/>
            <a:ext cx="2983349" cy="396835"/>
          </a:xfrm>
          <a:prstGeom prst="rect">
            <a:avLst/>
          </a:prstGeom>
          <a:noFill/>
          <a:ln/>
        </p:spPr>
        <p:txBody>
          <a:bodyPr wrap="none" lIns="0" tIns="0" rIns="0" bIns="0" rtlCol="0" anchor="t"/>
          <a:lstStyle/>
          <a:p>
            <a:pPr marL="0" indent="0" algn="l">
              <a:lnSpc>
                <a:spcPts val="3100"/>
              </a:lnSpc>
              <a:buNone/>
            </a:pPr>
            <a:r>
              <a:rPr lang="en-US" sz="2200" b="1" dirty="0">
                <a:solidFill>
                  <a:srgbClr val="333F70"/>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3425" y="576263"/>
            <a:ext cx="13163550" cy="1309688"/>
          </a:xfrm>
          <a:prstGeom prst="rect">
            <a:avLst/>
          </a:prstGeom>
          <a:noFill/>
          <a:ln/>
        </p:spPr>
        <p:txBody>
          <a:bodyPr wrap="square" lIns="0" tIns="0" rIns="0" bIns="0" rtlCol="0" anchor="t"/>
          <a:lstStyle/>
          <a:p>
            <a:pPr marL="0" indent="0">
              <a:lnSpc>
                <a:spcPts val="5150"/>
              </a:lnSpc>
              <a:buNone/>
            </a:pPr>
            <a:r>
              <a:rPr lang="en-US" sz="4100" b="1" dirty="0">
                <a:solidFill>
                  <a:srgbClr val="333F70"/>
                </a:solidFill>
                <a:latin typeface="Unbounded Bold" pitchFamily="34" charset="0"/>
                <a:ea typeface="Unbounded Bold" pitchFamily="34" charset="-122"/>
                <a:cs typeface="Unbounded Bold" pitchFamily="34" charset="-120"/>
              </a:rPr>
              <a:t>Documenting and Learning from Experiences</a:t>
            </a:r>
            <a:endParaRPr lang="en-US" sz="4100" dirty="0"/>
          </a:p>
        </p:txBody>
      </p:sp>
      <p:pic>
        <p:nvPicPr>
          <p:cNvPr id="3" name="Image 0" descr="preencoded.png"/>
          <p:cNvPicPr>
            <a:picLocks noChangeAspect="1"/>
          </p:cNvPicPr>
          <p:nvPr/>
        </p:nvPicPr>
        <p:blipFill>
          <a:blip r:embed="rId3"/>
          <a:stretch>
            <a:fillRect/>
          </a:stretch>
        </p:blipFill>
        <p:spPr>
          <a:xfrm>
            <a:off x="733425" y="2305050"/>
            <a:ext cx="5935385" cy="3668316"/>
          </a:xfrm>
          <a:prstGeom prst="rect">
            <a:avLst/>
          </a:prstGeom>
        </p:spPr>
      </p:pic>
      <p:sp>
        <p:nvSpPr>
          <p:cNvPr id="4" name="Text 1"/>
          <p:cNvSpPr/>
          <p:nvPr/>
        </p:nvSpPr>
        <p:spPr>
          <a:xfrm>
            <a:off x="733425" y="6235303"/>
            <a:ext cx="3086100" cy="327422"/>
          </a:xfrm>
          <a:prstGeom prst="rect">
            <a:avLst/>
          </a:prstGeom>
          <a:noFill/>
          <a:ln/>
        </p:spPr>
        <p:txBody>
          <a:bodyPr wrap="none" lIns="0" tIns="0" rIns="0" bIns="0" rtlCol="0" anchor="t"/>
          <a:lstStyle/>
          <a:p>
            <a:pPr marL="0" indent="0" algn="l">
              <a:lnSpc>
                <a:spcPts val="2550"/>
              </a:lnSpc>
              <a:buNone/>
            </a:pPr>
            <a:r>
              <a:rPr lang="en-US" sz="2050" b="1" dirty="0">
                <a:solidFill>
                  <a:srgbClr val="333F70"/>
                </a:solidFill>
                <a:latin typeface="Unbounded Bold" pitchFamily="34" charset="0"/>
                <a:ea typeface="Unbounded Bold" pitchFamily="34" charset="-122"/>
                <a:cs typeface="Unbounded Bold" pitchFamily="34" charset="-120"/>
              </a:rPr>
              <a:t>Capturing Insights</a:t>
            </a:r>
            <a:endParaRPr lang="en-US" sz="2050" dirty="0"/>
          </a:p>
        </p:txBody>
      </p:sp>
      <p:sp>
        <p:nvSpPr>
          <p:cNvPr id="5" name="Text 2"/>
          <p:cNvSpPr/>
          <p:nvPr/>
        </p:nvSpPr>
        <p:spPr>
          <a:xfrm>
            <a:off x="733425" y="6688455"/>
            <a:ext cx="6424612" cy="1005840"/>
          </a:xfrm>
          <a:prstGeom prst="rect">
            <a:avLst/>
          </a:prstGeom>
          <a:noFill/>
          <a:ln/>
        </p:spPr>
        <p:txBody>
          <a:bodyPr wrap="square" lIns="0" tIns="0" rIns="0" bIns="0" rtlCol="0" anchor="t"/>
          <a:lstStyle/>
          <a:p>
            <a:pPr marL="0" indent="0" algn="l">
              <a:lnSpc>
                <a:spcPts val="2600"/>
              </a:lnSpc>
              <a:buNone/>
            </a:pPr>
            <a:r>
              <a:rPr lang="en-US" sz="1650" dirty="0">
                <a:solidFill>
                  <a:srgbClr val="333F70"/>
                </a:solidFill>
                <a:latin typeface="Open Sans" pitchFamily="34" charset="0"/>
                <a:ea typeface="Open Sans" pitchFamily="34" charset="-122"/>
                <a:cs typeface="Open Sans" pitchFamily="34" charset="-120"/>
              </a:rPr>
              <a:t>Document lessons learned throughout the project lifecycle, including successes, failures, and key insights gained from stakeholder interactions.</a:t>
            </a:r>
            <a:endParaRPr lang="en-US" sz="1650" dirty="0"/>
          </a:p>
        </p:txBody>
      </p:sp>
      <p:pic>
        <p:nvPicPr>
          <p:cNvPr id="6" name="Image 1" descr="preencoded.png"/>
          <p:cNvPicPr>
            <a:picLocks noChangeAspect="1"/>
          </p:cNvPicPr>
          <p:nvPr/>
        </p:nvPicPr>
        <p:blipFill>
          <a:blip r:embed="rId4"/>
          <a:stretch>
            <a:fillRect/>
          </a:stretch>
        </p:blipFill>
        <p:spPr>
          <a:xfrm>
            <a:off x="7472363" y="2305050"/>
            <a:ext cx="5935385" cy="3668316"/>
          </a:xfrm>
          <a:prstGeom prst="rect">
            <a:avLst/>
          </a:prstGeom>
        </p:spPr>
      </p:pic>
      <p:sp>
        <p:nvSpPr>
          <p:cNvPr id="7" name="Text 3"/>
          <p:cNvSpPr/>
          <p:nvPr/>
        </p:nvSpPr>
        <p:spPr>
          <a:xfrm>
            <a:off x="7472363" y="6235303"/>
            <a:ext cx="3438763" cy="327422"/>
          </a:xfrm>
          <a:prstGeom prst="rect">
            <a:avLst/>
          </a:prstGeom>
          <a:noFill/>
          <a:ln/>
        </p:spPr>
        <p:txBody>
          <a:bodyPr wrap="none" lIns="0" tIns="0" rIns="0" bIns="0" rtlCol="0" anchor="t"/>
          <a:lstStyle/>
          <a:p>
            <a:pPr marL="0" indent="0" algn="l">
              <a:lnSpc>
                <a:spcPts val="2550"/>
              </a:lnSpc>
              <a:buNone/>
            </a:pPr>
            <a:r>
              <a:rPr lang="en-US" sz="2050" b="1" dirty="0">
                <a:solidFill>
                  <a:srgbClr val="333F70"/>
                </a:solidFill>
                <a:latin typeface="Unbounded Bold" pitchFamily="34" charset="0"/>
                <a:ea typeface="Unbounded Bold" pitchFamily="34" charset="-122"/>
                <a:cs typeface="Unbounded Bold" pitchFamily="34" charset="-120"/>
              </a:rPr>
              <a:t>Refining Approaches</a:t>
            </a:r>
            <a:endParaRPr lang="en-US" sz="2050" dirty="0"/>
          </a:p>
        </p:txBody>
      </p:sp>
      <p:sp>
        <p:nvSpPr>
          <p:cNvPr id="8" name="Text 4"/>
          <p:cNvSpPr/>
          <p:nvPr/>
        </p:nvSpPr>
        <p:spPr>
          <a:xfrm>
            <a:off x="7472363" y="6688455"/>
            <a:ext cx="6424612" cy="670560"/>
          </a:xfrm>
          <a:prstGeom prst="rect">
            <a:avLst/>
          </a:prstGeom>
          <a:noFill/>
          <a:ln/>
        </p:spPr>
        <p:txBody>
          <a:bodyPr wrap="square" lIns="0" tIns="0" rIns="0" bIns="0" rtlCol="0" anchor="t"/>
          <a:lstStyle/>
          <a:p>
            <a:pPr marL="0" indent="0" algn="l">
              <a:lnSpc>
                <a:spcPts val="2600"/>
              </a:lnSpc>
              <a:buNone/>
            </a:pPr>
            <a:r>
              <a:rPr lang="en-US" sz="1650" dirty="0">
                <a:solidFill>
                  <a:srgbClr val="333F70"/>
                </a:solidFill>
                <a:latin typeface="Open Sans" pitchFamily="34" charset="0"/>
                <a:ea typeface="Open Sans" pitchFamily="34" charset="-122"/>
                <a:cs typeface="Open Sans" pitchFamily="34" charset="-120"/>
              </a:rPr>
              <a:t>Use this knowledge to refine your stakeholder management approach in future projects, fostering continuous improvement.</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325047"/>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Key Takeaways: Stakeholder Management Success</a:t>
            </a:r>
            <a:endParaRPr lang="en-US" sz="4450" dirty="0"/>
          </a:p>
        </p:txBody>
      </p:sp>
      <p:pic>
        <p:nvPicPr>
          <p:cNvPr id="3" name="Image 0" descr="preencoded.png"/>
          <p:cNvPicPr>
            <a:picLocks noChangeAspect="1"/>
          </p:cNvPicPr>
          <p:nvPr/>
        </p:nvPicPr>
        <p:blipFill>
          <a:blip r:embed="rId3"/>
          <a:stretch>
            <a:fillRect/>
          </a:stretch>
        </p:blipFill>
        <p:spPr>
          <a:xfrm>
            <a:off x="793790" y="3196233"/>
            <a:ext cx="566976" cy="566976"/>
          </a:xfrm>
          <a:prstGeom prst="rect">
            <a:avLst/>
          </a:prstGeom>
        </p:spPr>
      </p:pic>
      <p:sp>
        <p:nvSpPr>
          <p:cNvPr id="4" name="Text 1"/>
          <p:cNvSpPr/>
          <p:nvPr/>
        </p:nvSpPr>
        <p:spPr>
          <a:xfrm>
            <a:off x="793790" y="3990023"/>
            <a:ext cx="4120753" cy="708660"/>
          </a:xfrm>
          <a:prstGeom prst="rect">
            <a:avLst/>
          </a:prstGeom>
          <a:noFill/>
          <a:ln/>
        </p:spPr>
        <p:txBody>
          <a:bodyPr wrap="squar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Proactive Communication</a:t>
            </a:r>
            <a:endParaRPr lang="en-US" sz="2200" dirty="0"/>
          </a:p>
        </p:txBody>
      </p:sp>
      <p:sp>
        <p:nvSpPr>
          <p:cNvPr id="5" name="Text 2"/>
          <p:cNvSpPr/>
          <p:nvPr/>
        </p:nvSpPr>
        <p:spPr>
          <a:xfrm>
            <a:off x="793790" y="4834771"/>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Adapt communication styles and continuously engage stakeholders throughout the project lifecycle</a:t>
            </a:r>
            <a:endParaRPr lang="en-US" sz="1750" dirty="0"/>
          </a:p>
        </p:txBody>
      </p:sp>
      <p:pic>
        <p:nvPicPr>
          <p:cNvPr id="6" name="Image 1" descr="preencoded.png"/>
          <p:cNvPicPr>
            <a:picLocks noChangeAspect="1"/>
          </p:cNvPicPr>
          <p:nvPr/>
        </p:nvPicPr>
        <p:blipFill>
          <a:blip r:embed="rId4"/>
          <a:stretch>
            <a:fillRect/>
          </a:stretch>
        </p:blipFill>
        <p:spPr>
          <a:xfrm>
            <a:off x="5254704" y="3196233"/>
            <a:ext cx="566976" cy="566976"/>
          </a:xfrm>
          <a:prstGeom prst="rect">
            <a:avLst/>
          </a:prstGeom>
        </p:spPr>
      </p:pic>
      <p:sp>
        <p:nvSpPr>
          <p:cNvPr id="7" name="Text 3"/>
          <p:cNvSpPr/>
          <p:nvPr/>
        </p:nvSpPr>
        <p:spPr>
          <a:xfrm>
            <a:off x="5254704" y="399002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Trust-Building</a:t>
            </a:r>
            <a:endParaRPr lang="en-US" sz="2200" dirty="0"/>
          </a:p>
        </p:txBody>
      </p:sp>
      <p:sp>
        <p:nvSpPr>
          <p:cNvPr id="8" name="Text 4"/>
          <p:cNvSpPr/>
          <p:nvPr/>
        </p:nvSpPr>
        <p:spPr>
          <a:xfrm>
            <a:off x="5254704" y="4480441"/>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Set realistic expectations and consistently deliver on promises to maintain credibility</a:t>
            </a:r>
            <a:endParaRPr lang="en-US" sz="1750" dirty="0"/>
          </a:p>
        </p:txBody>
      </p:sp>
      <p:pic>
        <p:nvPicPr>
          <p:cNvPr id="9" name="Image 2" descr="preencoded.png"/>
          <p:cNvPicPr>
            <a:picLocks noChangeAspect="1"/>
          </p:cNvPicPr>
          <p:nvPr/>
        </p:nvPicPr>
        <p:blipFill>
          <a:blip r:embed="rId5"/>
          <a:stretch>
            <a:fillRect/>
          </a:stretch>
        </p:blipFill>
        <p:spPr>
          <a:xfrm>
            <a:off x="9715738" y="3196233"/>
            <a:ext cx="566976" cy="566976"/>
          </a:xfrm>
          <a:prstGeom prst="rect">
            <a:avLst/>
          </a:prstGeom>
        </p:spPr>
      </p:pic>
      <p:sp>
        <p:nvSpPr>
          <p:cNvPr id="10" name="Text 5"/>
          <p:cNvSpPr/>
          <p:nvPr/>
        </p:nvSpPr>
        <p:spPr>
          <a:xfrm>
            <a:off x="9715738" y="3990023"/>
            <a:ext cx="3830360"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Strategic Adaptation</a:t>
            </a:r>
            <a:endParaRPr lang="en-US" sz="2200" dirty="0"/>
          </a:p>
        </p:txBody>
      </p:sp>
      <p:sp>
        <p:nvSpPr>
          <p:cNvPr id="11" name="Text 6"/>
          <p:cNvSpPr/>
          <p:nvPr/>
        </p:nvSpPr>
        <p:spPr>
          <a:xfrm>
            <a:off x="9715738" y="4480441"/>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Anticipate resistance, address concerns empathetically, and remain flexible</a:t>
            </a:r>
            <a:endParaRPr lang="en-US" sz="1750" dirty="0"/>
          </a:p>
        </p:txBody>
      </p:sp>
      <p:sp>
        <p:nvSpPr>
          <p:cNvPr id="12" name="Text 7"/>
          <p:cNvSpPr/>
          <p:nvPr/>
        </p:nvSpPr>
        <p:spPr>
          <a:xfrm>
            <a:off x="793790" y="6178629"/>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By implementing these principles, project managers can transform stakeholder interactions from transactional to truly collaborative partnerships.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864525"/>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Next Steps</a:t>
            </a:r>
            <a:endParaRPr lang="en-US" sz="4450" dirty="0"/>
          </a:p>
        </p:txBody>
      </p:sp>
      <p:sp>
        <p:nvSpPr>
          <p:cNvPr id="4" name="Text 1"/>
          <p:cNvSpPr/>
          <p:nvPr/>
        </p:nvSpPr>
        <p:spPr>
          <a:xfrm>
            <a:off x="793790" y="3913465"/>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Implement the techniques outlined in this presentation to elevate your stakeholder management capabilities. Embrace continuous learning and refinement to foster positive relationships, achieve project success, and drive impactful outcomes.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004060"/>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Identifying and Prioritizing Stakeholders</a:t>
            </a:r>
            <a:endParaRPr lang="en-US" sz="4450" dirty="0"/>
          </a:p>
        </p:txBody>
      </p:sp>
      <p:sp>
        <p:nvSpPr>
          <p:cNvPr id="3" name="Text 1"/>
          <p:cNvSpPr/>
          <p:nvPr/>
        </p:nvSpPr>
        <p:spPr>
          <a:xfrm>
            <a:off x="793790" y="3988594"/>
            <a:ext cx="432625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Mapping the Landscape</a:t>
            </a:r>
            <a:endParaRPr lang="en-US" sz="2200" dirty="0"/>
          </a:p>
        </p:txBody>
      </p:sp>
      <p:sp>
        <p:nvSpPr>
          <p:cNvPr id="4" name="Text 2"/>
          <p:cNvSpPr/>
          <p:nvPr/>
        </p:nvSpPr>
        <p:spPr>
          <a:xfrm>
            <a:off x="793790" y="456973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Begin by identifying all potential stakeholders – those directly involved and those impacted by the project's outcomes. This includes end-users, executives, and cross-functional teams.</a:t>
            </a:r>
            <a:endParaRPr lang="en-US" sz="1750" dirty="0"/>
          </a:p>
        </p:txBody>
      </p:sp>
      <p:sp>
        <p:nvSpPr>
          <p:cNvPr id="5" name="Text 3"/>
          <p:cNvSpPr/>
          <p:nvPr/>
        </p:nvSpPr>
        <p:spPr>
          <a:xfrm>
            <a:off x="7599521" y="398859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Prioritization</a:t>
            </a:r>
            <a:endParaRPr lang="en-US" sz="2200" dirty="0"/>
          </a:p>
        </p:txBody>
      </p:sp>
      <p:sp>
        <p:nvSpPr>
          <p:cNvPr id="6" name="Text 4"/>
          <p:cNvSpPr/>
          <p:nvPr/>
        </p:nvSpPr>
        <p:spPr>
          <a:xfrm>
            <a:off x="7599521" y="4569738"/>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Prioritize stakeholders based on influence, interest, and impact on the project. This helps focus your efforts on those who hold the greatest sway.</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13140"/>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Understanding Stakeholder Needs and Expectations</a:t>
            </a:r>
            <a:endParaRPr lang="en-US" sz="4450" dirty="0"/>
          </a:p>
        </p:txBody>
      </p:sp>
      <p:sp>
        <p:nvSpPr>
          <p:cNvPr id="4" name="Shape 1"/>
          <p:cNvSpPr/>
          <p:nvPr/>
        </p:nvSpPr>
        <p:spPr>
          <a:xfrm>
            <a:off x="793790" y="3779639"/>
            <a:ext cx="3664863" cy="3136702"/>
          </a:xfrm>
          <a:prstGeom prst="roundRect">
            <a:avLst>
              <a:gd name="adj" fmla="val 3037"/>
            </a:avLst>
          </a:prstGeom>
          <a:solidFill>
            <a:srgbClr val="D6F5EE"/>
          </a:solidFill>
          <a:ln w="7620">
            <a:solidFill>
              <a:srgbClr val="BCDBD4"/>
            </a:solidFill>
            <a:prstDash val="solid"/>
          </a:ln>
        </p:spPr>
        <p:txBody>
          <a:bodyPr/>
          <a:lstStyle/>
          <a:p>
            <a:endParaRPr lang="en-US"/>
          </a:p>
        </p:txBody>
      </p:sp>
      <p:sp>
        <p:nvSpPr>
          <p:cNvPr id="5" name="Text 2"/>
          <p:cNvSpPr/>
          <p:nvPr/>
        </p:nvSpPr>
        <p:spPr>
          <a:xfrm>
            <a:off x="1028224" y="4014073"/>
            <a:ext cx="2877383"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Active Listening</a:t>
            </a:r>
            <a:endParaRPr lang="en-US" sz="2200" dirty="0"/>
          </a:p>
        </p:txBody>
      </p:sp>
      <p:sp>
        <p:nvSpPr>
          <p:cNvPr id="6" name="Text 3"/>
          <p:cNvSpPr/>
          <p:nvPr/>
        </p:nvSpPr>
        <p:spPr>
          <a:xfrm>
            <a:off x="1028224" y="4504492"/>
            <a:ext cx="3195995" cy="217741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Engage with stakeholders early to understand their needs, expectations, and concerns. Utilize interviews, surveys, and workshops to gather insights.</a:t>
            </a:r>
            <a:endParaRPr lang="en-US" sz="1750" dirty="0"/>
          </a:p>
        </p:txBody>
      </p:sp>
      <p:sp>
        <p:nvSpPr>
          <p:cNvPr id="7" name="Shape 4"/>
          <p:cNvSpPr/>
          <p:nvPr/>
        </p:nvSpPr>
        <p:spPr>
          <a:xfrm>
            <a:off x="4685467" y="3779639"/>
            <a:ext cx="3664863" cy="3136702"/>
          </a:xfrm>
          <a:prstGeom prst="roundRect">
            <a:avLst>
              <a:gd name="adj" fmla="val 3037"/>
            </a:avLst>
          </a:prstGeom>
          <a:solidFill>
            <a:srgbClr val="D6F5EE"/>
          </a:solidFill>
          <a:ln w="7620">
            <a:solidFill>
              <a:srgbClr val="BCDBD4"/>
            </a:solidFill>
            <a:prstDash val="solid"/>
          </a:ln>
        </p:spPr>
        <p:txBody>
          <a:bodyPr/>
          <a:lstStyle/>
          <a:p>
            <a:endParaRPr lang="en-US"/>
          </a:p>
        </p:txBody>
      </p:sp>
      <p:sp>
        <p:nvSpPr>
          <p:cNvPr id="8" name="Text 5"/>
          <p:cNvSpPr/>
          <p:nvPr/>
        </p:nvSpPr>
        <p:spPr>
          <a:xfrm>
            <a:off x="4919901" y="4014073"/>
            <a:ext cx="3192542"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Tailored Solutions</a:t>
            </a:r>
            <a:endParaRPr lang="en-US" sz="2200" dirty="0"/>
          </a:p>
        </p:txBody>
      </p:sp>
      <p:sp>
        <p:nvSpPr>
          <p:cNvPr id="9" name="Text 6"/>
          <p:cNvSpPr/>
          <p:nvPr/>
        </p:nvSpPr>
        <p:spPr>
          <a:xfrm>
            <a:off x="4919901" y="4504492"/>
            <a:ext cx="3195995" cy="217741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This information allows you to tailor project strategies and communication plans to address specific stakeholder requirements, ensuring alignment and satisfaction.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86520"/>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Building Trust and Credibility</a:t>
            </a:r>
            <a:endParaRPr lang="en-US" sz="4450" dirty="0"/>
          </a:p>
        </p:txBody>
      </p:sp>
      <p:pic>
        <p:nvPicPr>
          <p:cNvPr id="4" name="Image 1" descr="preencoded.png"/>
          <p:cNvPicPr>
            <a:picLocks noChangeAspect="1"/>
          </p:cNvPicPr>
          <p:nvPr/>
        </p:nvPicPr>
        <p:blipFill>
          <a:blip r:embed="rId4"/>
          <a:stretch>
            <a:fillRect/>
          </a:stretch>
        </p:blipFill>
        <p:spPr>
          <a:xfrm>
            <a:off x="6280190" y="3444240"/>
            <a:ext cx="566976" cy="566976"/>
          </a:xfrm>
          <a:prstGeom prst="rect">
            <a:avLst/>
          </a:prstGeom>
        </p:spPr>
      </p:pic>
      <p:sp>
        <p:nvSpPr>
          <p:cNvPr id="5" name="Text 1"/>
          <p:cNvSpPr/>
          <p:nvPr/>
        </p:nvSpPr>
        <p:spPr>
          <a:xfrm>
            <a:off x="6280190" y="423803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Transparency</a:t>
            </a:r>
            <a:endParaRPr lang="en-US" sz="2200" dirty="0"/>
          </a:p>
        </p:txBody>
      </p:sp>
      <p:sp>
        <p:nvSpPr>
          <p:cNvPr id="6" name="Text 2"/>
          <p:cNvSpPr/>
          <p:nvPr/>
        </p:nvSpPr>
        <p:spPr>
          <a:xfrm>
            <a:off x="6280190" y="4728448"/>
            <a:ext cx="3608070" cy="1814513"/>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Keep stakeholders informed about project progress, challenges, and successes. Honesty builds trust and fosters positive relationships.</a:t>
            </a:r>
            <a:endParaRPr lang="en-US" sz="1750" dirty="0"/>
          </a:p>
        </p:txBody>
      </p:sp>
      <p:pic>
        <p:nvPicPr>
          <p:cNvPr id="7" name="Image 2" descr="preencoded.png"/>
          <p:cNvPicPr>
            <a:picLocks noChangeAspect="1"/>
          </p:cNvPicPr>
          <p:nvPr/>
        </p:nvPicPr>
        <p:blipFill>
          <a:blip r:embed="rId5"/>
          <a:stretch>
            <a:fillRect/>
          </a:stretch>
        </p:blipFill>
        <p:spPr>
          <a:xfrm>
            <a:off x="10228421" y="3444240"/>
            <a:ext cx="566976" cy="566976"/>
          </a:xfrm>
          <a:prstGeom prst="rect">
            <a:avLst/>
          </a:prstGeom>
        </p:spPr>
      </p:pic>
      <p:sp>
        <p:nvSpPr>
          <p:cNvPr id="8" name="Text 3"/>
          <p:cNvSpPr/>
          <p:nvPr/>
        </p:nvSpPr>
        <p:spPr>
          <a:xfrm>
            <a:off x="10228421" y="423803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Reliability</a:t>
            </a:r>
            <a:endParaRPr lang="en-US" sz="2200" dirty="0"/>
          </a:p>
        </p:txBody>
      </p:sp>
      <p:sp>
        <p:nvSpPr>
          <p:cNvPr id="9" name="Text 4"/>
          <p:cNvSpPr/>
          <p:nvPr/>
        </p:nvSpPr>
        <p:spPr>
          <a:xfrm>
            <a:off x="10228421" y="4728448"/>
            <a:ext cx="3608189" cy="1814513"/>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Delivering on commitments consistently enhances your credibility and reinforces stakeholder confidence in the project's success.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25748"/>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Managing Expectations Realistically</a:t>
            </a:r>
            <a:endParaRPr lang="en-US" sz="4450" dirty="0"/>
          </a:p>
        </p:txBody>
      </p:sp>
      <p:sp>
        <p:nvSpPr>
          <p:cNvPr id="4" name="Shape 1"/>
          <p:cNvSpPr/>
          <p:nvPr/>
        </p:nvSpPr>
        <p:spPr>
          <a:xfrm>
            <a:off x="6605111" y="3692247"/>
            <a:ext cx="30480" cy="3311485"/>
          </a:xfrm>
          <a:prstGeom prst="roundRect">
            <a:avLst>
              <a:gd name="adj" fmla="val 312558"/>
            </a:avLst>
          </a:prstGeom>
          <a:solidFill>
            <a:srgbClr val="BCDBD4"/>
          </a:solidFill>
          <a:ln/>
        </p:spPr>
        <p:txBody>
          <a:bodyPr/>
          <a:lstStyle/>
          <a:p>
            <a:endParaRPr lang="en-US"/>
          </a:p>
        </p:txBody>
      </p:sp>
      <p:sp>
        <p:nvSpPr>
          <p:cNvPr id="5" name="Shape 2"/>
          <p:cNvSpPr/>
          <p:nvPr/>
        </p:nvSpPr>
        <p:spPr>
          <a:xfrm>
            <a:off x="6845022" y="4187309"/>
            <a:ext cx="793790" cy="30480"/>
          </a:xfrm>
          <a:prstGeom prst="roundRect">
            <a:avLst>
              <a:gd name="adj" fmla="val 312558"/>
            </a:avLst>
          </a:prstGeom>
          <a:solidFill>
            <a:srgbClr val="BCDBD4"/>
          </a:solidFill>
          <a:ln/>
        </p:spPr>
        <p:txBody>
          <a:bodyPr/>
          <a:lstStyle/>
          <a:p>
            <a:endParaRPr lang="en-US"/>
          </a:p>
        </p:txBody>
      </p:sp>
      <p:sp>
        <p:nvSpPr>
          <p:cNvPr id="6" name="Shape 3"/>
          <p:cNvSpPr/>
          <p:nvPr/>
        </p:nvSpPr>
        <p:spPr>
          <a:xfrm>
            <a:off x="6365200" y="3947398"/>
            <a:ext cx="510302" cy="510302"/>
          </a:xfrm>
          <a:prstGeom prst="roundRect">
            <a:avLst>
              <a:gd name="adj" fmla="val 18669"/>
            </a:avLst>
          </a:prstGeom>
          <a:solidFill>
            <a:srgbClr val="D6F5EE"/>
          </a:solidFill>
          <a:ln w="7620">
            <a:solidFill>
              <a:srgbClr val="BCDBD4"/>
            </a:solidFill>
            <a:prstDash val="solid"/>
          </a:ln>
        </p:spPr>
        <p:txBody>
          <a:bodyPr/>
          <a:lstStyle/>
          <a:p>
            <a:endParaRPr lang="en-US"/>
          </a:p>
        </p:txBody>
      </p:sp>
      <p:sp>
        <p:nvSpPr>
          <p:cNvPr id="7" name="Text 4"/>
          <p:cNvSpPr/>
          <p:nvPr/>
        </p:nvSpPr>
        <p:spPr>
          <a:xfrm>
            <a:off x="6531888" y="4032409"/>
            <a:ext cx="176927" cy="340281"/>
          </a:xfrm>
          <a:prstGeom prst="rect">
            <a:avLst/>
          </a:prstGeom>
          <a:noFill/>
          <a:ln/>
        </p:spPr>
        <p:txBody>
          <a:bodyPr wrap="none" lIns="0" tIns="0" rIns="0" bIns="0" rtlCol="0" anchor="t"/>
          <a:lstStyle/>
          <a:p>
            <a:pPr marL="0" indent="0" algn="ctr">
              <a:lnSpc>
                <a:spcPts val="2650"/>
              </a:lnSpc>
              <a:buNone/>
            </a:pPr>
            <a:r>
              <a:rPr lang="en-US" sz="2650" b="1" dirty="0">
                <a:solidFill>
                  <a:srgbClr val="333F70"/>
                </a:solidFill>
                <a:latin typeface="Unbounded Bold" pitchFamily="34" charset="0"/>
                <a:ea typeface="Unbounded Bold" pitchFamily="34" charset="-122"/>
                <a:cs typeface="Unbounded Bold" pitchFamily="34" charset="-120"/>
              </a:rPr>
              <a:t>1</a:t>
            </a:r>
            <a:endParaRPr lang="en-US" sz="2650" dirty="0"/>
          </a:p>
        </p:txBody>
      </p:sp>
      <p:sp>
        <p:nvSpPr>
          <p:cNvPr id="8" name="Text 5"/>
          <p:cNvSpPr/>
          <p:nvPr/>
        </p:nvSpPr>
        <p:spPr>
          <a:xfrm>
            <a:off x="7867888" y="3919061"/>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Avoid overpromising to stakeholders, as it can lead to disappointment. Set realistic expectations regarding scope, timelines, and deliverables.</a:t>
            </a:r>
            <a:endParaRPr lang="en-US" sz="1750" dirty="0"/>
          </a:p>
        </p:txBody>
      </p:sp>
      <p:sp>
        <p:nvSpPr>
          <p:cNvPr id="9" name="Shape 6"/>
          <p:cNvSpPr/>
          <p:nvPr/>
        </p:nvSpPr>
        <p:spPr>
          <a:xfrm>
            <a:off x="6845022" y="5956459"/>
            <a:ext cx="793790" cy="30480"/>
          </a:xfrm>
          <a:prstGeom prst="roundRect">
            <a:avLst>
              <a:gd name="adj" fmla="val 312558"/>
            </a:avLst>
          </a:prstGeom>
          <a:solidFill>
            <a:srgbClr val="BCDBD4"/>
          </a:solidFill>
          <a:ln/>
        </p:spPr>
        <p:txBody>
          <a:bodyPr/>
          <a:lstStyle/>
          <a:p>
            <a:endParaRPr lang="en-US"/>
          </a:p>
        </p:txBody>
      </p:sp>
      <p:sp>
        <p:nvSpPr>
          <p:cNvPr id="10" name="Shape 7"/>
          <p:cNvSpPr/>
          <p:nvPr/>
        </p:nvSpPr>
        <p:spPr>
          <a:xfrm>
            <a:off x="6365200" y="5716548"/>
            <a:ext cx="510302" cy="510302"/>
          </a:xfrm>
          <a:prstGeom prst="roundRect">
            <a:avLst>
              <a:gd name="adj" fmla="val 18669"/>
            </a:avLst>
          </a:prstGeom>
          <a:solidFill>
            <a:srgbClr val="D6F5EE"/>
          </a:solidFill>
          <a:ln w="7620">
            <a:solidFill>
              <a:srgbClr val="BCDBD4"/>
            </a:solidFill>
            <a:prstDash val="solid"/>
          </a:ln>
        </p:spPr>
        <p:txBody>
          <a:bodyPr/>
          <a:lstStyle/>
          <a:p>
            <a:endParaRPr lang="en-US"/>
          </a:p>
        </p:txBody>
      </p:sp>
      <p:sp>
        <p:nvSpPr>
          <p:cNvPr id="11" name="Text 8"/>
          <p:cNvSpPr/>
          <p:nvPr/>
        </p:nvSpPr>
        <p:spPr>
          <a:xfrm>
            <a:off x="6478310" y="5801558"/>
            <a:ext cx="284083" cy="340281"/>
          </a:xfrm>
          <a:prstGeom prst="rect">
            <a:avLst/>
          </a:prstGeom>
          <a:noFill/>
          <a:ln/>
        </p:spPr>
        <p:txBody>
          <a:bodyPr wrap="none" lIns="0" tIns="0" rIns="0" bIns="0" rtlCol="0" anchor="t"/>
          <a:lstStyle/>
          <a:p>
            <a:pPr marL="0" indent="0" algn="ctr">
              <a:lnSpc>
                <a:spcPts val="2650"/>
              </a:lnSpc>
              <a:buNone/>
            </a:pPr>
            <a:r>
              <a:rPr lang="en-US" sz="2650" b="1" dirty="0">
                <a:solidFill>
                  <a:srgbClr val="333F70"/>
                </a:solidFill>
                <a:latin typeface="Unbounded Bold" pitchFamily="34" charset="0"/>
                <a:ea typeface="Unbounded Bold" pitchFamily="34" charset="-122"/>
                <a:cs typeface="Unbounded Bold" pitchFamily="34" charset="-120"/>
              </a:rPr>
              <a:t>2</a:t>
            </a:r>
            <a:endParaRPr lang="en-US" sz="2650" dirty="0"/>
          </a:p>
        </p:txBody>
      </p:sp>
      <p:sp>
        <p:nvSpPr>
          <p:cNvPr id="12" name="Text 9"/>
          <p:cNvSpPr/>
          <p:nvPr/>
        </p:nvSpPr>
        <p:spPr>
          <a:xfrm>
            <a:off x="7867888" y="5688211"/>
            <a:ext cx="5968722"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Instead, under promise and overdeliver by exceeding expectations whenever possible, reinforcing stakeholder confidence and trust.</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0093" y="757595"/>
            <a:ext cx="7663815" cy="1321832"/>
          </a:xfrm>
          <a:prstGeom prst="rect">
            <a:avLst/>
          </a:prstGeom>
          <a:noFill/>
          <a:ln/>
        </p:spPr>
        <p:txBody>
          <a:bodyPr wrap="square" lIns="0" tIns="0" rIns="0" bIns="0" rtlCol="0" anchor="t"/>
          <a:lstStyle/>
          <a:p>
            <a:pPr marL="0" indent="0">
              <a:lnSpc>
                <a:spcPts val="5200"/>
              </a:lnSpc>
              <a:buNone/>
            </a:pPr>
            <a:r>
              <a:rPr lang="en-US" sz="4150" b="1" dirty="0">
                <a:solidFill>
                  <a:srgbClr val="333F70"/>
                </a:solidFill>
                <a:latin typeface="Unbounded Bold" pitchFamily="34" charset="0"/>
                <a:ea typeface="Unbounded Bold" pitchFamily="34" charset="-122"/>
                <a:cs typeface="Unbounded Bold" pitchFamily="34" charset="-120"/>
              </a:rPr>
              <a:t>Customizing Communication Styles</a:t>
            </a:r>
            <a:endParaRPr lang="en-US" sz="4150" dirty="0"/>
          </a:p>
        </p:txBody>
      </p:sp>
      <p:pic>
        <p:nvPicPr>
          <p:cNvPr id="4" name="Image 1" descr="preencoded.png"/>
          <p:cNvPicPr>
            <a:picLocks noChangeAspect="1"/>
          </p:cNvPicPr>
          <p:nvPr/>
        </p:nvPicPr>
        <p:blipFill>
          <a:blip r:embed="rId4"/>
          <a:stretch>
            <a:fillRect/>
          </a:stretch>
        </p:blipFill>
        <p:spPr>
          <a:xfrm>
            <a:off x="740093" y="2396609"/>
            <a:ext cx="1057394" cy="1691759"/>
          </a:xfrm>
          <a:prstGeom prst="rect">
            <a:avLst/>
          </a:prstGeom>
        </p:spPr>
      </p:pic>
      <p:sp>
        <p:nvSpPr>
          <p:cNvPr id="5" name="Text 1"/>
          <p:cNvSpPr/>
          <p:nvPr/>
        </p:nvSpPr>
        <p:spPr>
          <a:xfrm>
            <a:off x="2114669" y="2608064"/>
            <a:ext cx="6289238" cy="1014770"/>
          </a:xfrm>
          <a:prstGeom prst="rect">
            <a:avLst/>
          </a:prstGeom>
          <a:noFill/>
          <a:ln/>
        </p:spPr>
        <p:txBody>
          <a:bodyPr wrap="square" lIns="0" tIns="0" rIns="0" bIns="0" rtlCol="0" anchor="t"/>
          <a:lstStyle/>
          <a:p>
            <a:pPr marL="0" indent="0" algn="l">
              <a:lnSpc>
                <a:spcPts val="2650"/>
              </a:lnSpc>
              <a:buNone/>
            </a:pPr>
            <a:r>
              <a:rPr lang="en-US" sz="1650" dirty="0">
                <a:solidFill>
                  <a:srgbClr val="333F70"/>
                </a:solidFill>
                <a:latin typeface="Open Sans" pitchFamily="34" charset="0"/>
                <a:ea typeface="Open Sans" pitchFamily="34" charset="-122"/>
                <a:cs typeface="Open Sans" pitchFamily="34" charset="-120"/>
              </a:rPr>
              <a:t>Different stakeholders have different communication preferences. Some may prefer detailed reports, while others may prefer quick summaries.</a:t>
            </a:r>
            <a:endParaRPr lang="en-US" sz="1650" dirty="0"/>
          </a:p>
        </p:txBody>
      </p:sp>
      <p:pic>
        <p:nvPicPr>
          <p:cNvPr id="6" name="Image 2" descr="preencoded.png"/>
          <p:cNvPicPr>
            <a:picLocks noChangeAspect="1"/>
          </p:cNvPicPr>
          <p:nvPr/>
        </p:nvPicPr>
        <p:blipFill>
          <a:blip r:embed="rId5"/>
          <a:stretch>
            <a:fillRect/>
          </a:stretch>
        </p:blipFill>
        <p:spPr>
          <a:xfrm>
            <a:off x="740093" y="4088368"/>
            <a:ext cx="1057394" cy="1691759"/>
          </a:xfrm>
          <a:prstGeom prst="rect">
            <a:avLst/>
          </a:prstGeom>
        </p:spPr>
      </p:pic>
      <p:sp>
        <p:nvSpPr>
          <p:cNvPr id="7" name="Text 2"/>
          <p:cNvSpPr/>
          <p:nvPr/>
        </p:nvSpPr>
        <p:spPr>
          <a:xfrm>
            <a:off x="2114669" y="4299823"/>
            <a:ext cx="6289238" cy="1014770"/>
          </a:xfrm>
          <a:prstGeom prst="rect">
            <a:avLst/>
          </a:prstGeom>
          <a:noFill/>
          <a:ln/>
        </p:spPr>
        <p:txBody>
          <a:bodyPr wrap="square" lIns="0" tIns="0" rIns="0" bIns="0" rtlCol="0" anchor="t"/>
          <a:lstStyle/>
          <a:p>
            <a:pPr marL="0" indent="0" algn="l">
              <a:lnSpc>
                <a:spcPts val="2650"/>
              </a:lnSpc>
              <a:buNone/>
            </a:pPr>
            <a:r>
              <a:rPr lang="en-US" sz="1650" dirty="0">
                <a:solidFill>
                  <a:srgbClr val="333F70"/>
                </a:solidFill>
                <a:latin typeface="Open Sans" pitchFamily="34" charset="0"/>
                <a:ea typeface="Open Sans" pitchFamily="34" charset="-122"/>
                <a:cs typeface="Open Sans" pitchFamily="34" charset="-120"/>
              </a:rPr>
              <a:t>Utilize a combination of emails, meetings, project management tools, and collaboration platforms to ensure seamless information flow.</a:t>
            </a:r>
            <a:endParaRPr lang="en-US" sz="1650" dirty="0"/>
          </a:p>
        </p:txBody>
      </p:sp>
      <p:pic>
        <p:nvPicPr>
          <p:cNvPr id="8" name="Image 3" descr="preencoded.png"/>
          <p:cNvPicPr>
            <a:picLocks noChangeAspect="1"/>
          </p:cNvPicPr>
          <p:nvPr/>
        </p:nvPicPr>
        <p:blipFill>
          <a:blip r:embed="rId6"/>
          <a:stretch>
            <a:fillRect/>
          </a:stretch>
        </p:blipFill>
        <p:spPr>
          <a:xfrm>
            <a:off x="740093" y="5780127"/>
            <a:ext cx="1057394" cy="1691759"/>
          </a:xfrm>
          <a:prstGeom prst="rect">
            <a:avLst/>
          </a:prstGeom>
        </p:spPr>
      </p:pic>
      <p:sp>
        <p:nvSpPr>
          <p:cNvPr id="9" name="Text 3"/>
          <p:cNvSpPr/>
          <p:nvPr/>
        </p:nvSpPr>
        <p:spPr>
          <a:xfrm>
            <a:off x="2114669" y="5991582"/>
            <a:ext cx="6289238" cy="676513"/>
          </a:xfrm>
          <a:prstGeom prst="rect">
            <a:avLst/>
          </a:prstGeom>
          <a:noFill/>
          <a:ln/>
        </p:spPr>
        <p:txBody>
          <a:bodyPr wrap="square" lIns="0" tIns="0" rIns="0" bIns="0" rtlCol="0" anchor="t"/>
          <a:lstStyle/>
          <a:p>
            <a:pPr marL="0" indent="0" algn="l">
              <a:lnSpc>
                <a:spcPts val="2650"/>
              </a:lnSpc>
              <a:buNone/>
            </a:pPr>
            <a:r>
              <a:rPr lang="en-US" sz="1650" dirty="0">
                <a:solidFill>
                  <a:srgbClr val="333F70"/>
                </a:solidFill>
                <a:latin typeface="Open Sans" pitchFamily="34" charset="0"/>
                <a:ea typeface="Open Sans" pitchFamily="34" charset="-122"/>
                <a:cs typeface="Open Sans" pitchFamily="34" charset="-120"/>
              </a:rPr>
              <a:t>Adapt your communication style to each stakeholder group, ensuring they feel heard and valued.</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118116"/>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Anticipating and Addressing Resistance</a:t>
            </a:r>
            <a:endParaRPr lang="en-US" sz="4450" dirty="0"/>
          </a:p>
        </p:txBody>
      </p:sp>
      <p:pic>
        <p:nvPicPr>
          <p:cNvPr id="3" name="Image 0" descr="preencoded.png"/>
          <p:cNvPicPr>
            <a:picLocks noChangeAspect="1"/>
          </p:cNvPicPr>
          <p:nvPr/>
        </p:nvPicPr>
        <p:blipFill>
          <a:blip r:embed="rId3"/>
          <a:stretch>
            <a:fillRect/>
          </a:stretch>
        </p:blipFill>
        <p:spPr>
          <a:xfrm>
            <a:off x="2440424" y="2989302"/>
            <a:ext cx="3228022" cy="2032754"/>
          </a:xfrm>
          <a:prstGeom prst="rect">
            <a:avLst/>
          </a:prstGeom>
        </p:spPr>
      </p:pic>
      <p:sp>
        <p:nvSpPr>
          <p:cNvPr id="4" name="Text 1"/>
          <p:cNvSpPr/>
          <p:nvPr/>
        </p:nvSpPr>
        <p:spPr>
          <a:xfrm>
            <a:off x="3980736" y="4049792"/>
            <a:ext cx="147399"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1</a:t>
            </a:r>
            <a:endParaRPr lang="en-US" sz="2200" dirty="0"/>
          </a:p>
        </p:txBody>
      </p:sp>
      <p:sp>
        <p:nvSpPr>
          <p:cNvPr id="5" name="Text 2"/>
          <p:cNvSpPr/>
          <p:nvPr/>
        </p:nvSpPr>
        <p:spPr>
          <a:xfrm>
            <a:off x="5895261" y="3397568"/>
            <a:ext cx="2935248"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Identify Sources</a:t>
            </a:r>
            <a:endParaRPr lang="en-US" sz="2200" dirty="0"/>
          </a:p>
        </p:txBody>
      </p:sp>
      <p:sp>
        <p:nvSpPr>
          <p:cNvPr id="6" name="Text 3"/>
          <p:cNvSpPr/>
          <p:nvPr/>
        </p:nvSpPr>
        <p:spPr>
          <a:xfrm>
            <a:off x="5895261" y="3887986"/>
            <a:ext cx="7714536"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Be proactive in identifying potential sources of resistance among stakeholders.</a:t>
            </a:r>
            <a:endParaRPr lang="en-US" sz="1750" dirty="0"/>
          </a:p>
        </p:txBody>
      </p:sp>
      <p:sp>
        <p:nvSpPr>
          <p:cNvPr id="7" name="Shape 4"/>
          <p:cNvSpPr/>
          <p:nvPr/>
        </p:nvSpPr>
        <p:spPr>
          <a:xfrm>
            <a:off x="5725120" y="5035153"/>
            <a:ext cx="8054816" cy="15240"/>
          </a:xfrm>
          <a:prstGeom prst="roundRect">
            <a:avLst>
              <a:gd name="adj" fmla="val 625116"/>
            </a:avLst>
          </a:prstGeom>
          <a:solidFill>
            <a:srgbClr val="BCDBD4"/>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826294" y="5078730"/>
            <a:ext cx="6456164" cy="2032754"/>
          </a:xfrm>
          <a:prstGeom prst="rect">
            <a:avLst/>
          </a:prstGeom>
        </p:spPr>
      </p:pic>
      <p:sp>
        <p:nvSpPr>
          <p:cNvPr id="9" name="Text 5"/>
          <p:cNvSpPr/>
          <p:nvPr/>
        </p:nvSpPr>
        <p:spPr>
          <a:xfrm>
            <a:off x="3935968" y="5868352"/>
            <a:ext cx="236696"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2</a:t>
            </a:r>
            <a:endParaRPr lang="en-US" sz="2200" dirty="0"/>
          </a:p>
        </p:txBody>
      </p:sp>
      <p:sp>
        <p:nvSpPr>
          <p:cNvPr id="10" name="Text 6"/>
          <p:cNvSpPr/>
          <p:nvPr/>
        </p:nvSpPr>
        <p:spPr>
          <a:xfrm>
            <a:off x="7509272" y="5305544"/>
            <a:ext cx="3335298"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Mitigate Concerns</a:t>
            </a:r>
            <a:endParaRPr lang="en-US" sz="2200" dirty="0"/>
          </a:p>
        </p:txBody>
      </p:sp>
      <p:sp>
        <p:nvSpPr>
          <p:cNvPr id="11" name="Text 7"/>
          <p:cNvSpPr/>
          <p:nvPr/>
        </p:nvSpPr>
        <p:spPr>
          <a:xfrm>
            <a:off x="7509272" y="5795963"/>
            <a:ext cx="6100524"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Address concerns empathetically, provide rationale for decisions, and involve stakeholders in the decision-making process.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452682"/>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Celebrating Achievements and Milestones</a:t>
            </a:r>
            <a:endParaRPr lang="en-US" sz="4450" dirty="0"/>
          </a:p>
        </p:txBody>
      </p:sp>
      <p:sp>
        <p:nvSpPr>
          <p:cNvPr id="3" name="Shape 1"/>
          <p:cNvSpPr/>
          <p:nvPr/>
        </p:nvSpPr>
        <p:spPr>
          <a:xfrm>
            <a:off x="793790" y="3323868"/>
            <a:ext cx="3260646" cy="1669852"/>
          </a:xfrm>
          <a:prstGeom prst="roundRect">
            <a:avLst>
              <a:gd name="adj" fmla="val 5705"/>
            </a:avLst>
          </a:prstGeom>
          <a:solidFill>
            <a:srgbClr val="D6F5EE"/>
          </a:solidFill>
          <a:ln w="7620">
            <a:solidFill>
              <a:srgbClr val="BCDBD4"/>
            </a:solidFill>
            <a:prstDash val="solid"/>
          </a:ln>
        </p:spPr>
        <p:txBody>
          <a:bodyPr/>
          <a:lstStyle/>
          <a:p>
            <a:endParaRPr lang="en-US"/>
          </a:p>
        </p:txBody>
      </p:sp>
      <p:sp>
        <p:nvSpPr>
          <p:cNvPr id="4" name="Text 2"/>
          <p:cNvSpPr/>
          <p:nvPr/>
        </p:nvSpPr>
        <p:spPr>
          <a:xfrm>
            <a:off x="1028224" y="3932039"/>
            <a:ext cx="147399"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1</a:t>
            </a:r>
            <a:endParaRPr lang="en-US" sz="2200" dirty="0"/>
          </a:p>
        </p:txBody>
      </p:sp>
      <p:sp>
        <p:nvSpPr>
          <p:cNvPr id="5" name="Text 3"/>
          <p:cNvSpPr/>
          <p:nvPr/>
        </p:nvSpPr>
        <p:spPr>
          <a:xfrm>
            <a:off x="4281249" y="3550682"/>
            <a:ext cx="3417451"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Recognize Success</a:t>
            </a:r>
            <a:endParaRPr lang="en-US" sz="2200" dirty="0"/>
          </a:p>
        </p:txBody>
      </p:sp>
      <p:sp>
        <p:nvSpPr>
          <p:cNvPr id="6" name="Text 4"/>
          <p:cNvSpPr/>
          <p:nvPr/>
        </p:nvSpPr>
        <p:spPr>
          <a:xfrm>
            <a:off x="4281249" y="4041100"/>
            <a:ext cx="9328547"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Recognize and celebrate project achievements and milestones publicly, boosting team morale and reinforcing stakeholder confidence.</a:t>
            </a:r>
            <a:endParaRPr lang="en-US" sz="1750" dirty="0"/>
          </a:p>
        </p:txBody>
      </p:sp>
      <p:sp>
        <p:nvSpPr>
          <p:cNvPr id="7" name="Shape 5"/>
          <p:cNvSpPr/>
          <p:nvPr/>
        </p:nvSpPr>
        <p:spPr>
          <a:xfrm>
            <a:off x="4167783" y="4978479"/>
            <a:ext cx="9555480" cy="15240"/>
          </a:xfrm>
          <a:prstGeom prst="roundRect">
            <a:avLst>
              <a:gd name="adj" fmla="val 625116"/>
            </a:avLst>
          </a:prstGeom>
          <a:solidFill>
            <a:srgbClr val="BCDBD4"/>
          </a:solidFill>
          <a:ln/>
        </p:spPr>
        <p:txBody>
          <a:bodyPr/>
          <a:lstStyle/>
          <a:p>
            <a:endParaRPr lang="en-US"/>
          </a:p>
        </p:txBody>
      </p:sp>
      <p:sp>
        <p:nvSpPr>
          <p:cNvPr id="8" name="Shape 6"/>
          <p:cNvSpPr/>
          <p:nvPr/>
        </p:nvSpPr>
        <p:spPr>
          <a:xfrm>
            <a:off x="793790" y="5107067"/>
            <a:ext cx="6521410" cy="1669852"/>
          </a:xfrm>
          <a:prstGeom prst="roundRect">
            <a:avLst>
              <a:gd name="adj" fmla="val 5705"/>
            </a:avLst>
          </a:prstGeom>
          <a:solidFill>
            <a:srgbClr val="D6F5EE"/>
          </a:solidFill>
          <a:ln w="7620">
            <a:solidFill>
              <a:srgbClr val="BCDBD4"/>
            </a:solidFill>
            <a:prstDash val="solid"/>
          </a:ln>
        </p:spPr>
        <p:txBody>
          <a:bodyPr/>
          <a:lstStyle/>
          <a:p>
            <a:endParaRPr lang="en-US"/>
          </a:p>
        </p:txBody>
      </p:sp>
      <p:sp>
        <p:nvSpPr>
          <p:cNvPr id="9" name="Text 7"/>
          <p:cNvSpPr/>
          <p:nvPr/>
        </p:nvSpPr>
        <p:spPr>
          <a:xfrm>
            <a:off x="1028224" y="5715238"/>
            <a:ext cx="236696"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2</a:t>
            </a:r>
            <a:endParaRPr lang="en-US" sz="2200" dirty="0"/>
          </a:p>
        </p:txBody>
      </p:sp>
      <p:sp>
        <p:nvSpPr>
          <p:cNvPr id="10" name="Text 8"/>
          <p:cNvSpPr/>
          <p:nvPr/>
        </p:nvSpPr>
        <p:spPr>
          <a:xfrm>
            <a:off x="7542014" y="5333881"/>
            <a:ext cx="3028474"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Build Momentum</a:t>
            </a:r>
            <a:endParaRPr lang="en-US" sz="2200" dirty="0"/>
          </a:p>
        </p:txBody>
      </p:sp>
      <p:sp>
        <p:nvSpPr>
          <p:cNvPr id="11" name="Text 9"/>
          <p:cNvSpPr/>
          <p:nvPr/>
        </p:nvSpPr>
        <p:spPr>
          <a:xfrm>
            <a:off x="7542014" y="5824299"/>
            <a:ext cx="6067782"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This positive reinforcement keeps the project moving forward and helps maintain a strong sense of progress.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827264"/>
            <a:ext cx="11484650" cy="708779"/>
          </a:xfrm>
          <a:prstGeom prst="rect">
            <a:avLst/>
          </a:prstGeom>
          <a:noFill/>
          <a:ln/>
        </p:spPr>
        <p:txBody>
          <a:bodyPr wrap="non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Continuously Engage and Adapt</a:t>
            </a:r>
            <a:endParaRPr lang="en-US" sz="4450" dirty="0"/>
          </a:p>
        </p:txBody>
      </p:sp>
      <p:sp>
        <p:nvSpPr>
          <p:cNvPr id="4" name="Text 1"/>
          <p:cNvSpPr/>
          <p:nvPr/>
        </p:nvSpPr>
        <p:spPr>
          <a:xfrm>
            <a:off x="793790" y="4989552"/>
            <a:ext cx="6351270" cy="748427"/>
          </a:xfrm>
          <a:prstGeom prst="rect">
            <a:avLst/>
          </a:prstGeom>
          <a:noFill/>
          <a:ln/>
        </p:spPr>
        <p:txBody>
          <a:bodyPr wrap="none" lIns="0" tIns="0" rIns="0" bIns="0" rtlCol="0" anchor="t"/>
          <a:lstStyle/>
          <a:p>
            <a:pPr marL="0" indent="0" algn="ctr">
              <a:lnSpc>
                <a:spcPts val="5850"/>
              </a:lnSpc>
              <a:buNone/>
            </a:pPr>
            <a:r>
              <a:rPr lang="en-US" sz="5850" b="1" dirty="0">
                <a:solidFill>
                  <a:srgbClr val="333F70"/>
                </a:solidFill>
                <a:latin typeface="Unbounded Bold" pitchFamily="34" charset="0"/>
                <a:ea typeface="Unbounded Bold" pitchFamily="34" charset="-122"/>
                <a:cs typeface="Unbounded Bold" pitchFamily="34" charset="-120"/>
              </a:rPr>
              <a:t>1</a:t>
            </a:r>
            <a:endParaRPr lang="en-US" sz="5850" dirty="0"/>
          </a:p>
        </p:txBody>
      </p:sp>
      <p:sp>
        <p:nvSpPr>
          <p:cNvPr id="5" name="Text 2"/>
          <p:cNvSpPr/>
          <p:nvPr/>
        </p:nvSpPr>
        <p:spPr>
          <a:xfrm>
            <a:off x="2225516" y="6021348"/>
            <a:ext cx="3487817" cy="354330"/>
          </a:xfrm>
          <a:prstGeom prst="rect">
            <a:avLst/>
          </a:prstGeom>
          <a:noFill/>
          <a:ln/>
        </p:spPr>
        <p:txBody>
          <a:bodyPr wrap="none" lIns="0" tIns="0" rIns="0" bIns="0" rtlCol="0" anchor="t"/>
          <a:lstStyle/>
          <a:p>
            <a:pPr marL="0" indent="0" algn="ct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Soliciting Feedback</a:t>
            </a:r>
            <a:endParaRPr lang="en-US" sz="2200" dirty="0"/>
          </a:p>
        </p:txBody>
      </p:sp>
      <p:sp>
        <p:nvSpPr>
          <p:cNvPr id="6" name="Text 3"/>
          <p:cNvSpPr/>
          <p:nvPr/>
        </p:nvSpPr>
        <p:spPr>
          <a:xfrm>
            <a:off x="793790" y="6511766"/>
            <a:ext cx="6351270" cy="725805"/>
          </a:xfrm>
          <a:prstGeom prst="rect">
            <a:avLst/>
          </a:prstGeom>
          <a:noFill/>
          <a:ln/>
        </p:spPr>
        <p:txBody>
          <a:bodyPr wrap="square" lIns="0" tIns="0" rIns="0" bIns="0" rtlCol="0" anchor="t"/>
          <a:lstStyle/>
          <a:p>
            <a:pPr marL="0" indent="0" algn="ctr">
              <a:lnSpc>
                <a:spcPts val="2850"/>
              </a:lnSpc>
              <a:buNone/>
            </a:pPr>
            <a:r>
              <a:rPr lang="en-US" sz="1750" dirty="0">
                <a:solidFill>
                  <a:srgbClr val="333F70"/>
                </a:solidFill>
                <a:latin typeface="Open Sans" pitchFamily="34" charset="0"/>
                <a:ea typeface="Open Sans" pitchFamily="34" charset="-122"/>
                <a:cs typeface="Open Sans" pitchFamily="34" charset="-120"/>
              </a:rPr>
              <a:t>Continuously solicit feedback and reassess stakeholder needs throughout the project lifecycle.</a:t>
            </a:r>
            <a:endParaRPr lang="en-US" sz="1750" dirty="0"/>
          </a:p>
        </p:txBody>
      </p:sp>
      <p:sp>
        <p:nvSpPr>
          <p:cNvPr id="7" name="Text 4"/>
          <p:cNvSpPr/>
          <p:nvPr/>
        </p:nvSpPr>
        <p:spPr>
          <a:xfrm>
            <a:off x="7485221" y="4989552"/>
            <a:ext cx="6351389" cy="748427"/>
          </a:xfrm>
          <a:prstGeom prst="rect">
            <a:avLst/>
          </a:prstGeom>
          <a:noFill/>
          <a:ln/>
        </p:spPr>
        <p:txBody>
          <a:bodyPr wrap="none" lIns="0" tIns="0" rIns="0" bIns="0" rtlCol="0" anchor="t"/>
          <a:lstStyle/>
          <a:p>
            <a:pPr marL="0" indent="0" algn="ctr">
              <a:lnSpc>
                <a:spcPts val="5850"/>
              </a:lnSpc>
              <a:buNone/>
            </a:pPr>
            <a:r>
              <a:rPr lang="en-US" sz="5850" b="1" dirty="0">
                <a:solidFill>
                  <a:srgbClr val="333F70"/>
                </a:solidFill>
                <a:latin typeface="Unbounded Bold" pitchFamily="34" charset="0"/>
                <a:ea typeface="Unbounded Bold" pitchFamily="34" charset="-122"/>
                <a:cs typeface="Unbounded Bold" pitchFamily="34" charset="-120"/>
              </a:rPr>
              <a:t>2</a:t>
            </a:r>
            <a:endParaRPr lang="en-US" sz="5850" dirty="0"/>
          </a:p>
        </p:txBody>
      </p:sp>
      <p:sp>
        <p:nvSpPr>
          <p:cNvPr id="8" name="Text 5"/>
          <p:cNvSpPr/>
          <p:nvPr/>
        </p:nvSpPr>
        <p:spPr>
          <a:xfrm>
            <a:off x="8728234" y="6021348"/>
            <a:ext cx="3865245" cy="354330"/>
          </a:xfrm>
          <a:prstGeom prst="rect">
            <a:avLst/>
          </a:prstGeom>
          <a:noFill/>
          <a:ln/>
        </p:spPr>
        <p:txBody>
          <a:bodyPr wrap="none" lIns="0" tIns="0" rIns="0" bIns="0" rtlCol="0" anchor="t"/>
          <a:lstStyle/>
          <a:p>
            <a:pPr marL="0" indent="0" algn="ct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Adaptable Strategies</a:t>
            </a:r>
            <a:endParaRPr lang="en-US" sz="2200" dirty="0"/>
          </a:p>
        </p:txBody>
      </p:sp>
      <p:sp>
        <p:nvSpPr>
          <p:cNvPr id="9" name="Text 6"/>
          <p:cNvSpPr/>
          <p:nvPr/>
        </p:nvSpPr>
        <p:spPr>
          <a:xfrm>
            <a:off x="7485221" y="6511766"/>
            <a:ext cx="6351389" cy="725805"/>
          </a:xfrm>
          <a:prstGeom prst="rect">
            <a:avLst/>
          </a:prstGeom>
          <a:noFill/>
          <a:ln/>
        </p:spPr>
        <p:txBody>
          <a:bodyPr wrap="square" lIns="0" tIns="0" rIns="0" bIns="0" rtlCol="0" anchor="t"/>
          <a:lstStyle/>
          <a:p>
            <a:pPr marL="0" indent="0" algn="ctr">
              <a:lnSpc>
                <a:spcPts val="2850"/>
              </a:lnSpc>
              <a:buNone/>
            </a:pPr>
            <a:r>
              <a:rPr lang="en-US" sz="1750" dirty="0">
                <a:solidFill>
                  <a:srgbClr val="333F70"/>
                </a:solidFill>
                <a:latin typeface="Open Sans" pitchFamily="34" charset="0"/>
                <a:ea typeface="Open Sans" pitchFamily="34" charset="-122"/>
                <a:cs typeface="Open Sans" pitchFamily="34" charset="-120"/>
              </a:rPr>
              <a:t>Adapt your strategies accordingly to address evolving stakeholder dynamics and maintain project alignment.</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590</Words>
  <Application>Microsoft Office PowerPoint</Application>
  <PresentationFormat>Custom</PresentationFormat>
  <Paragraphs>76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Unbounded Bold</vt:lpstr>
      <vt:lpstr>Open Sans Medium</vt:lpstr>
      <vt:lpstr>Arial</vt:lpstr>
      <vt:lpstr>Open Sans</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2025-02-03T18:30:26Z</dcterms:created>
  <dcterms:modified xsi:type="dcterms:W3CDTF">2025-02-03T18:33:39Z</dcterms:modified>
</cp:coreProperties>
</file>