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Arimo" panose="020B0604020202020204" charset="0"/>
      <p:regular r:id="rId13"/>
    </p:embeddedFont>
    <p:embeddedFont>
      <p:font typeface="Outfit Extra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44" d="100"/>
          <a:sy n="44" d="100"/>
        </p:scale>
        <p:origin x="8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45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466850"/>
            <a:ext cx="7556421" cy="2126337"/>
          </a:xfrm>
          <a:prstGeom prst="rect">
            <a:avLst/>
          </a:prstGeom>
          <a:noFill/>
          <a:ln/>
        </p:spPr>
        <p:txBody>
          <a:bodyPr wrap="squar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Successfully Navigating Migration Projects: A Guide to Seamless Transitions</a:t>
            </a:r>
            <a:endParaRPr lang="en-US" sz="4450" dirty="0"/>
          </a:p>
        </p:txBody>
      </p:sp>
      <p:sp>
        <p:nvSpPr>
          <p:cNvPr id="4" name="Text 1"/>
          <p:cNvSpPr/>
          <p:nvPr/>
        </p:nvSpPr>
        <p:spPr>
          <a:xfrm>
            <a:off x="6280190" y="3933349"/>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Migration projects are critical milestones for organizations modernizing their technology landscapes. Whether moving to the cloud, adopting a new ERP system, or transitioning to a different data platform, these projects require meticulous planning, clear communication, and precise execution. This guide provides actionable insights to ensure a smooth and successful migration.</a:t>
            </a:r>
            <a:endParaRPr lang="en-US" sz="1750" dirty="0"/>
          </a:p>
        </p:txBody>
      </p:sp>
      <p:sp>
        <p:nvSpPr>
          <p:cNvPr id="5" name="Shape 2"/>
          <p:cNvSpPr/>
          <p:nvPr/>
        </p:nvSpPr>
        <p:spPr>
          <a:xfrm>
            <a:off x="6280190" y="6382822"/>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82107" y="6515457"/>
            <a:ext cx="158948"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Arimo Medium" pitchFamily="34" charset="0"/>
                <a:ea typeface="Arimo Medium" pitchFamily="34" charset="-122"/>
                <a:cs typeface="Arimo Medium" pitchFamily="34" charset="-120"/>
              </a:rPr>
              <a:t>kW</a:t>
            </a:r>
            <a:endParaRPr lang="en-US" sz="750" dirty="0"/>
          </a:p>
        </p:txBody>
      </p:sp>
      <p:sp>
        <p:nvSpPr>
          <p:cNvPr id="7" name="Text 4"/>
          <p:cNvSpPr/>
          <p:nvPr/>
        </p:nvSpPr>
        <p:spPr>
          <a:xfrm>
            <a:off x="6756440" y="6365915"/>
            <a:ext cx="2784396" cy="396835"/>
          </a:xfrm>
          <a:prstGeom prst="rect">
            <a:avLst/>
          </a:prstGeom>
          <a:noFill/>
          <a:ln/>
        </p:spPr>
        <p:txBody>
          <a:bodyPr wrap="none" lIns="0" tIns="0" rIns="0" bIns="0" rtlCol="0" anchor="t"/>
          <a:lstStyle/>
          <a:p>
            <a:pPr marL="0" indent="0" algn="l">
              <a:lnSpc>
                <a:spcPts val="3100"/>
              </a:lnSpc>
              <a:buNone/>
            </a:pPr>
            <a:r>
              <a:rPr lang="en-US" sz="2200" b="1" dirty="0">
                <a:solidFill>
                  <a:srgbClr val="2A2742"/>
                </a:solidFill>
                <a:latin typeface="Arimo Bold" pitchFamily="34" charset="0"/>
                <a:ea typeface="Arimo Bold" pitchFamily="34" charset="-122"/>
                <a:cs typeface="Arimo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501622"/>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Final Thoughts</a:t>
            </a:r>
            <a:endParaRPr lang="en-US" sz="4450" dirty="0"/>
          </a:p>
        </p:txBody>
      </p:sp>
      <p:sp>
        <p:nvSpPr>
          <p:cNvPr id="4" name="Text 1"/>
          <p:cNvSpPr/>
          <p:nvPr/>
        </p:nvSpPr>
        <p:spPr>
          <a:xfrm>
            <a:off x="793790" y="3550563"/>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Migration projects are complex but incredibly rewarding when executed well. By defining clear objectives, leveraging the right tools, testing thoroughly, and prioritizing communication, organizations can minimize risks and achieve a seamless transition. Remember, every migration is an opportunity to modernize, optimize, and position your organization for future success.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177058"/>
            <a:ext cx="13050440"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1. Define the Scope and Objectives</a:t>
            </a:r>
            <a:endParaRPr lang="en-US" sz="4450" dirty="0"/>
          </a:p>
        </p:txBody>
      </p:sp>
      <p:sp>
        <p:nvSpPr>
          <p:cNvPr id="3" name="Text 1"/>
          <p:cNvSpPr/>
          <p:nvPr/>
        </p:nvSpPr>
        <p:spPr>
          <a:xfrm>
            <a:off x="793790" y="3452813"/>
            <a:ext cx="3321129"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Understanding the Scope</a:t>
            </a:r>
            <a:endParaRPr lang="en-US" sz="2200" dirty="0"/>
          </a:p>
        </p:txBody>
      </p:sp>
      <p:sp>
        <p:nvSpPr>
          <p:cNvPr id="4" name="Text 2"/>
          <p:cNvSpPr/>
          <p:nvPr/>
        </p:nvSpPr>
        <p:spPr>
          <a:xfrm>
            <a:off x="793790" y="4033957"/>
            <a:ext cx="6244709" cy="1814513"/>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A successful migration begins with a crystal-clear understanding of its scope and objectives. Identify what will be migrated, the timeline, and the desired outcomes. Whether it’s data, applications, or infrastructure, documenting the scope ensures alignment among stakeholders.</a:t>
            </a:r>
            <a:endParaRPr lang="en-US" sz="1750" dirty="0"/>
          </a:p>
        </p:txBody>
      </p:sp>
      <p:sp>
        <p:nvSpPr>
          <p:cNvPr id="5" name="Text 3"/>
          <p:cNvSpPr/>
          <p:nvPr/>
        </p:nvSpPr>
        <p:spPr>
          <a:xfrm>
            <a:off x="7599521" y="345281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Phased Approach</a:t>
            </a:r>
            <a:endParaRPr lang="en-US" sz="2200" dirty="0"/>
          </a:p>
        </p:txBody>
      </p:sp>
      <p:sp>
        <p:nvSpPr>
          <p:cNvPr id="6" name="Text 4"/>
          <p:cNvSpPr/>
          <p:nvPr/>
        </p:nvSpPr>
        <p:spPr>
          <a:xfrm>
            <a:off x="7599521" y="4033957"/>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Break the migration into phases to reduce complexity and focus on incremental wins. This helps maintain momentum and allows for adjustments along the way.</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89" y="2539960"/>
            <a:ext cx="12887041"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2. Assess the Current Environment</a:t>
            </a:r>
            <a:endParaRPr lang="en-US" sz="4450" dirty="0"/>
          </a:p>
        </p:txBody>
      </p:sp>
      <p:sp>
        <p:nvSpPr>
          <p:cNvPr id="3" name="Text 1"/>
          <p:cNvSpPr/>
          <p:nvPr/>
        </p:nvSpPr>
        <p:spPr>
          <a:xfrm>
            <a:off x="793790" y="3815715"/>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Thorough Analysis</a:t>
            </a:r>
            <a:endParaRPr lang="en-US" sz="2200" dirty="0"/>
          </a:p>
        </p:txBody>
      </p:sp>
      <p:sp>
        <p:nvSpPr>
          <p:cNvPr id="4" name="Text 2"/>
          <p:cNvSpPr/>
          <p:nvPr/>
        </p:nvSpPr>
        <p:spPr>
          <a:xfrm>
            <a:off x="793790" y="4396859"/>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Before starting the migration, thoroughly analyze the existing environment. Understand dependencies, identify risks, and evaluate the readiness of systems and teams.</a:t>
            </a:r>
            <a:endParaRPr lang="en-US" sz="1750" dirty="0"/>
          </a:p>
        </p:txBody>
      </p:sp>
      <p:sp>
        <p:nvSpPr>
          <p:cNvPr id="5" name="Text 3"/>
          <p:cNvSpPr/>
          <p:nvPr/>
        </p:nvSpPr>
        <p:spPr>
          <a:xfrm>
            <a:off x="7599521" y="3815715"/>
            <a:ext cx="4429958"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Early Identification of Challenges</a:t>
            </a:r>
            <a:endParaRPr lang="en-US" sz="2200" dirty="0"/>
          </a:p>
        </p:txBody>
      </p:sp>
      <p:sp>
        <p:nvSpPr>
          <p:cNvPr id="6" name="Text 4"/>
          <p:cNvSpPr/>
          <p:nvPr/>
        </p:nvSpPr>
        <p:spPr>
          <a:xfrm>
            <a:off x="7599521" y="4396859"/>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Use tools like dependency mapping and readiness assessments to identify gaps early. Addressing these proactively minimizes surprises during the migration process.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22258"/>
          </a:xfrm>
          <a:prstGeom prst="rect">
            <a:avLst/>
          </a:prstGeom>
        </p:spPr>
      </p:pic>
      <p:sp>
        <p:nvSpPr>
          <p:cNvPr id="3" name="Text 0"/>
          <p:cNvSpPr/>
          <p:nvPr/>
        </p:nvSpPr>
        <p:spPr>
          <a:xfrm>
            <a:off x="790217" y="3443049"/>
            <a:ext cx="13049845" cy="705564"/>
          </a:xfrm>
          <a:prstGeom prst="rect">
            <a:avLst/>
          </a:prstGeom>
          <a:noFill/>
          <a:ln/>
        </p:spPr>
        <p:txBody>
          <a:bodyPr wrap="none" lIns="0" tIns="0" rIns="0" bIns="0" rtlCol="0" anchor="t"/>
          <a:lstStyle/>
          <a:p>
            <a:pPr marL="0" indent="0">
              <a:lnSpc>
                <a:spcPts val="5550"/>
              </a:lnSpc>
              <a:buNone/>
            </a:pPr>
            <a:r>
              <a:rPr lang="en-US" sz="4400" b="1" dirty="0">
                <a:solidFill>
                  <a:srgbClr val="231971"/>
                </a:solidFill>
                <a:latin typeface="Outfit Extra Bold" pitchFamily="34" charset="0"/>
                <a:ea typeface="Outfit Extra Bold" pitchFamily="34" charset="-122"/>
                <a:cs typeface="Outfit Extra Bold" pitchFamily="34" charset="-120"/>
              </a:rPr>
              <a:t>3. Choose the Right Tools and Partners</a:t>
            </a:r>
            <a:endParaRPr lang="en-US" sz="4400" dirty="0"/>
          </a:p>
        </p:txBody>
      </p:sp>
      <p:sp>
        <p:nvSpPr>
          <p:cNvPr id="4" name="Shape 1"/>
          <p:cNvSpPr/>
          <p:nvPr/>
        </p:nvSpPr>
        <p:spPr>
          <a:xfrm>
            <a:off x="790218" y="4487228"/>
            <a:ext cx="4199453" cy="3121462"/>
          </a:xfrm>
          <a:prstGeom prst="roundRect">
            <a:avLst>
              <a:gd name="adj" fmla="val 3038"/>
            </a:avLst>
          </a:prstGeom>
          <a:solidFill>
            <a:srgbClr val="E9E6FA"/>
          </a:solidFill>
          <a:ln w="7620">
            <a:solidFill>
              <a:srgbClr val="BDB8DF"/>
            </a:solidFill>
            <a:prstDash val="solid"/>
          </a:ln>
        </p:spPr>
        <p:txBody>
          <a:bodyPr/>
          <a:lstStyle/>
          <a:p>
            <a:endParaRPr lang="en-US"/>
          </a:p>
        </p:txBody>
      </p:sp>
      <p:sp>
        <p:nvSpPr>
          <p:cNvPr id="5" name="Text 2"/>
          <p:cNvSpPr/>
          <p:nvPr/>
        </p:nvSpPr>
        <p:spPr>
          <a:xfrm>
            <a:off x="1023580" y="4720590"/>
            <a:ext cx="2822258" cy="352663"/>
          </a:xfrm>
          <a:prstGeom prst="rect">
            <a:avLst/>
          </a:prstGeom>
          <a:noFill/>
          <a:ln/>
        </p:spPr>
        <p:txBody>
          <a:bodyPr wrap="none" lIns="0" tIns="0" rIns="0" bIns="0" rtlCol="0" anchor="t"/>
          <a:lstStyle/>
          <a:p>
            <a:pPr marL="0" indent="0">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Cloud Migration</a:t>
            </a:r>
            <a:endParaRPr lang="en-US" sz="2200" dirty="0"/>
          </a:p>
        </p:txBody>
      </p:sp>
      <p:sp>
        <p:nvSpPr>
          <p:cNvPr id="6" name="Text 3"/>
          <p:cNvSpPr/>
          <p:nvPr/>
        </p:nvSpPr>
        <p:spPr>
          <a:xfrm>
            <a:off x="1023580" y="5208627"/>
            <a:ext cx="3732728" cy="1805583"/>
          </a:xfrm>
          <a:prstGeom prst="rect">
            <a:avLst/>
          </a:prstGeom>
          <a:noFill/>
          <a:ln/>
        </p:spPr>
        <p:txBody>
          <a:bodyPr wrap="square" lIns="0" tIns="0" rIns="0" bIns="0" rtlCol="0" anchor="t"/>
          <a:lstStyle/>
          <a:p>
            <a:pPr marL="0" indent="0">
              <a:lnSpc>
                <a:spcPts val="2800"/>
              </a:lnSpc>
              <a:buNone/>
            </a:pPr>
            <a:r>
              <a:rPr lang="en-US" sz="1750" dirty="0">
                <a:solidFill>
                  <a:srgbClr val="2A2742"/>
                </a:solidFill>
                <a:latin typeface="Arimo" pitchFamily="34" charset="0"/>
                <a:ea typeface="Arimo" pitchFamily="34" charset="-122"/>
                <a:cs typeface="Arimo" pitchFamily="34" charset="-120"/>
              </a:rPr>
              <a:t>Cloud migrations may require tools like AWS Migration Hub or Azure Migrate, which streamline the process and offer comprehensive support.</a:t>
            </a:r>
            <a:endParaRPr lang="en-US" sz="1750" dirty="0"/>
          </a:p>
        </p:txBody>
      </p:sp>
      <p:sp>
        <p:nvSpPr>
          <p:cNvPr id="7" name="Shape 4"/>
          <p:cNvSpPr/>
          <p:nvPr/>
        </p:nvSpPr>
        <p:spPr>
          <a:xfrm>
            <a:off x="5215414" y="4487228"/>
            <a:ext cx="4199453" cy="3121462"/>
          </a:xfrm>
          <a:prstGeom prst="roundRect">
            <a:avLst>
              <a:gd name="adj" fmla="val 3038"/>
            </a:avLst>
          </a:prstGeom>
          <a:solidFill>
            <a:srgbClr val="E9E6FA"/>
          </a:solidFill>
          <a:ln w="7620">
            <a:solidFill>
              <a:srgbClr val="BDB8DF"/>
            </a:solidFill>
            <a:prstDash val="solid"/>
          </a:ln>
        </p:spPr>
        <p:txBody>
          <a:bodyPr/>
          <a:lstStyle/>
          <a:p>
            <a:endParaRPr lang="en-US"/>
          </a:p>
        </p:txBody>
      </p:sp>
      <p:sp>
        <p:nvSpPr>
          <p:cNvPr id="8" name="Text 5"/>
          <p:cNvSpPr/>
          <p:nvPr/>
        </p:nvSpPr>
        <p:spPr>
          <a:xfrm>
            <a:off x="5448776" y="4720590"/>
            <a:ext cx="2822258" cy="352663"/>
          </a:xfrm>
          <a:prstGeom prst="rect">
            <a:avLst/>
          </a:prstGeom>
          <a:noFill/>
          <a:ln/>
        </p:spPr>
        <p:txBody>
          <a:bodyPr wrap="none" lIns="0" tIns="0" rIns="0" bIns="0" rtlCol="0" anchor="t"/>
          <a:lstStyle/>
          <a:p>
            <a:pPr marL="0" indent="0">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Data Migration</a:t>
            </a:r>
            <a:endParaRPr lang="en-US" sz="2200" dirty="0"/>
          </a:p>
        </p:txBody>
      </p:sp>
      <p:sp>
        <p:nvSpPr>
          <p:cNvPr id="9" name="Text 6"/>
          <p:cNvSpPr/>
          <p:nvPr/>
        </p:nvSpPr>
        <p:spPr>
          <a:xfrm>
            <a:off x="5448776" y="5208627"/>
            <a:ext cx="3732728" cy="1805583"/>
          </a:xfrm>
          <a:prstGeom prst="rect">
            <a:avLst/>
          </a:prstGeom>
          <a:noFill/>
          <a:ln/>
        </p:spPr>
        <p:txBody>
          <a:bodyPr wrap="square" lIns="0" tIns="0" rIns="0" bIns="0" rtlCol="0" anchor="t"/>
          <a:lstStyle/>
          <a:p>
            <a:pPr marL="0" indent="0">
              <a:lnSpc>
                <a:spcPts val="2800"/>
              </a:lnSpc>
              <a:buNone/>
            </a:pPr>
            <a:r>
              <a:rPr lang="en-US" sz="1750" dirty="0">
                <a:solidFill>
                  <a:srgbClr val="2A2742"/>
                </a:solidFill>
                <a:latin typeface="Arimo" pitchFamily="34" charset="0"/>
                <a:ea typeface="Arimo" pitchFamily="34" charset="-122"/>
                <a:cs typeface="Arimo" pitchFamily="34" charset="-120"/>
              </a:rPr>
              <a:t>Data migrations might benefit from ETL (Extract, Transform, Load) solutions, which efficiently move large datasets while maintaining data integrity.</a:t>
            </a:r>
            <a:endParaRPr lang="en-US" sz="1750" dirty="0"/>
          </a:p>
        </p:txBody>
      </p:sp>
      <p:sp>
        <p:nvSpPr>
          <p:cNvPr id="10" name="Shape 7"/>
          <p:cNvSpPr/>
          <p:nvPr/>
        </p:nvSpPr>
        <p:spPr>
          <a:xfrm>
            <a:off x="9640610" y="4487228"/>
            <a:ext cx="4199453" cy="3121462"/>
          </a:xfrm>
          <a:prstGeom prst="roundRect">
            <a:avLst>
              <a:gd name="adj" fmla="val 3038"/>
            </a:avLst>
          </a:prstGeom>
          <a:solidFill>
            <a:srgbClr val="E9E6FA"/>
          </a:solidFill>
          <a:ln w="7620">
            <a:solidFill>
              <a:srgbClr val="BDB8DF"/>
            </a:solidFill>
            <a:prstDash val="solid"/>
          </a:ln>
        </p:spPr>
        <p:txBody>
          <a:bodyPr/>
          <a:lstStyle/>
          <a:p>
            <a:endParaRPr lang="en-US"/>
          </a:p>
        </p:txBody>
      </p:sp>
      <p:sp>
        <p:nvSpPr>
          <p:cNvPr id="11" name="Text 8"/>
          <p:cNvSpPr/>
          <p:nvPr/>
        </p:nvSpPr>
        <p:spPr>
          <a:xfrm>
            <a:off x="9873972" y="4720590"/>
            <a:ext cx="2822258" cy="352663"/>
          </a:xfrm>
          <a:prstGeom prst="rect">
            <a:avLst/>
          </a:prstGeom>
          <a:noFill/>
          <a:ln/>
        </p:spPr>
        <p:txBody>
          <a:bodyPr wrap="none" lIns="0" tIns="0" rIns="0" bIns="0" rtlCol="0" anchor="t"/>
          <a:lstStyle/>
          <a:p>
            <a:pPr marL="0" indent="0">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Expert Collaboration</a:t>
            </a:r>
            <a:endParaRPr lang="en-US" sz="2200" dirty="0"/>
          </a:p>
        </p:txBody>
      </p:sp>
      <p:sp>
        <p:nvSpPr>
          <p:cNvPr id="12" name="Text 9"/>
          <p:cNvSpPr/>
          <p:nvPr/>
        </p:nvSpPr>
        <p:spPr>
          <a:xfrm>
            <a:off x="9873972" y="5208627"/>
            <a:ext cx="3732728" cy="2166699"/>
          </a:xfrm>
          <a:prstGeom prst="rect">
            <a:avLst/>
          </a:prstGeom>
          <a:noFill/>
          <a:ln/>
        </p:spPr>
        <p:txBody>
          <a:bodyPr wrap="square" lIns="0" tIns="0" rIns="0" bIns="0" rtlCol="0" anchor="t"/>
          <a:lstStyle/>
          <a:p>
            <a:pPr marL="0" indent="0">
              <a:lnSpc>
                <a:spcPts val="2800"/>
              </a:lnSpc>
              <a:buNone/>
            </a:pPr>
            <a:r>
              <a:rPr lang="en-US" sz="1750" dirty="0">
                <a:solidFill>
                  <a:srgbClr val="2A2742"/>
                </a:solidFill>
                <a:latin typeface="Arimo" pitchFamily="34" charset="0"/>
                <a:ea typeface="Arimo" pitchFamily="34" charset="-122"/>
                <a:cs typeface="Arimo" pitchFamily="34" charset="-120"/>
              </a:rPr>
              <a:t>Collaborate with experienced partners who have expertise in the specific type of migration you are undertaking. They can provide guidance, best practices, and valuable support.</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2358509"/>
            <a:ext cx="11494889"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4. Develop a Comprehensive Migration Plan</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Detailed Planning</a:t>
            </a:r>
            <a:endParaRPr lang="en-US" sz="2200" dirty="0"/>
          </a:p>
        </p:txBody>
      </p:sp>
      <p:sp>
        <p:nvSpPr>
          <p:cNvPr id="4" name="Text 2"/>
          <p:cNvSpPr/>
          <p:nvPr/>
        </p:nvSpPr>
        <p:spPr>
          <a:xfrm>
            <a:off x="793790"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A detailed migration plan is essential for minimizing disruptions. This plan should include timelines, roles, responsibilities, fallback mechanisms, and communication protocols.</a:t>
            </a:r>
            <a:endParaRPr lang="en-US" sz="1750" dirty="0"/>
          </a:p>
        </p:txBody>
      </p:sp>
      <p:sp>
        <p:nvSpPr>
          <p:cNvPr id="5" name="Text 3"/>
          <p:cNvSpPr/>
          <p:nvPr/>
        </p:nvSpPr>
        <p:spPr>
          <a:xfrm>
            <a:off x="7599521"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Risk Mitigation</a:t>
            </a:r>
            <a:endParaRPr lang="en-US" sz="2200" dirty="0"/>
          </a:p>
        </p:txBody>
      </p:sp>
      <p:sp>
        <p:nvSpPr>
          <p:cNvPr id="6" name="Text 4"/>
          <p:cNvSpPr/>
          <p:nvPr/>
        </p:nvSpPr>
        <p:spPr>
          <a:xfrm>
            <a:off x="7599521" y="4215408"/>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Incorporate a rollback plan to mitigate risks in case of unforeseen issues. This ensures a safe and controlled process, preventing potential downtime.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546396"/>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5. Test, Test, Test</a:t>
            </a:r>
            <a:endParaRPr lang="en-US" sz="4450" dirty="0"/>
          </a:p>
        </p:txBody>
      </p:sp>
      <p:sp>
        <p:nvSpPr>
          <p:cNvPr id="4" name="Shape 1"/>
          <p:cNvSpPr/>
          <p:nvPr/>
        </p:nvSpPr>
        <p:spPr>
          <a:xfrm>
            <a:off x="793790" y="4850487"/>
            <a:ext cx="510302" cy="510302"/>
          </a:xfrm>
          <a:prstGeom prst="roundRect">
            <a:avLst>
              <a:gd name="adj" fmla="val 18669"/>
            </a:avLst>
          </a:prstGeom>
          <a:solidFill>
            <a:srgbClr val="E9E6FA"/>
          </a:solidFill>
          <a:ln w="7620">
            <a:solidFill>
              <a:srgbClr val="BDB8DF"/>
            </a:solidFill>
            <a:prstDash val="solid"/>
          </a:ln>
        </p:spPr>
        <p:txBody>
          <a:bodyPr/>
          <a:lstStyle/>
          <a:p>
            <a:endParaRPr lang="en-US"/>
          </a:p>
        </p:txBody>
      </p:sp>
      <p:sp>
        <p:nvSpPr>
          <p:cNvPr id="5" name="Text 2"/>
          <p:cNvSpPr/>
          <p:nvPr/>
        </p:nvSpPr>
        <p:spPr>
          <a:xfrm>
            <a:off x="982504" y="4935498"/>
            <a:ext cx="132755" cy="340281"/>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1</a:t>
            </a:r>
            <a:endParaRPr lang="en-US" sz="2650" dirty="0"/>
          </a:p>
        </p:txBody>
      </p:sp>
      <p:sp>
        <p:nvSpPr>
          <p:cNvPr id="6" name="Text 3"/>
          <p:cNvSpPr/>
          <p:nvPr/>
        </p:nvSpPr>
        <p:spPr>
          <a:xfrm>
            <a:off x="1530906" y="4850487"/>
            <a:ext cx="2917388" cy="354330"/>
          </a:xfrm>
          <a:prstGeom prst="rect">
            <a:avLst/>
          </a:prstGeom>
          <a:noFill/>
          <a:ln/>
        </p:spPr>
        <p:txBody>
          <a:bodyPr wrap="none" lIns="0" tIns="0" rIns="0" bIns="0" rtlCol="0" anchor="t"/>
          <a:lstStyle/>
          <a:p>
            <a:pPr marL="0" indent="0">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Pre-Migration Testing</a:t>
            </a:r>
            <a:endParaRPr lang="en-US" sz="2200" dirty="0"/>
          </a:p>
        </p:txBody>
      </p:sp>
      <p:sp>
        <p:nvSpPr>
          <p:cNvPr id="7" name="Text 4"/>
          <p:cNvSpPr/>
          <p:nvPr/>
        </p:nvSpPr>
        <p:spPr>
          <a:xfrm>
            <a:off x="1530906" y="5340906"/>
            <a:ext cx="3459242" cy="1814513"/>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Conduct pre-migration tests to validate compatibility. This step ensures that the migrated system integrates smoothly with existing infrastructure.</a:t>
            </a:r>
            <a:endParaRPr lang="en-US" sz="1750" dirty="0"/>
          </a:p>
        </p:txBody>
      </p:sp>
      <p:sp>
        <p:nvSpPr>
          <p:cNvPr id="8" name="Shape 5"/>
          <p:cNvSpPr/>
          <p:nvPr/>
        </p:nvSpPr>
        <p:spPr>
          <a:xfrm>
            <a:off x="5216962" y="4850487"/>
            <a:ext cx="510302" cy="510302"/>
          </a:xfrm>
          <a:prstGeom prst="roundRect">
            <a:avLst>
              <a:gd name="adj" fmla="val 18669"/>
            </a:avLst>
          </a:prstGeom>
          <a:solidFill>
            <a:srgbClr val="E9E6FA"/>
          </a:solidFill>
          <a:ln w="7620">
            <a:solidFill>
              <a:srgbClr val="BDB8DF"/>
            </a:solidFill>
            <a:prstDash val="solid"/>
          </a:ln>
        </p:spPr>
        <p:txBody>
          <a:bodyPr/>
          <a:lstStyle/>
          <a:p>
            <a:endParaRPr lang="en-US"/>
          </a:p>
        </p:txBody>
      </p:sp>
      <p:sp>
        <p:nvSpPr>
          <p:cNvPr id="9" name="Text 6"/>
          <p:cNvSpPr/>
          <p:nvPr/>
        </p:nvSpPr>
        <p:spPr>
          <a:xfrm>
            <a:off x="5374124" y="4935498"/>
            <a:ext cx="195977" cy="340281"/>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2</a:t>
            </a:r>
            <a:endParaRPr lang="en-US" sz="2650" dirty="0"/>
          </a:p>
        </p:txBody>
      </p:sp>
      <p:sp>
        <p:nvSpPr>
          <p:cNvPr id="10" name="Text 7"/>
          <p:cNvSpPr/>
          <p:nvPr/>
        </p:nvSpPr>
        <p:spPr>
          <a:xfrm>
            <a:off x="5954078" y="4850487"/>
            <a:ext cx="3040618" cy="354330"/>
          </a:xfrm>
          <a:prstGeom prst="rect">
            <a:avLst/>
          </a:prstGeom>
          <a:noFill/>
          <a:ln/>
        </p:spPr>
        <p:txBody>
          <a:bodyPr wrap="none" lIns="0" tIns="0" rIns="0" bIns="0" rtlCol="0" anchor="t"/>
          <a:lstStyle/>
          <a:p>
            <a:pPr marL="0" indent="0">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Post-Migration Testing</a:t>
            </a:r>
            <a:endParaRPr lang="en-US" sz="2200" dirty="0"/>
          </a:p>
        </p:txBody>
      </p:sp>
      <p:sp>
        <p:nvSpPr>
          <p:cNvPr id="11" name="Text 8"/>
          <p:cNvSpPr/>
          <p:nvPr/>
        </p:nvSpPr>
        <p:spPr>
          <a:xfrm>
            <a:off x="5954078" y="5340906"/>
            <a:ext cx="3459242" cy="2177415"/>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Conduct post-migration tests to ensure everything works as intended. These tests confirm that the migration was successful and the new system is fully operational.</a:t>
            </a:r>
            <a:endParaRPr lang="en-US" sz="1750" dirty="0"/>
          </a:p>
        </p:txBody>
      </p:sp>
      <p:sp>
        <p:nvSpPr>
          <p:cNvPr id="12" name="Shape 9"/>
          <p:cNvSpPr/>
          <p:nvPr/>
        </p:nvSpPr>
        <p:spPr>
          <a:xfrm>
            <a:off x="9640133" y="4850487"/>
            <a:ext cx="510302" cy="510302"/>
          </a:xfrm>
          <a:prstGeom prst="roundRect">
            <a:avLst>
              <a:gd name="adj" fmla="val 18669"/>
            </a:avLst>
          </a:prstGeom>
          <a:solidFill>
            <a:srgbClr val="E9E6FA"/>
          </a:solidFill>
          <a:ln w="7620">
            <a:solidFill>
              <a:srgbClr val="BDB8DF"/>
            </a:solidFill>
            <a:prstDash val="solid"/>
          </a:ln>
        </p:spPr>
        <p:txBody>
          <a:bodyPr/>
          <a:lstStyle/>
          <a:p>
            <a:endParaRPr lang="en-US"/>
          </a:p>
        </p:txBody>
      </p:sp>
      <p:sp>
        <p:nvSpPr>
          <p:cNvPr id="13" name="Text 10"/>
          <p:cNvSpPr/>
          <p:nvPr/>
        </p:nvSpPr>
        <p:spPr>
          <a:xfrm>
            <a:off x="9798487" y="4935498"/>
            <a:ext cx="193596" cy="340281"/>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3</a:t>
            </a:r>
            <a:endParaRPr lang="en-US" sz="2650" dirty="0"/>
          </a:p>
        </p:txBody>
      </p:sp>
      <p:sp>
        <p:nvSpPr>
          <p:cNvPr id="14" name="Text 11"/>
          <p:cNvSpPr/>
          <p:nvPr/>
        </p:nvSpPr>
        <p:spPr>
          <a:xfrm>
            <a:off x="10377249" y="4850487"/>
            <a:ext cx="2884765" cy="354330"/>
          </a:xfrm>
          <a:prstGeom prst="rect">
            <a:avLst/>
          </a:prstGeom>
          <a:noFill/>
          <a:ln/>
        </p:spPr>
        <p:txBody>
          <a:bodyPr wrap="none" lIns="0" tIns="0" rIns="0" bIns="0" rtlCol="0" anchor="t"/>
          <a:lstStyle/>
          <a:p>
            <a:pPr marL="0" indent="0">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Controlled Simulation</a:t>
            </a:r>
            <a:endParaRPr lang="en-US" sz="2200" dirty="0"/>
          </a:p>
        </p:txBody>
      </p:sp>
      <p:sp>
        <p:nvSpPr>
          <p:cNvPr id="15" name="Text 12"/>
          <p:cNvSpPr/>
          <p:nvPr/>
        </p:nvSpPr>
        <p:spPr>
          <a:xfrm>
            <a:off x="10377249" y="5340906"/>
            <a:ext cx="3459242" cy="2177415"/>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Simulate the migration process in a controlled environment to uncover potential issues. This proactive approach helps identify and resolve problems before they impact the live environment.</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505069"/>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6. Communicate Effectively with Stakeholders</a:t>
            </a:r>
            <a:endParaRPr lang="en-US" sz="4450" dirty="0"/>
          </a:p>
        </p:txBody>
      </p:sp>
      <p:pic>
        <p:nvPicPr>
          <p:cNvPr id="4" name="Image 1" descr="preencoded.png"/>
          <p:cNvPicPr>
            <a:picLocks noChangeAspect="1"/>
          </p:cNvPicPr>
          <p:nvPr/>
        </p:nvPicPr>
        <p:blipFill>
          <a:blip r:embed="rId4"/>
          <a:stretch>
            <a:fillRect/>
          </a:stretch>
        </p:blipFill>
        <p:spPr>
          <a:xfrm>
            <a:off x="6280190" y="3262789"/>
            <a:ext cx="566976" cy="566976"/>
          </a:xfrm>
          <a:prstGeom prst="rect">
            <a:avLst/>
          </a:prstGeom>
        </p:spPr>
      </p:pic>
      <p:sp>
        <p:nvSpPr>
          <p:cNvPr id="5" name="Text 1"/>
          <p:cNvSpPr/>
          <p:nvPr/>
        </p:nvSpPr>
        <p:spPr>
          <a:xfrm>
            <a:off x="6280190" y="405657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Regular Updates</a:t>
            </a:r>
            <a:endParaRPr lang="en-US" sz="2200" dirty="0"/>
          </a:p>
        </p:txBody>
      </p:sp>
      <p:sp>
        <p:nvSpPr>
          <p:cNvPr id="6" name="Text 2"/>
          <p:cNvSpPr/>
          <p:nvPr/>
        </p:nvSpPr>
        <p:spPr>
          <a:xfrm>
            <a:off x="6280190" y="4546997"/>
            <a:ext cx="3608070" cy="1814513"/>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Provide regular updates on progress, addressing concerns promptly and setting realistic expectations for outcomes and timelines.</a:t>
            </a:r>
            <a:endParaRPr lang="en-US" sz="1750" dirty="0"/>
          </a:p>
        </p:txBody>
      </p:sp>
      <p:pic>
        <p:nvPicPr>
          <p:cNvPr id="7" name="Image 2" descr="preencoded.png"/>
          <p:cNvPicPr>
            <a:picLocks noChangeAspect="1"/>
          </p:cNvPicPr>
          <p:nvPr/>
        </p:nvPicPr>
        <p:blipFill>
          <a:blip r:embed="rId5"/>
          <a:stretch>
            <a:fillRect/>
          </a:stretch>
        </p:blipFill>
        <p:spPr>
          <a:xfrm>
            <a:off x="10228421" y="3262789"/>
            <a:ext cx="566976" cy="566976"/>
          </a:xfrm>
          <a:prstGeom prst="rect">
            <a:avLst/>
          </a:prstGeom>
        </p:spPr>
      </p:pic>
      <p:sp>
        <p:nvSpPr>
          <p:cNvPr id="8" name="Text 3"/>
          <p:cNvSpPr/>
          <p:nvPr/>
        </p:nvSpPr>
        <p:spPr>
          <a:xfrm>
            <a:off x="10228421" y="405657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Centralized Hub</a:t>
            </a:r>
            <a:endParaRPr lang="en-US" sz="2200" dirty="0"/>
          </a:p>
        </p:txBody>
      </p:sp>
      <p:sp>
        <p:nvSpPr>
          <p:cNvPr id="9" name="Text 4"/>
          <p:cNvSpPr/>
          <p:nvPr/>
        </p:nvSpPr>
        <p:spPr>
          <a:xfrm>
            <a:off x="10228421" y="4546997"/>
            <a:ext cx="3608189" cy="2177415"/>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Create a centralized communication hub to ensure all stakeholders have access to the latest updates and documentation. This fosters transparency and keeps everyone informed.</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695563"/>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7. Focus on Change Management</a:t>
            </a:r>
            <a:endParaRPr lang="en-US" sz="4450" dirty="0"/>
          </a:p>
        </p:txBody>
      </p:sp>
      <p:sp>
        <p:nvSpPr>
          <p:cNvPr id="4" name="Shape 1"/>
          <p:cNvSpPr/>
          <p:nvPr/>
        </p:nvSpPr>
        <p:spPr>
          <a:xfrm>
            <a:off x="6605111" y="2453283"/>
            <a:ext cx="30480" cy="5080635"/>
          </a:xfrm>
          <a:prstGeom prst="roundRect">
            <a:avLst>
              <a:gd name="adj" fmla="val 312558"/>
            </a:avLst>
          </a:prstGeom>
          <a:solidFill>
            <a:srgbClr val="BDB8DF"/>
          </a:solidFill>
          <a:ln/>
        </p:spPr>
        <p:txBody>
          <a:bodyPr/>
          <a:lstStyle/>
          <a:p>
            <a:endParaRPr lang="en-US"/>
          </a:p>
        </p:txBody>
      </p:sp>
      <p:sp>
        <p:nvSpPr>
          <p:cNvPr id="5" name="Shape 2"/>
          <p:cNvSpPr/>
          <p:nvPr/>
        </p:nvSpPr>
        <p:spPr>
          <a:xfrm>
            <a:off x="6845022" y="2948345"/>
            <a:ext cx="793790" cy="30480"/>
          </a:xfrm>
          <a:prstGeom prst="roundRect">
            <a:avLst>
              <a:gd name="adj" fmla="val 312558"/>
            </a:avLst>
          </a:prstGeom>
          <a:solidFill>
            <a:srgbClr val="BDB8DF"/>
          </a:solidFill>
          <a:ln/>
        </p:spPr>
        <p:txBody>
          <a:bodyPr/>
          <a:lstStyle/>
          <a:p>
            <a:endParaRPr lang="en-US"/>
          </a:p>
        </p:txBody>
      </p:sp>
      <p:sp>
        <p:nvSpPr>
          <p:cNvPr id="6" name="Shape 3"/>
          <p:cNvSpPr/>
          <p:nvPr/>
        </p:nvSpPr>
        <p:spPr>
          <a:xfrm>
            <a:off x="6365200" y="2708434"/>
            <a:ext cx="510302" cy="510302"/>
          </a:xfrm>
          <a:prstGeom prst="roundRect">
            <a:avLst>
              <a:gd name="adj" fmla="val 18669"/>
            </a:avLst>
          </a:prstGeom>
          <a:solidFill>
            <a:srgbClr val="E9E6FA"/>
          </a:solidFill>
          <a:ln w="7620">
            <a:solidFill>
              <a:srgbClr val="BDB8DF"/>
            </a:solidFill>
            <a:prstDash val="solid"/>
          </a:ln>
        </p:spPr>
        <p:txBody>
          <a:bodyPr/>
          <a:lstStyle/>
          <a:p>
            <a:endParaRPr lang="en-US"/>
          </a:p>
        </p:txBody>
      </p:sp>
      <p:sp>
        <p:nvSpPr>
          <p:cNvPr id="7" name="Text 4"/>
          <p:cNvSpPr/>
          <p:nvPr/>
        </p:nvSpPr>
        <p:spPr>
          <a:xfrm>
            <a:off x="6553914" y="2793444"/>
            <a:ext cx="132755" cy="340281"/>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1</a:t>
            </a:r>
            <a:endParaRPr lang="en-US" sz="2650" dirty="0"/>
          </a:p>
        </p:txBody>
      </p:sp>
      <p:sp>
        <p:nvSpPr>
          <p:cNvPr id="8" name="Text 5"/>
          <p:cNvSpPr/>
          <p:nvPr/>
        </p:nvSpPr>
        <p:spPr>
          <a:xfrm>
            <a:off x="7867888" y="2680097"/>
            <a:ext cx="5968722" cy="1088708"/>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Explain the reasons for the migration to employees, highlighting the benefits and value they can expect from the transition.</a:t>
            </a:r>
            <a:endParaRPr lang="en-US" sz="1750" dirty="0"/>
          </a:p>
        </p:txBody>
      </p:sp>
      <p:sp>
        <p:nvSpPr>
          <p:cNvPr id="9" name="Shape 6"/>
          <p:cNvSpPr/>
          <p:nvPr/>
        </p:nvSpPr>
        <p:spPr>
          <a:xfrm>
            <a:off x="6845022" y="4717494"/>
            <a:ext cx="793790" cy="30480"/>
          </a:xfrm>
          <a:prstGeom prst="roundRect">
            <a:avLst>
              <a:gd name="adj" fmla="val 312558"/>
            </a:avLst>
          </a:prstGeom>
          <a:solidFill>
            <a:srgbClr val="BDB8DF"/>
          </a:solidFill>
          <a:ln/>
        </p:spPr>
        <p:txBody>
          <a:bodyPr/>
          <a:lstStyle/>
          <a:p>
            <a:endParaRPr lang="en-US"/>
          </a:p>
        </p:txBody>
      </p:sp>
      <p:sp>
        <p:nvSpPr>
          <p:cNvPr id="10" name="Shape 7"/>
          <p:cNvSpPr/>
          <p:nvPr/>
        </p:nvSpPr>
        <p:spPr>
          <a:xfrm>
            <a:off x="6365200" y="4477583"/>
            <a:ext cx="510302" cy="510302"/>
          </a:xfrm>
          <a:prstGeom prst="roundRect">
            <a:avLst>
              <a:gd name="adj" fmla="val 18669"/>
            </a:avLst>
          </a:prstGeom>
          <a:solidFill>
            <a:srgbClr val="E9E6FA"/>
          </a:solidFill>
          <a:ln w="7620">
            <a:solidFill>
              <a:srgbClr val="BDB8DF"/>
            </a:solidFill>
            <a:prstDash val="solid"/>
          </a:ln>
        </p:spPr>
        <p:txBody>
          <a:bodyPr/>
          <a:lstStyle/>
          <a:p>
            <a:endParaRPr lang="en-US"/>
          </a:p>
        </p:txBody>
      </p:sp>
      <p:sp>
        <p:nvSpPr>
          <p:cNvPr id="11" name="Text 8"/>
          <p:cNvSpPr/>
          <p:nvPr/>
        </p:nvSpPr>
        <p:spPr>
          <a:xfrm>
            <a:off x="6522363" y="4562594"/>
            <a:ext cx="195977" cy="340281"/>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2</a:t>
            </a:r>
            <a:endParaRPr lang="en-US" sz="2650" dirty="0"/>
          </a:p>
        </p:txBody>
      </p:sp>
      <p:sp>
        <p:nvSpPr>
          <p:cNvPr id="12" name="Text 9"/>
          <p:cNvSpPr/>
          <p:nvPr/>
        </p:nvSpPr>
        <p:spPr>
          <a:xfrm>
            <a:off x="7867888" y="4449247"/>
            <a:ext cx="5968722" cy="1088708"/>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Provide comprehensive training on the new system, tools, and workflows, ensuring employees are comfortable using the updated environment.</a:t>
            </a:r>
            <a:endParaRPr lang="en-US" sz="1750" dirty="0"/>
          </a:p>
        </p:txBody>
      </p:sp>
      <p:sp>
        <p:nvSpPr>
          <p:cNvPr id="13" name="Shape 10"/>
          <p:cNvSpPr/>
          <p:nvPr/>
        </p:nvSpPr>
        <p:spPr>
          <a:xfrm>
            <a:off x="6845022" y="6486644"/>
            <a:ext cx="793790" cy="30480"/>
          </a:xfrm>
          <a:prstGeom prst="roundRect">
            <a:avLst>
              <a:gd name="adj" fmla="val 312558"/>
            </a:avLst>
          </a:prstGeom>
          <a:solidFill>
            <a:srgbClr val="BDB8DF"/>
          </a:solidFill>
          <a:ln/>
        </p:spPr>
        <p:txBody>
          <a:bodyPr/>
          <a:lstStyle/>
          <a:p>
            <a:endParaRPr lang="en-US"/>
          </a:p>
        </p:txBody>
      </p:sp>
      <p:sp>
        <p:nvSpPr>
          <p:cNvPr id="14" name="Shape 11"/>
          <p:cNvSpPr/>
          <p:nvPr/>
        </p:nvSpPr>
        <p:spPr>
          <a:xfrm>
            <a:off x="6365200" y="6246733"/>
            <a:ext cx="510302" cy="510302"/>
          </a:xfrm>
          <a:prstGeom prst="roundRect">
            <a:avLst>
              <a:gd name="adj" fmla="val 18669"/>
            </a:avLst>
          </a:prstGeom>
          <a:solidFill>
            <a:srgbClr val="E9E6FA"/>
          </a:solidFill>
          <a:ln w="7620">
            <a:solidFill>
              <a:srgbClr val="BDB8DF"/>
            </a:solidFill>
            <a:prstDash val="solid"/>
          </a:ln>
        </p:spPr>
        <p:txBody>
          <a:bodyPr/>
          <a:lstStyle/>
          <a:p>
            <a:endParaRPr lang="en-US"/>
          </a:p>
        </p:txBody>
      </p:sp>
      <p:sp>
        <p:nvSpPr>
          <p:cNvPr id="15" name="Text 12"/>
          <p:cNvSpPr/>
          <p:nvPr/>
        </p:nvSpPr>
        <p:spPr>
          <a:xfrm>
            <a:off x="6523553" y="6331744"/>
            <a:ext cx="193596" cy="340281"/>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3</a:t>
            </a:r>
            <a:endParaRPr lang="en-US" sz="2650" dirty="0"/>
          </a:p>
        </p:txBody>
      </p:sp>
      <p:sp>
        <p:nvSpPr>
          <p:cNvPr id="16" name="Text 13"/>
          <p:cNvSpPr/>
          <p:nvPr/>
        </p:nvSpPr>
        <p:spPr>
          <a:xfrm>
            <a:off x="7867888" y="6218396"/>
            <a:ext cx="5968722" cy="1088708"/>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Offer ongoing support resources and guidance to help users adapt smoothly to the changes. This could include FAQs, online forums, or dedicated help desks.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p:cNvPicPr>
            <a:picLocks noChangeAspect="1"/>
          </p:cNvPicPr>
          <p:nvPr/>
        </p:nvPicPr>
        <p:blipFill>
          <a:blip r:embed="rId3"/>
          <a:srcRect/>
          <a:stretch/>
        </p:blipFill>
        <p:spPr>
          <a:xfrm>
            <a:off x="9144000" y="615462"/>
            <a:ext cx="5486400" cy="6773795"/>
          </a:xfrm>
          <a:prstGeom prst="rect">
            <a:avLst/>
          </a:prstGeom>
        </p:spPr>
      </p:pic>
      <p:sp>
        <p:nvSpPr>
          <p:cNvPr id="3" name="Text 0"/>
          <p:cNvSpPr/>
          <p:nvPr/>
        </p:nvSpPr>
        <p:spPr>
          <a:xfrm>
            <a:off x="793790" y="840224"/>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8. Monitor and Optimize Post-Migration</a:t>
            </a:r>
            <a:endParaRPr lang="en-US" sz="4450" dirty="0"/>
          </a:p>
        </p:txBody>
      </p:sp>
      <p:pic>
        <p:nvPicPr>
          <p:cNvPr id="4" name="Image 1" descr="preencoded.png"/>
          <p:cNvPicPr>
            <a:picLocks noChangeAspect="1"/>
          </p:cNvPicPr>
          <p:nvPr/>
        </p:nvPicPr>
        <p:blipFill>
          <a:blip r:embed="rId4"/>
          <a:stretch>
            <a:fillRect/>
          </a:stretch>
        </p:blipFill>
        <p:spPr>
          <a:xfrm>
            <a:off x="793790" y="2597944"/>
            <a:ext cx="1134070" cy="2395657"/>
          </a:xfrm>
          <a:prstGeom prst="rect">
            <a:avLst/>
          </a:prstGeom>
        </p:spPr>
      </p:pic>
      <p:sp>
        <p:nvSpPr>
          <p:cNvPr id="5" name="Text 1"/>
          <p:cNvSpPr/>
          <p:nvPr/>
        </p:nvSpPr>
        <p:spPr>
          <a:xfrm>
            <a:off x="2268022" y="2824758"/>
            <a:ext cx="3266718" cy="354330"/>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Performance Monitoring</a:t>
            </a:r>
            <a:endParaRPr lang="en-US" sz="2200" dirty="0"/>
          </a:p>
        </p:txBody>
      </p:sp>
      <p:sp>
        <p:nvSpPr>
          <p:cNvPr id="6" name="Text 2"/>
          <p:cNvSpPr/>
          <p:nvPr/>
        </p:nvSpPr>
        <p:spPr>
          <a:xfrm>
            <a:off x="2268022" y="3315176"/>
            <a:ext cx="6082189" cy="1451610"/>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Monitor the new environment for performance, security, and usability issues. This proactive approach ensures that the system functions as expected and provides a positive user experience.</a:t>
            </a:r>
            <a:endParaRPr lang="en-US" sz="1750" dirty="0"/>
          </a:p>
        </p:txBody>
      </p:sp>
      <p:pic>
        <p:nvPicPr>
          <p:cNvPr id="7" name="Image 2" descr="preencoded.png"/>
          <p:cNvPicPr>
            <a:picLocks noChangeAspect="1"/>
          </p:cNvPicPr>
          <p:nvPr/>
        </p:nvPicPr>
        <p:blipFill>
          <a:blip r:embed="rId5"/>
          <a:stretch>
            <a:fillRect/>
          </a:stretch>
        </p:blipFill>
        <p:spPr>
          <a:xfrm>
            <a:off x="793790" y="4993600"/>
            <a:ext cx="1134070" cy="2395657"/>
          </a:xfrm>
          <a:prstGeom prst="rect">
            <a:avLst/>
          </a:prstGeom>
        </p:spPr>
      </p:pic>
      <p:sp>
        <p:nvSpPr>
          <p:cNvPr id="8" name="Text 3"/>
          <p:cNvSpPr/>
          <p:nvPr/>
        </p:nvSpPr>
        <p:spPr>
          <a:xfrm>
            <a:off x="2268022" y="5220414"/>
            <a:ext cx="3608784" cy="354330"/>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Analytics and Optimization</a:t>
            </a:r>
            <a:endParaRPr lang="en-US" sz="2200" dirty="0"/>
          </a:p>
        </p:txBody>
      </p:sp>
      <p:sp>
        <p:nvSpPr>
          <p:cNvPr id="9" name="Text 4"/>
          <p:cNvSpPr/>
          <p:nvPr/>
        </p:nvSpPr>
        <p:spPr>
          <a:xfrm>
            <a:off x="2268022" y="5710833"/>
            <a:ext cx="6082189" cy="1451610"/>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Use analytics to measure success and identify areas for optimization. This data-driven approach helps continually improve processes and maximize the benefits of the migration.</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1522</TotalTime>
  <Words>730</Words>
  <Application>Microsoft Office PowerPoint</Application>
  <PresentationFormat>Custom</PresentationFormat>
  <Paragraphs>65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Outfit Extra Bold</vt:lpstr>
      <vt:lpstr>Arimo Medium</vt:lpstr>
      <vt:lpstr>Arimo</vt:lpstr>
      <vt:lpstr>Arial</vt:lpstr>
      <vt:lpstr>Arimo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3</cp:revision>
  <dcterms:created xsi:type="dcterms:W3CDTF">2025-01-07T18:31:40Z</dcterms:created>
  <dcterms:modified xsi:type="dcterms:W3CDTF">2025-01-08T20:19:38Z</dcterms:modified>
</cp:coreProperties>
</file>