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4630400" cy="8229600"/>
  <p:notesSz cx="8229600" cy="14630400"/>
  <p:embeddedFontLst>
    <p:embeddedFont>
      <p:font typeface="Instrument Sans Medium" panose="020B0604020202020204" charset="0"/>
      <p:regular r:id="rId10"/>
    </p:embeddedFont>
    <p:embeddedFont>
      <p:font typeface="Inter"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43" d="100"/>
          <a:sy n="43" d="100"/>
        </p:scale>
        <p:origin x="8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28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475303"/>
            <a:ext cx="7556421" cy="2835116"/>
          </a:xfrm>
          <a:prstGeom prst="rect">
            <a:avLst/>
          </a:prstGeom>
          <a:noFill/>
          <a:ln/>
        </p:spPr>
        <p:txBody>
          <a:bodyPr wrap="square" lIns="0" tIns="0" rIns="0" bIns="0" rtlCol="0" anchor="t"/>
          <a:lstStyle/>
          <a:p>
            <a:pPr marL="0" indent="0">
              <a:lnSpc>
                <a:spcPts val="5550"/>
              </a:lnSpc>
              <a:buNone/>
            </a:pPr>
            <a:r>
              <a:rPr lang="en-US" sz="4450" dirty="0">
                <a:solidFill>
                  <a:srgbClr val="EFD5FA"/>
                </a:solidFill>
                <a:latin typeface="Instrument Sans Medium" pitchFamily="34" charset="0"/>
                <a:ea typeface="Instrument Sans Medium" pitchFamily="34" charset="-122"/>
                <a:cs typeface="Instrument Sans Medium" pitchFamily="34" charset="-120"/>
              </a:rPr>
              <a:t>Team Building, Collaboration, and Managing Stress in Project Teams</a:t>
            </a:r>
            <a:endParaRPr lang="en-US" sz="4450" dirty="0"/>
          </a:p>
        </p:txBody>
      </p:sp>
      <p:sp>
        <p:nvSpPr>
          <p:cNvPr id="4" name="Text 1"/>
          <p:cNvSpPr/>
          <p:nvPr/>
        </p:nvSpPr>
        <p:spPr>
          <a:xfrm>
            <a:off x="6280190" y="4650581"/>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C7CDD6"/>
                </a:solidFill>
                <a:latin typeface="Inter" pitchFamily="34" charset="0"/>
                <a:ea typeface="Inter" pitchFamily="34" charset="-122"/>
                <a:cs typeface="Inter" pitchFamily="34" charset="-120"/>
              </a:rPr>
              <a:t>Creating a cohesive, collaborative, and resilient team culture requires a thoughtful approach to team-building, clear communication, and proactive stress management. Here’s a structured approach to achieve these goals.</a:t>
            </a:r>
            <a:endParaRPr lang="en-US" sz="1750" dirty="0"/>
          </a:p>
        </p:txBody>
      </p:sp>
      <p:sp>
        <p:nvSpPr>
          <p:cNvPr id="5" name="Shape 2"/>
          <p:cNvSpPr/>
          <p:nvPr/>
        </p:nvSpPr>
        <p:spPr>
          <a:xfrm>
            <a:off x="6280190" y="6374249"/>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379131" y="6506885"/>
            <a:ext cx="164902"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Inter Medium" pitchFamily="34" charset="0"/>
                <a:ea typeface="Inter Medium" pitchFamily="34" charset="-122"/>
                <a:cs typeface="Inter Medium" pitchFamily="34" charset="-120"/>
              </a:rPr>
              <a:t>kW</a:t>
            </a:r>
            <a:endParaRPr lang="en-US" sz="750" dirty="0"/>
          </a:p>
        </p:txBody>
      </p:sp>
      <p:sp>
        <p:nvSpPr>
          <p:cNvPr id="7" name="Text 4"/>
          <p:cNvSpPr/>
          <p:nvPr/>
        </p:nvSpPr>
        <p:spPr>
          <a:xfrm>
            <a:off x="6756440" y="6357342"/>
            <a:ext cx="2903815" cy="396835"/>
          </a:xfrm>
          <a:prstGeom prst="rect">
            <a:avLst/>
          </a:prstGeom>
          <a:noFill/>
          <a:ln/>
        </p:spPr>
        <p:txBody>
          <a:bodyPr wrap="none" lIns="0" tIns="0" rIns="0" bIns="0" rtlCol="0" anchor="t"/>
          <a:lstStyle/>
          <a:p>
            <a:pPr marL="0" indent="0" algn="l">
              <a:lnSpc>
                <a:spcPts val="3100"/>
              </a:lnSpc>
              <a:buNone/>
            </a:pPr>
            <a:r>
              <a:rPr lang="en-US" sz="2200" b="1" dirty="0">
                <a:solidFill>
                  <a:srgbClr val="C7CDD6"/>
                </a:solidFill>
                <a:latin typeface="Inter Bold" pitchFamily="34" charset="0"/>
                <a:ea typeface="Inter Bold" pitchFamily="34" charset="-122"/>
                <a:cs typeface="Inter Bold" pitchFamily="34" charset="-120"/>
              </a:rPr>
              <a:t>by Kimberly Wiethoff</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274088"/>
            <a:ext cx="5670590" cy="708779"/>
          </a:xfrm>
          <a:prstGeom prst="rect">
            <a:avLst/>
          </a:prstGeom>
          <a:noFill/>
          <a:ln/>
        </p:spPr>
        <p:txBody>
          <a:bodyPr wrap="none" lIns="0" tIns="0" rIns="0" bIns="0" rtlCol="0" anchor="t"/>
          <a:lstStyle/>
          <a:p>
            <a:pPr marL="0" indent="0">
              <a:lnSpc>
                <a:spcPts val="5550"/>
              </a:lnSpc>
              <a:buNone/>
            </a:pPr>
            <a:r>
              <a:rPr lang="en-US" sz="4450" dirty="0">
                <a:solidFill>
                  <a:srgbClr val="EFD5FA"/>
                </a:solidFill>
                <a:latin typeface="Instrument Sans Medium" pitchFamily="34" charset="0"/>
                <a:ea typeface="Instrument Sans Medium" pitchFamily="34" charset="-122"/>
                <a:cs typeface="Instrument Sans Medium" pitchFamily="34" charset="-120"/>
              </a:rPr>
              <a:t>Team-Building</a:t>
            </a:r>
            <a:endParaRPr lang="en-US" sz="4450" dirty="0"/>
          </a:p>
        </p:txBody>
      </p:sp>
      <p:sp>
        <p:nvSpPr>
          <p:cNvPr id="3" name="Text 1"/>
          <p:cNvSpPr/>
          <p:nvPr/>
        </p:nvSpPr>
        <p:spPr>
          <a:xfrm>
            <a:off x="793790" y="2549843"/>
            <a:ext cx="3978116" cy="708660"/>
          </a:xfrm>
          <a:prstGeom prst="rect">
            <a:avLst/>
          </a:prstGeom>
          <a:noFill/>
          <a:ln/>
        </p:spPr>
        <p:txBody>
          <a:bodyPr wrap="square" lIns="0" tIns="0" rIns="0" bIns="0" rtlCol="0" anchor="t"/>
          <a:lstStyle/>
          <a:p>
            <a:pPr marL="0" indent="0">
              <a:lnSpc>
                <a:spcPts val="2750"/>
              </a:lnSpc>
              <a:buNone/>
            </a:pPr>
            <a:r>
              <a:rPr lang="en-US" sz="2200" dirty="0">
                <a:solidFill>
                  <a:srgbClr val="EFD5FA"/>
                </a:solidFill>
                <a:latin typeface="Instrument Sans Medium" pitchFamily="34" charset="0"/>
                <a:ea typeface="Instrument Sans Medium" pitchFamily="34" charset="-122"/>
                <a:cs typeface="Instrument Sans Medium" pitchFamily="34" charset="-120"/>
              </a:rPr>
              <a:t>Define Shared Goals and Values</a:t>
            </a:r>
            <a:endParaRPr lang="en-US" sz="2200" dirty="0"/>
          </a:p>
        </p:txBody>
      </p:sp>
      <p:sp>
        <p:nvSpPr>
          <p:cNvPr id="4" name="Text 2"/>
          <p:cNvSpPr/>
          <p:nvPr/>
        </p:nvSpPr>
        <p:spPr>
          <a:xfrm>
            <a:off x="793790" y="3485317"/>
            <a:ext cx="3978116" cy="2903220"/>
          </a:xfrm>
          <a:prstGeom prst="rect">
            <a:avLst/>
          </a:prstGeom>
          <a:noFill/>
          <a:ln/>
        </p:spPr>
        <p:txBody>
          <a:bodyPr wrap="square" lIns="0" tIns="0" rIns="0" bIns="0" rtlCol="0" anchor="t"/>
          <a:lstStyle/>
          <a:p>
            <a:pPr marL="0" indent="0">
              <a:lnSpc>
                <a:spcPts val="2850"/>
              </a:lnSpc>
              <a:buNone/>
            </a:pPr>
            <a:r>
              <a:rPr lang="en-US" sz="1750" dirty="0">
                <a:solidFill>
                  <a:srgbClr val="C7CDD6"/>
                </a:solidFill>
                <a:latin typeface="Inter" pitchFamily="34" charset="0"/>
                <a:ea typeface="Inter" pitchFamily="34" charset="-122"/>
                <a:cs typeface="Inter" pitchFamily="34" charset="-120"/>
              </a:rPr>
              <a:t>Start by clarifying the team’s purpose and aligning on shared goals, ensuring everyone understands the "why" behind the project. Conduct a kick-off meeting where each team member shares their role and how they contribute to overall goals.</a:t>
            </a:r>
            <a:endParaRPr lang="en-US" sz="1750" dirty="0"/>
          </a:p>
        </p:txBody>
      </p:sp>
      <p:sp>
        <p:nvSpPr>
          <p:cNvPr id="5" name="Text 3"/>
          <p:cNvSpPr/>
          <p:nvPr/>
        </p:nvSpPr>
        <p:spPr>
          <a:xfrm>
            <a:off x="5332928" y="2549843"/>
            <a:ext cx="3978116" cy="708660"/>
          </a:xfrm>
          <a:prstGeom prst="rect">
            <a:avLst/>
          </a:prstGeom>
          <a:noFill/>
          <a:ln/>
        </p:spPr>
        <p:txBody>
          <a:bodyPr wrap="square" lIns="0" tIns="0" rIns="0" bIns="0" rtlCol="0" anchor="t"/>
          <a:lstStyle/>
          <a:p>
            <a:pPr marL="0" indent="0">
              <a:lnSpc>
                <a:spcPts val="2750"/>
              </a:lnSpc>
              <a:buNone/>
            </a:pPr>
            <a:r>
              <a:rPr lang="en-US" sz="2200" dirty="0">
                <a:solidFill>
                  <a:srgbClr val="EFD5FA"/>
                </a:solidFill>
                <a:latin typeface="Instrument Sans Medium" pitchFamily="34" charset="0"/>
                <a:ea typeface="Instrument Sans Medium" pitchFamily="34" charset="-122"/>
                <a:cs typeface="Instrument Sans Medium" pitchFamily="34" charset="-120"/>
              </a:rPr>
              <a:t>Strengths-Based Collaboration</a:t>
            </a:r>
            <a:endParaRPr lang="en-US" sz="2200" dirty="0"/>
          </a:p>
        </p:txBody>
      </p:sp>
      <p:sp>
        <p:nvSpPr>
          <p:cNvPr id="6" name="Text 4"/>
          <p:cNvSpPr/>
          <p:nvPr/>
        </p:nvSpPr>
        <p:spPr>
          <a:xfrm>
            <a:off x="5332928" y="3485317"/>
            <a:ext cx="3978116" cy="3266123"/>
          </a:xfrm>
          <a:prstGeom prst="rect">
            <a:avLst/>
          </a:prstGeom>
          <a:noFill/>
          <a:ln/>
        </p:spPr>
        <p:txBody>
          <a:bodyPr wrap="square" lIns="0" tIns="0" rIns="0" bIns="0" rtlCol="0" anchor="t"/>
          <a:lstStyle/>
          <a:p>
            <a:pPr marL="0" indent="0">
              <a:lnSpc>
                <a:spcPts val="2850"/>
              </a:lnSpc>
              <a:buNone/>
            </a:pPr>
            <a:r>
              <a:rPr lang="en-US" sz="1750" dirty="0">
                <a:solidFill>
                  <a:srgbClr val="C7CDD6"/>
                </a:solidFill>
                <a:latin typeface="Inter" pitchFamily="34" charset="0"/>
                <a:ea typeface="Inter" pitchFamily="34" charset="-122"/>
                <a:cs typeface="Inter" pitchFamily="34" charset="-120"/>
              </a:rPr>
              <a:t>Identify and leverage individual team strengths through personality assessments (like Myers-Briggs or StrengthsFinder) or informal skill-sharing sessions. This promotes appreciation for each team member's unique contributions and encourages cross-functional support.</a:t>
            </a:r>
            <a:endParaRPr lang="en-US" sz="1750" dirty="0"/>
          </a:p>
        </p:txBody>
      </p:sp>
      <p:sp>
        <p:nvSpPr>
          <p:cNvPr id="7" name="Text 5"/>
          <p:cNvSpPr/>
          <p:nvPr/>
        </p:nvSpPr>
        <p:spPr>
          <a:xfrm>
            <a:off x="9872067" y="2549843"/>
            <a:ext cx="3978116" cy="708660"/>
          </a:xfrm>
          <a:prstGeom prst="rect">
            <a:avLst/>
          </a:prstGeom>
          <a:noFill/>
          <a:ln/>
        </p:spPr>
        <p:txBody>
          <a:bodyPr wrap="square" lIns="0" tIns="0" rIns="0" bIns="0" rtlCol="0" anchor="t"/>
          <a:lstStyle/>
          <a:p>
            <a:pPr marL="0" indent="0">
              <a:lnSpc>
                <a:spcPts val="2750"/>
              </a:lnSpc>
              <a:buNone/>
            </a:pPr>
            <a:r>
              <a:rPr lang="en-US" sz="2200" dirty="0">
                <a:solidFill>
                  <a:srgbClr val="EFD5FA"/>
                </a:solidFill>
                <a:latin typeface="Instrument Sans Medium" pitchFamily="34" charset="0"/>
                <a:ea typeface="Instrument Sans Medium" pitchFamily="34" charset="-122"/>
                <a:cs typeface="Instrument Sans Medium" pitchFamily="34" charset="-120"/>
              </a:rPr>
              <a:t>Regular Team-Building Activities</a:t>
            </a:r>
            <a:endParaRPr lang="en-US" sz="2200" dirty="0"/>
          </a:p>
        </p:txBody>
      </p:sp>
      <p:sp>
        <p:nvSpPr>
          <p:cNvPr id="8" name="Text 6"/>
          <p:cNvSpPr/>
          <p:nvPr/>
        </p:nvSpPr>
        <p:spPr>
          <a:xfrm>
            <a:off x="9872067" y="3485317"/>
            <a:ext cx="3978116" cy="2903220"/>
          </a:xfrm>
          <a:prstGeom prst="rect">
            <a:avLst/>
          </a:prstGeom>
          <a:noFill/>
          <a:ln/>
        </p:spPr>
        <p:txBody>
          <a:bodyPr wrap="square" lIns="0" tIns="0" rIns="0" bIns="0" rtlCol="0" anchor="t"/>
          <a:lstStyle/>
          <a:p>
            <a:pPr marL="0" indent="0">
              <a:lnSpc>
                <a:spcPts val="2850"/>
              </a:lnSpc>
              <a:buNone/>
            </a:pPr>
            <a:r>
              <a:rPr lang="en-US" sz="1750" dirty="0">
                <a:solidFill>
                  <a:srgbClr val="C7CDD6"/>
                </a:solidFill>
                <a:latin typeface="Inter" pitchFamily="34" charset="0"/>
                <a:ea typeface="Inter" pitchFamily="34" charset="-122"/>
                <a:cs typeface="Inter" pitchFamily="34" charset="-120"/>
              </a:rPr>
              <a:t>Integrate activities that foster connections, whether virtual or in-person, like brainstorming sessions, problem-solving exercises, or even casual social activities (e.g., coffee chats, lunch-and-learns). This helps establish rapport, trust, and a supportive atmosphere.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871418"/>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EFD5FA"/>
                </a:solidFill>
                <a:latin typeface="Instrument Sans Medium" pitchFamily="34" charset="0"/>
                <a:ea typeface="Instrument Sans Medium" pitchFamily="34" charset="-122"/>
                <a:cs typeface="Instrument Sans Medium" pitchFamily="34" charset="-120"/>
              </a:rPr>
              <a:t>Promoting a Collaborative Culture</a:t>
            </a:r>
            <a:endParaRPr lang="en-US" sz="4450" dirty="0"/>
          </a:p>
        </p:txBody>
      </p:sp>
      <p:sp>
        <p:nvSpPr>
          <p:cNvPr id="4" name="Shape 1"/>
          <p:cNvSpPr/>
          <p:nvPr/>
        </p:nvSpPr>
        <p:spPr>
          <a:xfrm>
            <a:off x="6280190" y="2884289"/>
            <a:ext cx="510302" cy="510302"/>
          </a:xfrm>
          <a:prstGeom prst="roundRect">
            <a:avLst>
              <a:gd name="adj" fmla="val 6667"/>
            </a:avLst>
          </a:prstGeom>
          <a:solidFill>
            <a:srgbClr val="434348"/>
          </a:solidFill>
          <a:ln/>
        </p:spPr>
        <p:txBody>
          <a:bodyPr/>
          <a:lstStyle/>
          <a:p>
            <a:endParaRPr lang="en-US"/>
          </a:p>
        </p:txBody>
      </p:sp>
      <p:sp>
        <p:nvSpPr>
          <p:cNvPr id="5" name="Text 2"/>
          <p:cNvSpPr/>
          <p:nvPr/>
        </p:nvSpPr>
        <p:spPr>
          <a:xfrm>
            <a:off x="6469142" y="2969300"/>
            <a:ext cx="132398" cy="340281"/>
          </a:xfrm>
          <a:prstGeom prst="rect">
            <a:avLst/>
          </a:prstGeom>
          <a:noFill/>
          <a:ln/>
        </p:spPr>
        <p:txBody>
          <a:bodyPr wrap="none" lIns="0" tIns="0" rIns="0" bIns="0" rtlCol="0" anchor="t"/>
          <a:lstStyle/>
          <a:p>
            <a:pPr marL="0" indent="0" algn="ctr">
              <a:lnSpc>
                <a:spcPts val="2650"/>
              </a:lnSpc>
              <a:buNone/>
            </a:pPr>
            <a:r>
              <a:rPr lang="en-US" sz="2650" dirty="0">
                <a:solidFill>
                  <a:srgbClr val="C7CDD6"/>
                </a:solidFill>
                <a:latin typeface="Instrument Sans Medium" pitchFamily="34" charset="0"/>
                <a:ea typeface="Instrument Sans Medium" pitchFamily="34" charset="-122"/>
                <a:cs typeface="Instrument Sans Medium" pitchFamily="34" charset="-120"/>
              </a:rPr>
              <a:t>1</a:t>
            </a:r>
            <a:endParaRPr lang="en-US" sz="2650" dirty="0"/>
          </a:p>
        </p:txBody>
      </p:sp>
      <p:sp>
        <p:nvSpPr>
          <p:cNvPr id="6" name="Text 3"/>
          <p:cNvSpPr/>
          <p:nvPr/>
        </p:nvSpPr>
        <p:spPr>
          <a:xfrm>
            <a:off x="7017306" y="2884289"/>
            <a:ext cx="2927747" cy="708660"/>
          </a:xfrm>
          <a:prstGeom prst="rect">
            <a:avLst/>
          </a:prstGeom>
          <a:noFill/>
          <a:ln/>
        </p:spPr>
        <p:txBody>
          <a:bodyPr wrap="square" lIns="0" tIns="0" rIns="0" bIns="0" rtlCol="0" anchor="t"/>
          <a:lstStyle/>
          <a:p>
            <a:pPr marL="0" indent="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Encourage Open Communication</a:t>
            </a:r>
            <a:endParaRPr lang="en-US" sz="2200" dirty="0"/>
          </a:p>
        </p:txBody>
      </p:sp>
      <p:sp>
        <p:nvSpPr>
          <p:cNvPr id="7" name="Text 4"/>
          <p:cNvSpPr/>
          <p:nvPr/>
        </p:nvSpPr>
        <p:spPr>
          <a:xfrm>
            <a:off x="7017306" y="3729038"/>
            <a:ext cx="2927747" cy="3266123"/>
          </a:xfrm>
          <a:prstGeom prst="rect">
            <a:avLst/>
          </a:prstGeom>
          <a:noFill/>
          <a:ln/>
        </p:spPr>
        <p:txBody>
          <a:bodyPr wrap="square" lIns="0" tIns="0" rIns="0" bIns="0" rtlCol="0" anchor="t"/>
          <a:lstStyle/>
          <a:p>
            <a:pPr marL="0" indent="0">
              <a:lnSpc>
                <a:spcPts val="2850"/>
              </a:lnSpc>
              <a:buNone/>
            </a:pPr>
            <a:r>
              <a:rPr lang="en-US" sz="1750" dirty="0">
                <a:solidFill>
                  <a:srgbClr val="C7CDD6"/>
                </a:solidFill>
                <a:latin typeface="Inter" pitchFamily="34" charset="0"/>
                <a:ea typeface="Inter" pitchFamily="34" charset="-122"/>
                <a:cs typeface="Inter" pitchFamily="34" charset="-120"/>
              </a:rPr>
              <a:t>Create a safe environment where team members feel comfortable sharing ideas, asking questions, and voicing concerns. Regular check-ins and an “open-door policy” foster transparency and encourage communication.</a:t>
            </a:r>
            <a:endParaRPr lang="en-US" sz="1750" dirty="0"/>
          </a:p>
        </p:txBody>
      </p:sp>
      <p:sp>
        <p:nvSpPr>
          <p:cNvPr id="8" name="Shape 5"/>
          <p:cNvSpPr/>
          <p:nvPr/>
        </p:nvSpPr>
        <p:spPr>
          <a:xfrm>
            <a:off x="10171867" y="2884289"/>
            <a:ext cx="510302" cy="510302"/>
          </a:xfrm>
          <a:prstGeom prst="roundRect">
            <a:avLst>
              <a:gd name="adj" fmla="val 6667"/>
            </a:avLst>
          </a:prstGeom>
          <a:solidFill>
            <a:srgbClr val="434348"/>
          </a:solidFill>
          <a:ln/>
        </p:spPr>
        <p:txBody>
          <a:bodyPr/>
          <a:lstStyle/>
          <a:p>
            <a:endParaRPr lang="en-US"/>
          </a:p>
        </p:txBody>
      </p:sp>
      <p:sp>
        <p:nvSpPr>
          <p:cNvPr id="9" name="Text 6"/>
          <p:cNvSpPr/>
          <p:nvPr/>
        </p:nvSpPr>
        <p:spPr>
          <a:xfrm>
            <a:off x="10333196" y="2969300"/>
            <a:ext cx="187523" cy="340281"/>
          </a:xfrm>
          <a:prstGeom prst="rect">
            <a:avLst/>
          </a:prstGeom>
          <a:noFill/>
          <a:ln/>
        </p:spPr>
        <p:txBody>
          <a:bodyPr wrap="none" lIns="0" tIns="0" rIns="0" bIns="0" rtlCol="0" anchor="t"/>
          <a:lstStyle/>
          <a:p>
            <a:pPr marL="0" indent="0" algn="ctr">
              <a:lnSpc>
                <a:spcPts val="2650"/>
              </a:lnSpc>
              <a:buNone/>
            </a:pPr>
            <a:r>
              <a:rPr lang="en-US" sz="2650" dirty="0">
                <a:solidFill>
                  <a:srgbClr val="C7CDD6"/>
                </a:solidFill>
                <a:latin typeface="Instrument Sans Medium" pitchFamily="34" charset="0"/>
                <a:ea typeface="Instrument Sans Medium" pitchFamily="34" charset="-122"/>
                <a:cs typeface="Instrument Sans Medium" pitchFamily="34" charset="-120"/>
              </a:rPr>
              <a:t>2</a:t>
            </a:r>
            <a:endParaRPr lang="en-US" sz="2650" dirty="0"/>
          </a:p>
        </p:txBody>
      </p:sp>
      <p:sp>
        <p:nvSpPr>
          <p:cNvPr id="10" name="Text 7"/>
          <p:cNvSpPr/>
          <p:nvPr/>
        </p:nvSpPr>
        <p:spPr>
          <a:xfrm>
            <a:off x="10908983" y="2884289"/>
            <a:ext cx="2927747" cy="708660"/>
          </a:xfrm>
          <a:prstGeom prst="rect">
            <a:avLst/>
          </a:prstGeom>
          <a:noFill/>
          <a:ln/>
        </p:spPr>
        <p:txBody>
          <a:bodyPr wrap="square" lIns="0" tIns="0" rIns="0" bIns="0" rtlCol="0" anchor="t"/>
          <a:lstStyle/>
          <a:p>
            <a:pPr marL="0" indent="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Cross-Functional Collaboration</a:t>
            </a:r>
            <a:endParaRPr lang="en-US" sz="2200" dirty="0"/>
          </a:p>
        </p:txBody>
      </p:sp>
      <p:sp>
        <p:nvSpPr>
          <p:cNvPr id="11" name="Text 8"/>
          <p:cNvSpPr/>
          <p:nvPr/>
        </p:nvSpPr>
        <p:spPr>
          <a:xfrm>
            <a:off x="10908983" y="3729038"/>
            <a:ext cx="2927747" cy="3629025"/>
          </a:xfrm>
          <a:prstGeom prst="rect">
            <a:avLst/>
          </a:prstGeom>
          <a:noFill/>
          <a:ln/>
        </p:spPr>
        <p:txBody>
          <a:bodyPr wrap="square" lIns="0" tIns="0" rIns="0" bIns="0" rtlCol="0" anchor="t"/>
          <a:lstStyle/>
          <a:p>
            <a:pPr marL="0" indent="0">
              <a:lnSpc>
                <a:spcPts val="2850"/>
              </a:lnSpc>
              <a:buNone/>
            </a:pPr>
            <a:r>
              <a:rPr lang="en-US" sz="1750" dirty="0">
                <a:solidFill>
                  <a:srgbClr val="C7CDD6"/>
                </a:solidFill>
                <a:latin typeface="Inter" pitchFamily="34" charset="0"/>
                <a:ea typeface="Inter" pitchFamily="34" charset="-122"/>
                <a:cs typeface="Inter" pitchFamily="34" charset="-120"/>
              </a:rPr>
              <a:t>Break down silos by encouraging collaboration between departments or functions on shared tasks. Regular cross-functional meetings or rotating team members to work on different project areas can enhance understanding and build stronger bonds.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89503" y="621030"/>
            <a:ext cx="7564993" cy="1409700"/>
          </a:xfrm>
          <a:prstGeom prst="rect">
            <a:avLst/>
          </a:prstGeom>
          <a:noFill/>
          <a:ln/>
        </p:spPr>
        <p:txBody>
          <a:bodyPr wrap="square" lIns="0" tIns="0" rIns="0" bIns="0" rtlCol="0" anchor="t"/>
          <a:lstStyle/>
          <a:p>
            <a:pPr marL="0" indent="0">
              <a:lnSpc>
                <a:spcPts val="5550"/>
              </a:lnSpc>
              <a:buNone/>
            </a:pPr>
            <a:r>
              <a:rPr lang="en-US" sz="4400" dirty="0">
                <a:solidFill>
                  <a:srgbClr val="EFD5FA"/>
                </a:solidFill>
                <a:latin typeface="Instrument Sans Medium" pitchFamily="34" charset="0"/>
                <a:ea typeface="Instrument Sans Medium" pitchFamily="34" charset="-122"/>
                <a:cs typeface="Instrument Sans Medium" pitchFamily="34" charset="-120"/>
              </a:rPr>
              <a:t>Empowering Team Decision-Making</a:t>
            </a:r>
            <a:endParaRPr lang="en-US" sz="4400" dirty="0"/>
          </a:p>
        </p:txBody>
      </p:sp>
      <p:pic>
        <p:nvPicPr>
          <p:cNvPr id="4" name="Image 1" descr="preencoded.png"/>
          <p:cNvPicPr>
            <a:picLocks noChangeAspect="1"/>
          </p:cNvPicPr>
          <p:nvPr/>
        </p:nvPicPr>
        <p:blipFill>
          <a:blip r:embed="rId4"/>
          <a:stretch>
            <a:fillRect/>
          </a:stretch>
        </p:blipFill>
        <p:spPr>
          <a:xfrm>
            <a:off x="789503" y="2368987"/>
            <a:ext cx="563880" cy="563880"/>
          </a:xfrm>
          <a:prstGeom prst="rect">
            <a:avLst/>
          </a:prstGeom>
        </p:spPr>
      </p:pic>
      <p:sp>
        <p:nvSpPr>
          <p:cNvPr id="5" name="Text 1"/>
          <p:cNvSpPr/>
          <p:nvPr/>
        </p:nvSpPr>
        <p:spPr>
          <a:xfrm>
            <a:off x="789503" y="3158371"/>
            <a:ext cx="3613309" cy="704850"/>
          </a:xfrm>
          <a:prstGeom prst="rect">
            <a:avLst/>
          </a:prstGeom>
          <a:noFill/>
          <a:ln/>
        </p:spPr>
        <p:txBody>
          <a:bodyPr wrap="square" lIns="0" tIns="0" rIns="0" bIns="0" rtlCol="0" anchor="t"/>
          <a:lstStyle/>
          <a:p>
            <a:pPr marL="0" indent="0" algn="l">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Empower Team Decision-Making</a:t>
            </a:r>
            <a:endParaRPr lang="en-US" sz="2200" dirty="0"/>
          </a:p>
        </p:txBody>
      </p:sp>
      <p:sp>
        <p:nvSpPr>
          <p:cNvPr id="6" name="Text 2"/>
          <p:cNvSpPr/>
          <p:nvPr/>
        </p:nvSpPr>
        <p:spPr>
          <a:xfrm>
            <a:off x="789503" y="3998476"/>
            <a:ext cx="3613309" cy="2887980"/>
          </a:xfrm>
          <a:prstGeom prst="rect">
            <a:avLst/>
          </a:prstGeom>
          <a:noFill/>
          <a:ln/>
        </p:spPr>
        <p:txBody>
          <a:bodyPr wrap="square" lIns="0" tIns="0" rIns="0" bIns="0" rtlCol="0" anchor="t"/>
          <a:lstStyle/>
          <a:p>
            <a:pPr marL="0" indent="0" algn="l">
              <a:lnSpc>
                <a:spcPts val="2800"/>
              </a:lnSpc>
              <a:buNone/>
            </a:pPr>
            <a:r>
              <a:rPr lang="en-US" sz="1750" dirty="0">
                <a:solidFill>
                  <a:srgbClr val="C7CDD6"/>
                </a:solidFill>
                <a:latin typeface="Inter" pitchFamily="34" charset="0"/>
                <a:ea typeface="Inter" pitchFamily="34" charset="-122"/>
                <a:cs typeface="Inter" pitchFamily="34" charset="-120"/>
              </a:rPr>
              <a:t>Allow team members to make decisions within their areas, fostering a sense of ownership. When they feel empowered, team members are more likely to actively engage, contribute ideas, and work collaboratively to solve challenges.</a:t>
            </a:r>
            <a:endParaRPr lang="en-US" sz="1750" dirty="0"/>
          </a:p>
        </p:txBody>
      </p:sp>
      <p:pic>
        <p:nvPicPr>
          <p:cNvPr id="7" name="Image 2" descr="preencoded.png"/>
          <p:cNvPicPr>
            <a:picLocks noChangeAspect="1"/>
          </p:cNvPicPr>
          <p:nvPr/>
        </p:nvPicPr>
        <p:blipFill>
          <a:blip r:embed="rId5"/>
          <a:stretch>
            <a:fillRect/>
          </a:stretch>
        </p:blipFill>
        <p:spPr>
          <a:xfrm>
            <a:off x="4741069" y="2368987"/>
            <a:ext cx="563880" cy="563880"/>
          </a:xfrm>
          <a:prstGeom prst="rect">
            <a:avLst/>
          </a:prstGeom>
        </p:spPr>
      </p:pic>
      <p:sp>
        <p:nvSpPr>
          <p:cNvPr id="8" name="Text 3"/>
          <p:cNvSpPr/>
          <p:nvPr/>
        </p:nvSpPr>
        <p:spPr>
          <a:xfrm>
            <a:off x="4741069" y="3158371"/>
            <a:ext cx="3613428" cy="704850"/>
          </a:xfrm>
          <a:prstGeom prst="rect">
            <a:avLst/>
          </a:prstGeom>
          <a:noFill/>
          <a:ln/>
        </p:spPr>
        <p:txBody>
          <a:bodyPr wrap="square" lIns="0" tIns="0" rIns="0" bIns="0" rtlCol="0" anchor="t"/>
          <a:lstStyle/>
          <a:p>
            <a:pPr marL="0" indent="0" algn="l">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Recognition and Appreciation</a:t>
            </a:r>
            <a:endParaRPr lang="en-US" sz="2200" dirty="0"/>
          </a:p>
        </p:txBody>
      </p:sp>
      <p:sp>
        <p:nvSpPr>
          <p:cNvPr id="9" name="Text 4"/>
          <p:cNvSpPr/>
          <p:nvPr/>
        </p:nvSpPr>
        <p:spPr>
          <a:xfrm>
            <a:off x="4741069" y="3998476"/>
            <a:ext cx="3613428" cy="3609975"/>
          </a:xfrm>
          <a:prstGeom prst="rect">
            <a:avLst/>
          </a:prstGeom>
          <a:noFill/>
          <a:ln/>
        </p:spPr>
        <p:txBody>
          <a:bodyPr wrap="square" lIns="0" tIns="0" rIns="0" bIns="0" rtlCol="0" anchor="t"/>
          <a:lstStyle/>
          <a:p>
            <a:pPr marL="0" indent="0" algn="l">
              <a:lnSpc>
                <a:spcPts val="2800"/>
              </a:lnSpc>
              <a:buNone/>
            </a:pPr>
            <a:r>
              <a:rPr lang="en-US" sz="1750" dirty="0">
                <a:solidFill>
                  <a:srgbClr val="C7CDD6"/>
                </a:solidFill>
                <a:latin typeface="Inter" pitchFamily="34" charset="0"/>
                <a:ea typeface="Inter" pitchFamily="34" charset="-122"/>
                <a:cs typeface="Inter" pitchFamily="34" charset="-120"/>
              </a:rPr>
              <a:t>Recognize collaborative efforts and individual achievements regularly. This could be as simple as acknowledging a team member’s contribution during meetings or through a shout-out in team communication channels. Recognition cultivates motivation and reinforces a collaborative spirit.</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111097"/>
          </a:xfrm>
          <a:prstGeom prst="rect">
            <a:avLst/>
          </a:prstGeom>
        </p:spPr>
      </p:pic>
      <p:sp>
        <p:nvSpPr>
          <p:cNvPr id="3" name="Text 0"/>
          <p:cNvSpPr/>
          <p:nvPr/>
        </p:nvSpPr>
        <p:spPr>
          <a:xfrm>
            <a:off x="591026" y="2708791"/>
            <a:ext cx="4222313" cy="527685"/>
          </a:xfrm>
          <a:prstGeom prst="rect">
            <a:avLst/>
          </a:prstGeom>
          <a:noFill/>
          <a:ln/>
        </p:spPr>
        <p:txBody>
          <a:bodyPr wrap="none" lIns="0" tIns="0" rIns="0" bIns="0" rtlCol="0" anchor="t"/>
          <a:lstStyle/>
          <a:p>
            <a:pPr marL="0" indent="0">
              <a:lnSpc>
                <a:spcPts val="4150"/>
              </a:lnSpc>
              <a:buNone/>
            </a:pPr>
            <a:r>
              <a:rPr lang="en-US" sz="3300" dirty="0">
                <a:solidFill>
                  <a:srgbClr val="EFD5FA"/>
                </a:solidFill>
                <a:latin typeface="Instrument Sans Medium" pitchFamily="34" charset="0"/>
                <a:ea typeface="Instrument Sans Medium" pitchFamily="34" charset="-122"/>
                <a:cs typeface="Instrument Sans Medium" pitchFamily="34" charset="-120"/>
              </a:rPr>
              <a:t>Managing Stress</a:t>
            </a:r>
            <a:endParaRPr lang="en-US" sz="3300" dirty="0"/>
          </a:p>
        </p:txBody>
      </p:sp>
      <p:sp>
        <p:nvSpPr>
          <p:cNvPr id="4" name="Shape 1"/>
          <p:cNvSpPr/>
          <p:nvPr/>
        </p:nvSpPr>
        <p:spPr>
          <a:xfrm>
            <a:off x="591026" y="5695950"/>
            <a:ext cx="13448348" cy="22860"/>
          </a:xfrm>
          <a:prstGeom prst="roundRect">
            <a:avLst>
              <a:gd name="adj" fmla="val 110822"/>
            </a:avLst>
          </a:prstGeom>
          <a:solidFill>
            <a:srgbClr val="5C5C61"/>
          </a:solidFill>
          <a:ln/>
        </p:spPr>
        <p:txBody>
          <a:bodyPr/>
          <a:lstStyle/>
          <a:p>
            <a:endParaRPr lang="en-US"/>
          </a:p>
        </p:txBody>
      </p:sp>
      <p:sp>
        <p:nvSpPr>
          <p:cNvPr id="5" name="Shape 2"/>
          <p:cNvSpPr/>
          <p:nvPr/>
        </p:nvSpPr>
        <p:spPr>
          <a:xfrm>
            <a:off x="3899297" y="5104983"/>
            <a:ext cx="22860" cy="591026"/>
          </a:xfrm>
          <a:prstGeom prst="roundRect">
            <a:avLst>
              <a:gd name="adj" fmla="val 110822"/>
            </a:avLst>
          </a:prstGeom>
          <a:solidFill>
            <a:srgbClr val="5C5C61"/>
          </a:solidFill>
          <a:ln/>
        </p:spPr>
        <p:txBody>
          <a:bodyPr/>
          <a:lstStyle/>
          <a:p>
            <a:endParaRPr lang="en-US"/>
          </a:p>
        </p:txBody>
      </p:sp>
      <p:sp>
        <p:nvSpPr>
          <p:cNvPr id="6" name="Shape 3"/>
          <p:cNvSpPr/>
          <p:nvPr/>
        </p:nvSpPr>
        <p:spPr>
          <a:xfrm>
            <a:off x="3720822" y="5505986"/>
            <a:ext cx="379928" cy="379928"/>
          </a:xfrm>
          <a:prstGeom prst="roundRect">
            <a:avLst>
              <a:gd name="adj" fmla="val 6668"/>
            </a:avLst>
          </a:prstGeom>
          <a:solidFill>
            <a:srgbClr val="434348"/>
          </a:solidFill>
          <a:ln/>
        </p:spPr>
        <p:txBody>
          <a:bodyPr/>
          <a:lstStyle/>
          <a:p>
            <a:endParaRPr lang="en-US"/>
          </a:p>
        </p:txBody>
      </p:sp>
      <p:sp>
        <p:nvSpPr>
          <p:cNvPr id="7" name="Text 4"/>
          <p:cNvSpPr/>
          <p:nvPr/>
        </p:nvSpPr>
        <p:spPr>
          <a:xfrm>
            <a:off x="3861435" y="5569208"/>
            <a:ext cx="98584" cy="253365"/>
          </a:xfrm>
          <a:prstGeom prst="rect">
            <a:avLst/>
          </a:prstGeom>
          <a:noFill/>
          <a:ln/>
        </p:spPr>
        <p:txBody>
          <a:bodyPr wrap="none" lIns="0" tIns="0" rIns="0" bIns="0" rtlCol="0" anchor="t"/>
          <a:lstStyle/>
          <a:p>
            <a:pPr marL="0" indent="0" algn="ctr">
              <a:lnSpc>
                <a:spcPts val="1950"/>
              </a:lnSpc>
              <a:buNone/>
            </a:pPr>
            <a:r>
              <a:rPr lang="en-US" sz="1950" dirty="0">
                <a:solidFill>
                  <a:srgbClr val="C7CDD6"/>
                </a:solidFill>
                <a:latin typeface="Instrument Sans Medium" pitchFamily="34" charset="0"/>
                <a:ea typeface="Instrument Sans Medium" pitchFamily="34" charset="-122"/>
                <a:cs typeface="Instrument Sans Medium" pitchFamily="34" charset="-120"/>
              </a:rPr>
              <a:t>1</a:t>
            </a:r>
            <a:endParaRPr lang="en-US" sz="1950" dirty="0"/>
          </a:p>
        </p:txBody>
      </p:sp>
      <p:sp>
        <p:nvSpPr>
          <p:cNvPr id="8" name="Text 5"/>
          <p:cNvSpPr/>
          <p:nvPr/>
        </p:nvSpPr>
        <p:spPr>
          <a:xfrm>
            <a:off x="1764625" y="3489722"/>
            <a:ext cx="4292441" cy="263843"/>
          </a:xfrm>
          <a:prstGeom prst="rect">
            <a:avLst/>
          </a:prstGeom>
          <a:noFill/>
          <a:ln/>
        </p:spPr>
        <p:txBody>
          <a:bodyPr wrap="none" lIns="0" tIns="0" rIns="0" bIns="0" rtlCol="0" anchor="t"/>
          <a:lstStyle/>
          <a:p>
            <a:pPr marL="0" indent="0" algn="ctr">
              <a:lnSpc>
                <a:spcPts val="2050"/>
              </a:lnSpc>
              <a:buNone/>
            </a:pPr>
            <a:r>
              <a:rPr lang="en-US" sz="1650" dirty="0">
                <a:solidFill>
                  <a:srgbClr val="C7CDD6"/>
                </a:solidFill>
                <a:latin typeface="Instrument Sans Medium" pitchFamily="34" charset="0"/>
                <a:ea typeface="Instrument Sans Medium" pitchFamily="34" charset="-122"/>
                <a:cs typeface="Instrument Sans Medium" pitchFamily="34" charset="-120"/>
              </a:rPr>
              <a:t>Prioritize Clear Workflows and Expectations</a:t>
            </a:r>
            <a:endParaRPr lang="en-US" sz="1650" dirty="0"/>
          </a:p>
        </p:txBody>
      </p:sp>
      <p:sp>
        <p:nvSpPr>
          <p:cNvPr id="9" name="Text 6"/>
          <p:cNvSpPr/>
          <p:nvPr/>
        </p:nvSpPr>
        <p:spPr>
          <a:xfrm>
            <a:off x="759857" y="3854887"/>
            <a:ext cx="6302097" cy="1081088"/>
          </a:xfrm>
          <a:prstGeom prst="rect">
            <a:avLst/>
          </a:prstGeom>
          <a:noFill/>
          <a:ln/>
        </p:spPr>
        <p:txBody>
          <a:bodyPr wrap="square" lIns="0" tIns="0" rIns="0" bIns="0" rtlCol="0" anchor="t"/>
          <a:lstStyle/>
          <a:p>
            <a:pPr marL="0" indent="0" algn="ctr">
              <a:lnSpc>
                <a:spcPts val="2100"/>
              </a:lnSpc>
              <a:buNone/>
            </a:pPr>
            <a:r>
              <a:rPr lang="en-US" sz="1300" dirty="0">
                <a:solidFill>
                  <a:srgbClr val="C7CDD6"/>
                </a:solidFill>
                <a:latin typeface="Inter" pitchFamily="34" charset="0"/>
                <a:ea typeface="Inter" pitchFamily="34" charset="-122"/>
                <a:cs typeface="Inter" pitchFamily="34" charset="-120"/>
              </a:rPr>
              <a:t>Reduce ambiguity by setting clear roles, timelines, and priorities. Use tools like JIRA, Asana, or Microsoft Teams to organize tasks, which helps prevent overload and allows everyone to understand their responsibilities and deadlines.</a:t>
            </a:r>
            <a:endParaRPr lang="en-US" sz="1300" dirty="0"/>
          </a:p>
        </p:txBody>
      </p:sp>
      <p:sp>
        <p:nvSpPr>
          <p:cNvPr id="10" name="Shape 7"/>
          <p:cNvSpPr/>
          <p:nvPr/>
        </p:nvSpPr>
        <p:spPr>
          <a:xfrm>
            <a:off x="7303532" y="5695890"/>
            <a:ext cx="22860" cy="591026"/>
          </a:xfrm>
          <a:prstGeom prst="roundRect">
            <a:avLst>
              <a:gd name="adj" fmla="val 110822"/>
            </a:avLst>
          </a:prstGeom>
          <a:solidFill>
            <a:srgbClr val="5C5C61"/>
          </a:solidFill>
          <a:ln/>
        </p:spPr>
        <p:txBody>
          <a:bodyPr/>
          <a:lstStyle/>
          <a:p>
            <a:endParaRPr lang="en-US"/>
          </a:p>
        </p:txBody>
      </p:sp>
      <p:sp>
        <p:nvSpPr>
          <p:cNvPr id="11" name="Shape 8"/>
          <p:cNvSpPr/>
          <p:nvPr/>
        </p:nvSpPr>
        <p:spPr>
          <a:xfrm>
            <a:off x="7125057" y="5505986"/>
            <a:ext cx="379928" cy="379928"/>
          </a:xfrm>
          <a:prstGeom prst="roundRect">
            <a:avLst>
              <a:gd name="adj" fmla="val 6668"/>
            </a:avLst>
          </a:prstGeom>
          <a:solidFill>
            <a:srgbClr val="434348"/>
          </a:solidFill>
          <a:ln/>
        </p:spPr>
        <p:txBody>
          <a:bodyPr/>
          <a:lstStyle/>
          <a:p>
            <a:endParaRPr lang="en-US"/>
          </a:p>
        </p:txBody>
      </p:sp>
      <p:sp>
        <p:nvSpPr>
          <p:cNvPr id="12" name="Text 9"/>
          <p:cNvSpPr/>
          <p:nvPr/>
        </p:nvSpPr>
        <p:spPr>
          <a:xfrm>
            <a:off x="7245191" y="5569208"/>
            <a:ext cx="139541" cy="253365"/>
          </a:xfrm>
          <a:prstGeom prst="rect">
            <a:avLst/>
          </a:prstGeom>
          <a:noFill/>
          <a:ln/>
        </p:spPr>
        <p:txBody>
          <a:bodyPr wrap="none" lIns="0" tIns="0" rIns="0" bIns="0" rtlCol="0" anchor="t"/>
          <a:lstStyle/>
          <a:p>
            <a:pPr marL="0" indent="0" algn="ctr">
              <a:lnSpc>
                <a:spcPts val="1950"/>
              </a:lnSpc>
              <a:buNone/>
            </a:pPr>
            <a:r>
              <a:rPr lang="en-US" sz="1950" dirty="0">
                <a:solidFill>
                  <a:srgbClr val="C7CDD6"/>
                </a:solidFill>
                <a:latin typeface="Instrument Sans Medium" pitchFamily="34" charset="0"/>
                <a:ea typeface="Instrument Sans Medium" pitchFamily="34" charset="-122"/>
                <a:cs typeface="Instrument Sans Medium" pitchFamily="34" charset="-120"/>
              </a:rPr>
              <a:t>2</a:t>
            </a:r>
            <a:endParaRPr lang="en-US" sz="1950" dirty="0"/>
          </a:p>
        </p:txBody>
      </p:sp>
      <p:sp>
        <p:nvSpPr>
          <p:cNvPr id="13" name="Text 10"/>
          <p:cNvSpPr/>
          <p:nvPr/>
        </p:nvSpPr>
        <p:spPr>
          <a:xfrm>
            <a:off x="5857994" y="6455926"/>
            <a:ext cx="2914293" cy="263843"/>
          </a:xfrm>
          <a:prstGeom prst="rect">
            <a:avLst/>
          </a:prstGeom>
          <a:noFill/>
          <a:ln/>
        </p:spPr>
        <p:txBody>
          <a:bodyPr wrap="none" lIns="0" tIns="0" rIns="0" bIns="0" rtlCol="0" anchor="t"/>
          <a:lstStyle/>
          <a:p>
            <a:pPr marL="0" indent="0" algn="ctr">
              <a:lnSpc>
                <a:spcPts val="2050"/>
              </a:lnSpc>
              <a:buNone/>
            </a:pPr>
            <a:r>
              <a:rPr lang="en-US" sz="1650" dirty="0">
                <a:solidFill>
                  <a:srgbClr val="C7CDD6"/>
                </a:solidFill>
                <a:latin typeface="Instrument Sans Medium" pitchFamily="34" charset="0"/>
                <a:ea typeface="Instrument Sans Medium" pitchFamily="34" charset="-122"/>
                <a:cs typeface="Instrument Sans Medium" pitchFamily="34" charset="-120"/>
              </a:rPr>
              <a:t>Encourage Work-Life Balance</a:t>
            </a:r>
            <a:endParaRPr lang="en-US" sz="1650" dirty="0"/>
          </a:p>
        </p:txBody>
      </p:sp>
      <p:sp>
        <p:nvSpPr>
          <p:cNvPr id="14" name="Text 11"/>
          <p:cNvSpPr/>
          <p:nvPr/>
        </p:nvSpPr>
        <p:spPr>
          <a:xfrm>
            <a:off x="4164092" y="6821091"/>
            <a:ext cx="6302097" cy="810816"/>
          </a:xfrm>
          <a:prstGeom prst="rect">
            <a:avLst/>
          </a:prstGeom>
          <a:noFill/>
          <a:ln/>
        </p:spPr>
        <p:txBody>
          <a:bodyPr wrap="square" lIns="0" tIns="0" rIns="0" bIns="0" rtlCol="0" anchor="t"/>
          <a:lstStyle/>
          <a:p>
            <a:pPr marL="0" indent="0" algn="ctr">
              <a:lnSpc>
                <a:spcPts val="2100"/>
              </a:lnSpc>
              <a:buNone/>
            </a:pPr>
            <a:r>
              <a:rPr lang="en-US" sz="1300" dirty="0">
                <a:solidFill>
                  <a:srgbClr val="C7CDD6"/>
                </a:solidFill>
                <a:latin typeface="Inter" pitchFamily="34" charset="0"/>
                <a:ea typeface="Inter" pitchFamily="34" charset="-122"/>
                <a:cs typeface="Inter" pitchFamily="34" charset="-120"/>
              </a:rPr>
              <a:t>Respect work hours and encourage team members to set boundaries. Set an example by managing your time well and respecting breaks and personal time. Offering flexible scheduling when possible can significantly reduce stress.</a:t>
            </a:r>
            <a:endParaRPr lang="en-US" sz="1300" dirty="0"/>
          </a:p>
        </p:txBody>
      </p:sp>
      <p:sp>
        <p:nvSpPr>
          <p:cNvPr id="15" name="Shape 12"/>
          <p:cNvSpPr/>
          <p:nvPr/>
        </p:nvSpPr>
        <p:spPr>
          <a:xfrm>
            <a:off x="10707886" y="5104983"/>
            <a:ext cx="22860" cy="591026"/>
          </a:xfrm>
          <a:prstGeom prst="roundRect">
            <a:avLst>
              <a:gd name="adj" fmla="val 110822"/>
            </a:avLst>
          </a:prstGeom>
          <a:solidFill>
            <a:srgbClr val="5C5C61"/>
          </a:solidFill>
          <a:ln/>
        </p:spPr>
        <p:txBody>
          <a:bodyPr/>
          <a:lstStyle/>
          <a:p>
            <a:endParaRPr lang="en-US"/>
          </a:p>
        </p:txBody>
      </p:sp>
      <p:sp>
        <p:nvSpPr>
          <p:cNvPr id="16" name="Shape 13"/>
          <p:cNvSpPr/>
          <p:nvPr/>
        </p:nvSpPr>
        <p:spPr>
          <a:xfrm>
            <a:off x="10529411" y="5505986"/>
            <a:ext cx="379928" cy="379928"/>
          </a:xfrm>
          <a:prstGeom prst="roundRect">
            <a:avLst>
              <a:gd name="adj" fmla="val 6668"/>
            </a:avLst>
          </a:prstGeom>
          <a:solidFill>
            <a:srgbClr val="434348"/>
          </a:solidFill>
          <a:ln/>
        </p:spPr>
        <p:txBody>
          <a:bodyPr/>
          <a:lstStyle/>
          <a:p>
            <a:endParaRPr lang="en-US"/>
          </a:p>
        </p:txBody>
      </p:sp>
      <p:sp>
        <p:nvSpPr>
          <p:cNvPr id="17" name="Text 14"/>
          <p:cNvSpPr/>
          <p:nvPr/>
        </p:nvSpPr>
        <p:spPr>
          <a:xfrm>
            <a:off x="10646212" y="5569208"/>
            <a:ext cx="146209" cy="253365"/>
          </a:xfrm>
          <a:prstGeom prst="rect">
            <a:avLst/>
          </a:prstGeom>
          <a:noFill/>
          <a:ln/>
        </p:spPr>
        <p:txBody>
          <a:bodyPr wrap="none" lIns="0" tIns="0" rIns="0" bIns="0" rtlCol="0" anchor="t"/>
          <a:lstStyle/>
          <a:p>
            <a:pPr marL="0" indent="0" algn="ctr">
              <a:lnSpc>
                <a:spcPts val="1950"/>
              </a:lnSpc>
              <a:buNone/>
            </a:pPr>
            <a:r>
              <a:rPr lang="en-US" sz="1950" dirty="0">
                <a:solidFill>
                  <a:srgbClr val="C7CDD6"/>
                </a:solidFill>
                <a:latin typeface="Instrument Sans Medium" pitchFamily="34" charset="0"/>
                <a:ea typeface="Instrument Sans Medium" pitchFamily="34" charset="-122"/>
                <a:cs typeface="Instrument Sans Medium" pitchFamily="34" charset="-120"/>
              </a:rPr>
              <a:t>3</a:t>
            </a:r>
            <a:endParaRPr lang="en-US" sz="1950" dirty="0"/>
          </a:p>
        </p:txBody>
      </p:sp>
      <p:sp>
        <p:nvSpPr>
          <p:cNvPr id="18" name="Text 15"/>
          <p:cNvSpPr/>
          <p:nvPr/>
        </p:nvSpPr>
        <p:spPr>
          <a:xfrm>
            <a:off x="9663946" y="3759994"/>
            <a:ext cx="2111097" cy="263843"/>
          </a:xfrm>
          <a:prstGeom prst="rect">
            <a:avLst/>
          </a:prstGeom>
          <a:noFill/>
          <a:ln/>
        </p:spPr>
        <p:txBody>
          <a:bodyPr wrap="none" lIns="0" tIns="0" rIns="0" bIns="0" rtlCol="0" anchor="t"/>
          <a:lstStyle/>
          <a:p>
            <a:pPr marL="0" indent="0" algn="ctr">
              <a:lnSpc>
                <a:spcPts val="2050"/>
              </a:lnSpc>
              <a:buNone/>
            </a:pPr>
            <a:r>
              <a:rPr lang="en-US" sz="1650" dirty="0">
                <a:solidFill>
                  <a:srgbClr val="C7CDD6"/>
                </a:solidFill>
                <a:latin typeface="Instrument Sans Medium" pitchFamily="34" charset="0"/>
                <a:ea typeface="Instrument Sans Medium" pitchFamily="34" charset="-122"/>
                <a:cs typeface="Instrument Sans Medium" pitchFamily="34" charset="-120"/>
              </a:rPr>
              <a:t>Check-In Regularly</a:t>
            </a:r>
            <a:endParaRPr lang="en-US" sz="1650" dirty="0"/>
          </a:p>
        </p:txBody>
      </p:sp>
      <p:sp>
        <p:nvSpPr>
          <p:cNvPr id="19" name="Text 16"/>
          <p:cNvSpPr/>
          <p:nvPr/>
        </p:nvSpPr>
        <p:spPr>
          <a:xfrm>
            <a:off x="7568446" y="4125158"/>
            <a:ext cx="6302097" cy="810816"/>
          </a:xfrm>
          <a:prstGeom prst="rect">
            <a:avLst/>
          </a:prstGeom>
          <a:noFill/>
          <a:ln/>
        </p:spPr>
        <p:txBody>
          <a:bodyPr wrap="square" lIns="0" tIns="0" rIns="0" bIns="0" rtlCol="0" anchor="t"/>
          <a:lstStyle/>
          <a:p>
            <a:pPr marL="0" indent="0" algn="ctr">
              <a:lnSpc>
                <a:spcPts val="2100"/>
              </a:lnSpc>
              <a:buNone/>
            </a:pPr>
            <a:r>
              <a:rPr lang="en-US" sz="1300" dirty="0">
                <a:solidFill>
                  <a:srgbClr val="C7CDD6"/>
                </a:solidFill>
                <a:latin typeface="Inter" pitchFamily="34" charset="0"/>
                <a:ea typeface="Inter" pitchFamily="34" charset="-122"/>
                <a:cs typeface="Inter" pitchFamily="34" charset="-120"/>
              </a:rPr>
              <a:t>Conduct one-on-one meetings to provide support and check in on each team member’s workload and well-being. Use these sessions to understand any challenges they’re facing and offer resources or adjust workloads as needed.</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p:cNvPicPr>
            <a:picLocks noChangeAspect="1"/>
          </p:cNvPicPr>
          <p:nvPr/>
        </p:nvPicPr>
        <p:blipFill>
          <a:blip r:embed="rId3"/>
          <a:srcRect/>
          <a:stretch/>
        </p:blipFill>
        <p:spPr>
          <a:xfrm>
            <a:off x="9144000" y="0"/>
            <a:ext cx="5486400" cy="8229600"/>
          </a:xfrm>
          <a:prstGeom prst="rect">
            <a:avLst/>
          </a:prstGeom>
        </p:spPr>
      </p:pic>
      <p:sp>
        <p:nvSpPr>
          <p:cNvPr id="3" name="Text 0"/>
          <p:cNvSpPr/>
          <p:nvPr/>
        </p:nvSpPr>
        <p:spPr>
          <a:xfrm>
            <a:off x="787241" y="620435"/>
            <a:ext cx="7569517" cy="1405652"/>
          </a:xfrm>
          <a:prstGeom prst="rect">
            <a:avLst/>
          </a:prstGeom>
          <a:noFill/>
          <a:ln/>
        </p:spPr>
        <p:txBody>
          <a:bodyPr wrap="square" lIns="0" tIns="0" rIns="0" bIns="0" rtlCol="0" anchor="t"/>
          <a:lstStyle/>
          <a:p>
            <a:pPr marL="0" indent="0">
              <a:lnSpc>
                <a:spcPts val="5500"/>
              </a:lnSpc>
              <a:buNone/>
            </a:pPr>
            <a:r>
              <a:rPr lang="en-US" sz="4400" dirty="0">
                <a:solidFill>
                  <a:srgbClr val="EFD5FA"/>
                </a:solidFill>
                <a:latin typeface="Instrument Sans Medium" pitchFamily="34" charset="0"/>
                <a:ea typeface="Instrument Sans Medium" pitchFamily="34" charset="-122"/>
                <a:cs typeface="Instrument Sans Medium" pitchFamily="34" charset="-120"/>
              </a:rPr>
              <a:t>Promoting Resilience and Self-Care</a:t>
            </a:r>
            <a:endParaRPr lang="en-US" sz="4400" dirty="0"/>
          </a:p>
        </p:txBody>
      </p:sp>
      <p:sp>
        <p:nvSpPr>
          <p:cNvPr id="4" name="Shape 1"/>
          <p:cNvSpPr/>
          <p:nvPr/>
        </p:nvSpPr>
        <p:spPr>
          <a:xfrm>
            <a:off x="787241" y="2363510"/>
            <a:ext cx="3672364" cy="5245537"/>
          </a:xfrm>
          <a:prstGeom prst="roundRect">
            <a:avLst>
              <a:gd name="adj" fmla="val 919"/>
            </a:avLst>
          </a:prstGeom>
          <a:solidFill>
            <a:srgbClr val="434348"/>
          </a:solidFill>
          <a:ln/>
        </p:spPr>
        <p:txBody>
          <a:bodyPr/>
          <a:lstStyle/>
          <a:p>
            <a:endParaRPr lang="en-US"/>
          </a:p>
        </p:txBody>
      </p:sp>
      <p:sp>
        <p:nvSpPr>
          <p:cNvPr id="5" name="Text 2"/>
          <p:cNvSpPr/>
          <p:nvPr/>
        </p:nvSpPr>
        <p:spPr>
          <a:xfrm>
            <a:off x="1012150" y="2588419"/>
            <a:ext cx="3222546" cy="702945"/>
          </a:xfrm>
          <a:prstGeom prst="rect">
            <a:avLst/>
          </a:prstGeom>
          <a:noFill/>
          <a:ln/>
        </p:spPr>
        <p:txBody>
          <a:bodyPr wrap="square" lIns="0" tIns="0" rIns="0" bIns="0" rtlCol="0" anchor="t"/>
          <a:lstStyle/>
          <a:p>
            <a:pPr marL="0" indent="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Promote Resilience and Self-Care</a:t>
            </a:r>
            <a:endParaRPr lang="en-US" sz="2200" dirty="0"/>
          </a:p>
        </p:txBody>
      </p:sp>
      <p:sp>
        <p:nvSpPr>
          <p:cNvPr id="6" name="Text 3"/>
          <p:cNvSpPr/>
          <p:nvPr/>
        </p:nvSpPr>
        <p:spPr>
          <a:xfrm>
            <a:off x="1012150" y="3426262"/>
            <a:ext cx="3222546" cy="3957876"/>
          </a:xfrm>
          <a:prstGeom prst="rect">
            <a:avLst/>
          </a:prstGeom>
          <a:noFill/>
          <a:ln/>
        </p:spPr>
        <p:txBody>
          <a:bodyPr wrap="square" lIns="0" tIns="0" rIns="0" bIns="0" rtlCol="0" anchor="t"/>
          <a:lstStyle/>
          <a:p>
            <a:pPr marL="0" indent="0">
              <a:lnSpc>
                <a:spcPts val="2800"/>
              </a:lnSpc>
              <a:buNone/>
            </a:pPr>
            <a:r>
              <a:rPr lang="en-US" sz="1750" dirty="0">
                <a:solidFill>
                  <a:srgbClr val="C7CDD6"/>
                </a:solidFill>
                <a:latin typeface="Inter" pitchFamily="34" charset="0"/>
                <a:ea typeface="Inter" pitchFamily="34" charset="-122"/>
                <a:cs typeface="Inter" pitchFamily="34" charset="-120"/>
              </a:rPr>
              <a:t>Offer resources or workshops on stress management and resilience. Encourage practices such as mindfulness and regular breaks to help team members recharge. Consider providing mental health support through Employee Assistance Programs or relevant wellness resources.</a:t>
            </a:r>
            <a:endParaRPr lang="en-US" sz="1750" dirty="0"/>
          </a:p>
        </p:txBody>
      </p:sp>
      <p:sp>
        <p:nvSpPr>
          <p:cNvPr id="7" name="Shape 4"/>
          <p:cNvSpPr/>
          <p:nvPr/>
        </p:nvSpPr>
        <p:spPr>
          <a:xfrm>
            <a:off x="4684514" y="2363510"/>
            <a:ext cx="3672364" cy="5245537"/>
          </a:xfrm>
          <a:prstGeom prst="roundRect">
            <a:avLst>
              <a:gd name="adj" fmla="val 919"/>
            </a:avLst>
          </a:prstGeom>
          <a:solidFill>
            <a:srgbClr val="434348"/>
          </a:solidFill>
          <a:ln/>
        </p:spPr>
        <p:txBody>
          <a:bodyPr/>
          <a:lstStyle/>
          <a:p>
            <a:endParaRPr lang="en-US"/>
          </a:p>
        </p:txBody>
      </p:sp>
      <p:sp>
        <p:nvSpPr>
          <p:cNvPr id="8" name="Text 5"/>
          <p:cNvSpPr/>
          <p:nvPr/>
        </p:nvSpPr>
        <p:spPr>
          <a:xfrm>
            <a:off x="4909423" y="2588419"/>
            <a:ext cx="3222546" cy="1054418"/>
          </a:xfrm>
          <a:prstGeom prst="rect">
            <a:avLst/>
          </a:prstGeom>
          <a:noFill/>
          <a:ln/>
        </p:spPr>
        <p:txBody>
          <a:bodyPr wrap="square" lIns="0" tIns="0" rIns="0" bIns="0" rtlCol="0" anchor="t"/>
          <a:lstStyle/>
          <a:p>
            <a:pPr marL="0" indent="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Create a Culture of Feedback and Adaptability</a:t>
            </a:r>
            <a:endParaRPr lang="en-US" sz="2200" dirty="0"/>
          </a:p>
        </p:txBody>
      </p:sp>
      <p:sp>
        <p:nvSpPr>
          <p:cNvPr id="9" name="Text 6"/>
          <p:cNvSpPr/>
          <p:nvPr/>
        </p:nvSpPr>
        <p:spPr>
          <a:xfrm>
            <a:off x="4909423" y="3777734"/>
            <a:ext cx="3222546" cy="3238262"/>
          </a:xfrm>
          <a:prstGeom prst="rect">
            <a:avLst/>
          </a:prstGeom>
          <a:noFill/>
          <a:ln/>
        </p:spPr>
        <p:txBody>
          <a:bodyPr wrap="square" lIns="0" tIns="0" rIns="0" bIns="0" rtlCol="0" anchor="t"/>
          <a:lstStyle/>
          <a:p>
            <a:pPr marL="0" indent="0">
              <a:lnSpc>
                <a:spcPts val="2800"/>
              </a:lnSpc>
              <a:buNone/>
            </a:pPr>
            <a:r>
              <a:rPr lang="en-US" sz="1750" dirty="0">
                <a:solidFill>
                  <a:srgbClr val="C7CDD6"/>
                </a:solidFill>
                <a:latin typeface="Inter" pitchFamily="34" charset="0"/>
                <a:ea typeface="Inter" pitchFamily="34" charset="-122"/>
                <a:cs typeface="Inter" pitchFamily="34" charset="-120"/>
              </a:rPr>
              <a:t>Actively seek feedback from the team on what’s working well and where adjustments are needed. This helps in refining processes and gives the team a sense of control over their work environment, reducing stress and fostering adaptability.</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43845"/>
            <a:ext cx="5670590" cy="708779"/>
          </a:xfrm>
          <a:prstGeom prst="rect">
            <a:avLst/>
          </a:prstGeom>
          <a:noFill/>
          <a:ln/>
        </p:spPr>
        <p:txBody>
          <a:bodyPr wrap="none" lIns="0" tIns="0" rIns="0" bIns="0" rtlCol="0" anchor="t"/>
          <a:lstStyle/>
          <a:p>
            <a:pPr marL="0" indent="0">
              <a:lnSpc>
                <a:spcPts val="5550"/>
              </a:lnSpc>
              <a:buNone/>
            </a:pPr>
            <a:r>
              <a:rPr lang="en-US" sz="4450" dirty="0">
                <a:solidFill>
                  <a:srgbClr val="EFD5FA"/>
                </a:solidFill>
                <a:latin typeface="Instrument Sans Medium" pitchFamily="34" charset="0"/>
                <a:ea typeface="Instrument Sans Medium" pitchFamily="34" charset="-122"/>
                <a:cs typeface="Instrument Sans Medium" pitchFamily="34" charset="-120"/>
              </a:rPr>
              <a:t>Final Thoughts</a:t>
            </a:r>
            <a:endParaRPr lang="en-US" sz="4450" dirty="0"/>
          </a:p>
        </p:txBody>
      </p:sp>
      <p:sp>
        <p:nvSpPr>
          <p:cNvPr id="4" name="Text 1"/>
          <p:cNvSpPr/>
          <p:nvPr/>
        </p:nvSpPr>
        <p:spPr>
          <a:xfrm>
            <a:off x="793790" y="1792785"/>
            <a:ext cx="7556421" cy="5187882"/>
          </a:xfrm>
          <a:prstGeom prst="rect">
            <a:avLst/>
          </a:prstGeom>
          <a:noFill/>
          <a:ln/>
        </p:spPr>
        <p:txBody>
          <a:bodyPr wrap="square" lIns="0" tIns="0" rIns="0" bIns="0" rtlCol="0" anchor="t"/>
          <a:lstStyle/>
          <a:p>
            <a:pPr marL="0" indent="0">
              <a:lnSpc>
                <a:spcPts val="2850"/>
              </a:lnSpc>
              <a:buNone/>
            </a:pPr>
            <a:r>
              <a:rPr lang="en-US" sz="1750" dirty="0">
                <a:solidFill>
                  <a:srgbClr val="C7CDD6"/>
                </a:solidFill>
                <a:latin typeface="Inter" pitchFamily="34" charset="0"/>
                <a:ea typeface="Inter" pitchFamily="34" charset="-122"/>
                <a:cs typeface="Inter" pitchFamily="34" charset="-120"/>
              </a:rPr>
              <a:t>Building strong, collaborative teams and managing stress effectively are essential components of successful Agile project management. By fostering a culture of open communication, mutual respect, and continuous improvement, project managers can empower their teams to overcome challenges and achieve their goals. </a:t>
            </a:r>
          </a:p>
          <a:p>
            <a:pPr marL="0" indent="0">
              <a:lnSpc>
                <a:spcPts val="2850"/>
              </a:lnSpc>
              <a:buNone/>
            </a:pPr>
            <a:endParaRPr lang="en-US" sz="1750" dirty="0">
              <a:solidFill>
                <a:srgbClr val="C7CDD6"/>
              </a:solidFill>
              <a:latin typeface="Inter" pitchFamily="34" charset="0"/>
              <a:ea typeface="Inter" pitchFamily="34" charset="-122"/>
              <a:cs typeface="Inter" pitchFamily="34" charset="-120"/>
            </a:endParaRPr>
          </a:p>
          <a:p>
            <a:pPr marL="0" indent="0">
              <a:lnSpc>
                <a:spcPts val="2850"/>
              </a:lnSpc>
              <a:buNone/>
            </a:pPr>
            <a:r>
              <a:rPr lang="en-US" sz="1750" dirty="0">
                <a:solidFill>
                  <a:srgbClr val="C7CDD6"/>
                </a:solidFill>
                <a:latin typeface="Inter" pitchFamily="34" charset="0"/>
                <a:ea typeface="Inter" pitchFamily="34" charset="-122"/>
                <a:cs typeface="Inter" pitchFamily="34" charset="-120"/>
              </a:rPr>
              <a:t>Remember, a team that feels supported and valued is not only more productive but also more resilient in the face of adversity. As you refine your approach to team-building and stress management, consider how small changes in your leadership style can create a ripple effect, transforming your team dynamics and driving long-term success. </a:t>
            </a:r>
          </a:p>
          <a:p>
            <a:pPr marL="0" indent="0">
              <a:lnSpc>
                <a:spcPts val="2850"/>
              </a:lnSpc>
              <a:buNone/>
            </a:pPr>
            <a:endParaRPr lang="en-US" sz="1750" dirty="0">
              <a:solidFill>
                <a:srgbClr val="C7CDD6"/>
              </a:solidFill>
              <a:latin typeface="Inter" pitchFamily="34" charset="0"/>
              <a:ea typeface="Inter" pitchFamily="34" charset="-122"/>
              <a:cs typeface="Inter" pitchFamily="34" charset="-120"/>
            </a:endParaRPr>
          </a:p>
          <a:p>
            <a:pPr marL="0" indent="0">
              <a:lnSpc>
                <a:spcPts val="2850"/>
              </a:lnSpc>
              <a:buNone/>
            </a:pPr>
            <a:r>
              <a:rPr lang="en-US" sz="1750" dirty="0">
                <a:solidFill>
                  <a:srgbClr val="C7CDD6"/>
                </a:solidFill>
                <a:latin typeface="Inter" pitchFamily="34" charset="0"/>
                <a:ea typeface="Inter" pitchFamily="34" charset="-122"/>
                <a:cs typeface="Inter" pitchFamily="34" charset="-120"/>
              </a:rPr>
              <a:t>Stay agile, stay empathetic, and continue to prioritize your team's well-being as the cornerstone of every project.</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701</Words>
  <Application>Microsoft Office PowerPoint</Application>
  <PresentationFormat>Custom</PresentationFormat>
  <Paragraphs>51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Inter Medium</vt:lpstr>
      <vt:lpstr>Instrument Sans Medium</vt:lpstr>
      <vt:lpstr>Inter</vt:lpstr>
      <vt:lpstr>Inter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2025-01-08T21:00:52Z</dcterms:created>
  <dcterms:modified xsi:type="dcterms:W3CDTF">2025-01-08T21:08:39Z</dcterms:modified>
</cp:coreProperties>
</file>