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embeddedFontLst>
    <p:embeddedFont>
      <p:font typeface="DM Sans" pitchFamily="2" charset="0"/>
      <p:regular r:id="rId15"/>
      <p:bold r:id="rId16"/>
    </p:embeddedFont>
    <p:embeddedFont>
      <p:font typeface="DM Sans Bold" pitchFamily="2" charset="0"/>
      <p:bold r:id="rId17"/>
    </p:embeddedFont>
    <p:embeddedFont>
      <p:font typeface="DM Sans Medium" pitchFamily="2" charset="0"/>
      <p:regular r:id="rId18"/>
    </p:embeddedFont>
    <p:embeddedFont>
      <p:font typeface="Libre Baskerville" panose="02000000000000000000" pitchFamily="2"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3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7752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6.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0314"/>
          </a:xfrm>
          <a:prstGeom prst="rect">
            <a:avLst/>
          </a:prstGeom>
        </p:spPr>
      </p:pic>
      <p:sp>
        <p:nvSpPr>
          <p:cNvPr id="3" name="Text 0"/>
          <p:cNvSpPr/>
          <p:nvPr/>
        </p:nvSpPr>
        <p:spPr>
          <a:xfrm>
            <a:off x="760095" y="597218"/>
            <a:ext cx="7623810" cy="2714625"/>
          </a:xfrm>
          <a:prstGeom prst="rect">
            <a:avLst/>
          </a:prstGeom>
          <a:noFill/>
          <a:ln/>
        </p:spPr>
        <p:txBody>
          <a:bodyPr wrap="square" lIns="0" tIns="0" rIns="0" bIns="0" rtlCol="0" anchor="t"/>
          <a:lstStyle/>
          <a:p>
            <a:pPr marL="0" indent="0" algn="l">
              <a:lnSpc>
                <a:spcPts val="5300"/>
              </a:lnSpc>
              <a:buNone/>
            </a:pPr>
            <a:r>
              <a:rPr lang="en-US" sz="4250" dirty="0">
                <a:solidFill>
                  <a:srgbClr val="5C4E3D"/>
                </a:solidFill>
                <a:latin typeface="Libre Baskerville" pitchFamily="34" charset="0"/>
                <a:ea typeface="Libre Baskerville" pitchFamily="34" charset="-122"/>
                <a:cs typeface="Libre Baskerville" pitchFamily="34" charset="-120"/>
              </a:rPr>
              <a:t>Top 10 Tips for a Successful Microsoft Dynamics CRM Implementation</a:t>
            </a:r>
            <a:endParaRPr lang="en-US" sz="4250" dirty="0"/>
          </a:p>
        </p:txBody>
      </p:sp>
      <p:sp>
        <p:nvSpPr>
          <p:cNvPr id="4" name="Text 1"/>
          <p:cNvSpPr/>
          <p:nvPr/>
        </p:nvSpPr>
        <p:spPr>
          <a:xfrm>
            <a:off x="760095" y="3637598"/>
            <a:ext cx="7623810" cy="1737122"/>
          </a:xfrm>
          <a:prstGeom prst="rect">
            <a:avLst/>
          </a:prstGeom>
          <a:noFill/>
          <a:ln/>
        </p:spPr>
        <p:txBody>
          <a:bodyPr wrap="square" lIns="0" tIns="0" rIns="0" bIns="0" rtlCol="0" anchor="t"/>
          <a:lstStyle/>
          <a:p>
            <a:pPr marL="0" indent="0" algn="l">
              <a:lnSpc>
                <a:spcPts val="2700"/>
              </a:lnSpc>
              <a:buNone/>
            </a:pPr>
            <a:r>
              <a:rPr lang="en-US" sz="1700" dirty="0">
                <a:solidFill>
                  <a:srgbClr val="454240"/>
                </a:solidFill>
                <a:latin typeface="DM Sans" pitchFamily="34" charset="0"/>
                <a:ea typeface="DM Sans" pitchFamily="34" charset="-122"/>
                <a:cs typeface="DM Sans" pitchFamily="34" charset="-120"/>
              </a:rPr>
              <a:t>Implementing Microsoft Dynamics CRM can be a game-changer for organizations aiming to improve customer relationships, sales performance, and operational efficiency. But like any major enterprise technology, success isn't just about the tool—it's about how well the implementation is planned, executed, and adopted.</a:t>
            </a:r>
            <a:endParaRPr lang="en-US" sz="1700" dirty="0"/>
          </a:p>
        </p:txBody>
      </p:sp>
      <p:sp>
        <p:nvSpPr>
          <p:cNvPr id="5" name="Text 2"/>
          <p:cNvSpPr/>
          <p:nvPr/>
        </p:nvSpPr>
        <p:spPr>
          <a:xfrm>
            <a:off x="760095" y="5619036"/>
            <a:ext cx="7623810" cy="1389698"/>
          </a:xfrm>
          <a:prstGeom prst="rect">
            <a:avLst/>
          </a:prstGeom>
          <a:noFill/>
          <a:ln/>
        </p:spPr>
        <p:txBody>
          <a:bodyPr wrap="square" lIns="0" tIns="0" rIns="0" bIns="0" rtlCol="0" anchor="t"/>
          <a:lstStyle/>
          <a:p>
            <a:pPr marL="0" indent="0" algn="l">
              <a:lnSpc>
                <a:spcPts val="2700"/>
              </a:lnSpc>
              <a:buNone/>
            </a:pPr>
            <a:r>
              <a:rPr lang="en-US" sz="1700" dirty="0">
                <a:solidFill>
                  <a:srgbClr val="454240"/>
                </a:solidFill>
                <a:latin typeface="DM Sans" pitchFamily="34" charset="0"/>
                <a:ea typeface="DM Sans" pitchFamily="34" charset="-122"/>
                <a:cs typeface="DM Sans" pitchFamily="34" charset="-120"/>
              </a:rPr>
              <a:t>Whether you're leading the charge as a project manager or supporting the effort as a stakeholder, these 10 practical tips will ensure your Microsoft Dynamics CRM project is set up for success from planning through execution and beyond.</a:t>
            </a:r>
            <a:endParaRPr lang="en-US" sz="1700" dirty="0"/>
          </a:p>
        </p:txBody>
      </p:sp>
      <p:sp>
        <p:nvSpPr>
          <p:cNvPr id="6" name="Shape 3"/>
          <p:cNvSpPr/>
          <p:nvPr/>
        </p:nvSpPr>
        <p:spPr>
          <a:xfrm>
            <a:off x="760095" y="7269361"/>
            <a:ext cx="347424" cy="347424"/>
          </a:xfrm>
          <a:prstGeom prst="roundRect">
            <a:avLst>
              <a:gd name="adj" fmla="val 26316793"/>
            </a:avLst>
          </a:prstGeom>
          <a:solidFill>
            <a:srgbClr val="7BCC95"/>
          </a:solidFill>
          <a:ln w="7620">
            <a:solidFill>
              <a:srgbClr val="FFFFFF"/>
            </a:solidFill>
            <a:prstDash val="solid"/>
          </a:ln>
        </p:spPr>
        <p:txBody>
          <a:bodyPr/>
          <a:lstStyle/>
          <a:p>
            <a:endParaRPr lang="en-US"/>
          </a:p>
        </p:txBody>
      </p:sp>
      <p:sp>
        <p:nvSpPr>
          <p:cNvPr id="7" name="Text 4"/>
          <p:cNvSpPr/>
          <p:nvPr/>
        </p:nvSpPr>
        <p:spPr>
          <a:xfrm>
            <a:off x="856178" y="7394258"/>
            <a:ext cx="155138"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DM Sans Medium" pitchFamily="34" charset="0"/>
                <a:ea typeface="DM Sans Medium" pitchFamily="34" charset="-122"/>
                <a:cs typeface="DM Sans Medium" pitchFamily="34" charset="-120"/>
              </a:rPr>
              <a:t>kW</a:t>
            </a:r>
            <a:endParaRPr lang="en-US" sz="750" dirty="0"/>
          </a:p>
        </p:txBody>
      </p:sp>
      <p:sp>
        <p:nvSpPr>
          <p:cNvPr id="8" name="Text 5"/>
          <p:cNvSpPr/>
          <p:nvPr/>
        </p:nvSpPr>
        <p:spPr>
          <a:xfrm>
            <a:off x="1216104" y="7253049"/>
            <a:ext cx="2795707" cy="380047"/>
          </a:xfrm>
          <a:prstGeom prst="rect">
            <a:avLst/>
          </a:prstGeom>
          <a:noFill/>
          <a:ln/>
        </p:spPr>
        <p:txBody>
          <a:bodyPr wrap="none" lIns="0" tIns="0" rIns="0" bIns="0" rtlCol="0" anchor="t"/>
          <a:lstStyle/>
          <a:p>
            <a:pPr marL="0" indent="0" algn="l">
              <a:lnSpc>
                <a:spcPts val="2950"/>
              </a:lnSpc>
              <a:buNone/>
            </a:pPr>
            <a:r>
              <a:rPr lang="en-US" sz="2100" b="1" dirty="0">
                <a:solidFill>
                  <a:srgbClr val="454240"/>
                </a:solidFill>
                <a:latin typeface="DM Sans Bold" pitchFamily="34" charset="0"/>
                <a:ea typeface="DM Sans Bold" pitchFamily="34" charset="-122"/>
                <a:cs typeface="DM Sans Bold" pitchFamily="34" charset="-120"/>
              </a:rPr>
              <a:t>by Kimberly Wiethoff</a:t>
            </a:r>
            <a:endParaRPr lang="en-US" sz="2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57582" y="516612"/>
            <a:ext cx="7329726" cy="587097"/>
          </a:xfrm>
          <a:prstGeom prst="rect">
            <a:avLst/>
          </a:prstGeom>
          <a:noFill/>
          <a:ln/>
        </p:spPr>
        <p:txBody>
          <a:bodyPr wrap="none" lIns="0" tIns="0" rIns="0" bIns="0" rtlCol="0" anchor="t"/>
          <a:lstStyle/>
          <a:p>
            <a:pPr marL="0" indent="0" algn="l">
              <a:lnSpc>
                <a:spcPts val="4600"/>
              </a:lnSpc>
              <a:buNone/>
            </a:pPr>
            <a:r>
              <a:rPr lang="en-US" sz="3650" dirty="0">
                <a:solidFill>
                  <a:srgbClr val="5C4E3D"/>
                </a:solidFill>
                <a:latin typeface="Libre Baskerville" pitchFamily="34" charset="0"/>
                <a:ea typeface="Libre Baskerville" pitchFamily="34" charset="-122"/>
                <a:cs typeface="Libre Baskerville" pitchFamily="34" charset="-120"/>
              </a:rPr>
              <a:t>Plan for Post-Go-Live Support</a:t>
            </a:r>
            <a:endParaRPr lang="en-US" sz="3650" dirty="0"/>
          </a:p>
        </p:txBody>
      </p:sp>
      <p:sp>
        <p:nvSpPr>
          <p:cNvPr id="3" name="Shape 1"/>
          <p:cNvSpPr/>
          <p:nvPr/>
        </p:nvSpPr>
        <p:spPr>
          <a:xfrm>
            <a:off x="657582" y="1479471"/>
            <a:ext cx="1664375" cy="1082516"/>
          </a:xfrm>
          <a:prstGeom prst="roundRect">
            <a:avLst>
              <a:gd name="adj" fmla="val 7289"/>
            </a:avLst>
          </a:prstGeom>
          <a:solidFill>
            <a:srgbClr val="F7EDD4"/>
          </a:solidFill>
          <a:ln w="7620">
            <a:solidFill>
              <a:srgbClr val="DDD3BA"/>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357670" y="1855589"/>
            <a:ext cx="264200" cy="330160"/>
          </a:xfrm>
          <a:prstGeom prst="rect">
            <a:avLst/>
          </a:prstGeom>
        </p:spPr>
      </p:pic>
      <p:sp>
        <p:nvSpPr>
          <p:cNvPr id="5" name="Text 2"/>
          <p:cNvSpPr/>
          <p:nvPr/>
        </p:nvSpPr>
        <p:spPr>
          <a:xfrm>
            <a:off x="2509838" y="1667351"/>
            <a:ext cx="2348508" cy="293608"/>
          </a:xfrm>
          <a:prstGeom prst="rect">
            <a:avLst/>
          </a:prstGeom>
          <a:noFill/>
          <a:ln/>
        </p:spPr>
        <p:txBody>
          <a:bodyPr wrap="none" lIns="0" tIns="0" rIns="0" bIns="0" rtlCol="0" anchor="t"/>
          <a:lstStyle/>
          <a:p>
            <a:pPr marL="0" indent="0" algn="l">
              <a:lnSpc>
                <a:spcPts val="2300"/>
              </a:lnSpc>
              <a:buNone/>
            </a:pPr>
            <a:r>
              <a:rPr lang="en-US" sz="1800" dirty="0">
                <a:solidFill>
                  <a:srgbClr val="454240"/>
                </a:solidFill>
                <a:latin typeface="Libre Baskerville" pitchFamily="34" charset="0"/>
                <a:ea typeface="Libre Baskerville" pitchFamily="34" charset="-122"/>
                <a:cs typeface="Libre Baskerville" pitchFamily="34" charset="-120"/>
              </a:rPr>
              <a:t>Hypercare Support</a:t>
            </a:r>
            <a:endParaRPr lang="en-US" sz="1800" dirty="0"/>
          </a:p>
        </p:txBody>
      </p:sp>
      <p:sp>
        <p:nvSpPr>
          <p:cNvPr id="6" name="Text 3"/>
          <p:cNvSpPr/>
          <p:nvPr/>
        </p:nvSpPr>
        <p:spPr>
          <a:xfrm>
            <a:off x="2509838" y="2073593"/>
            <a:ext cx="3614261" cy="300514"/>
          </a:xfrm>
          <a:prstGeom prst="rect">
            <a:avLst/>
          </a:prstGeom>
          <a:noFill/>
          <a:ln/>
        </p:spPr>
        <p:txBody>
          <a:bodyPr wrap="non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Immediate post-launch intensive support</a:t>
            </a:r>
            <a:endParaRPr lang="en-US" sz="1450" dirty="0"/>
          </a:p>
        </p:txBody>
      </p:sp>
      <p:sp>
        <p:nvSpPr>
          <p:cNvPr id="7" name="Shape 4"/>
          <p:cNvSpPr/>
          <p:nvPr/>
        </p:nvSpPr>
        <p:spPr>
          <a:xfrm>
            <a:off x="2415897" y="2552462"/>
            <a:ext cx="11462980" cy="11430"/>
          </a:xfrm>
          <a:prstGeom prst="roundRect">
            <a:avLst>
              <a:gd name="adj" fmla="val 690376"/>
            </a:avLst>
          </a:prstGeom>
          <a:solidFill>
            <a:srgbClr val="DDD3BA"/>
          </a:solidFill>
          <a:ln/>
        </p:spPr>
        <p:txBody>
          <a:bodyPr/>
          <a:lstStyle/>
          <a:p>
            <a:endParaRPr lang="en-US"/>
          </a:p>
        </p:txBody>
      </p:sp>
      <p:sp>
        <p:nvSpPr>
          <p:cNvPr id="8" name="Shape 5"/>
          <p:cNvSpPr/>
          <p:nvPr/>
        </p:nvSpPr>
        <p:spPr>
          <a:xfrm>
            <a:off x="657582" y="2655927"/>
            <a:ext cx="3328749" cy="1082516"/>
          </a:xfrm>
          <a:prstGeom prst="roundRect">
            <a:avLst>
              <a:gd name="adj" fmla="val 7289"/>
            </a:avLst>
          </a:prstGeom>
          <a:solidFill>
            <a:srgbClr val="F7EDD4"/>
          </a:solidFill>
          <a:ln w="7620">
            <a:solidFill>
              <a:srgbClr val="DDD3BA"/>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189798" y="3032046"/>
            <a:ext cx="264200" cy="330160"/>
          </a:xfrm>
          <a:prstGeom prst="rect">
            <a:avLst/>
          </a:prstGeom>
        </p:spPr>
      </p:pic>
      <p:sp>
        <p:nvSpPr>
          <p:cNvPr id="10" name="Text 6"/>
          <p:cNvSpPr/>
          <p:nvPr/>
        </p:nvSpPr>
        <p:spPr>
          <a:xfrm>
            <a:off x="4174212" y="2843808"/>
            <a:ext cx="2366486" cy="293608"/>
          </a:xfrm>
          <a:prstGeom prst="rect">
            <a:avLst/>
          </a:prstGeom>
          <a:noFill/>
          <a:ln/>
        </p:spPr>
        <p:txBody>
          <a:bodyPr wrap="none" lIns="0" tIns="0" rIns="0" bIns="0" rtlCol="0" anchor="t"/>
          <a:lstStyle/>
          <a:p>
            <a:pPr marL="0" indent="0" algn="l">
              <a:lnSpc>
                <a:spcPts val="2300"/>
              </a:lnSpc>
              <a:buNone/>
            </a:pPr>
            <a:r>
              <a:rPr lang="en-US" sz="1800" dirty="0">
                <a:solidFill>
                  <a:srgbClr val="454240"/>
                </a:solidFill>
                <a:latin typeface="Libre Baskerville" pitchFamily="34" charset="0"/>
                <a:ea typeface="Libre Baskerville" pitchFamily="34" charset="-122"/>
                <a:cs typeface="Libre Baskerville" pitchFamily="34" charset="-120"/>
              </a:rPr>
              <a:t>Ongoing Help Desk</a:t>
            </a:r>
            <a:endParaRPr lang="en-US" sz="1800" dirty="0"/>
          </a:p>
        </p:txBody>
      </p:sp>
      <p:sp>
        <p:nvSpPr>
          <p:cNvPr id="11" name="Text 7"/>
          <p:cNvSpPr/>
          <p:nvPr/>
        </p:nvSpPr>
        <p:spPr>
          <a:xfrm>
            <a:off x="4174212" y="3250049"/>
            <a:ext cx="4531876" cy="300514"/>
          </a:xfrm>
          <a:prstGeom prst="rect">
            <a:avLst/>
          </a:prstGeom>
          <a:noFill/>
          <a:ln/>
        </p:spPr>
        <p:txBody>
          <a:bodyPr wrap="non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Established support channels for day-to-day issues</a:t>
            </a:r>
            <a:endParaRPr lang="en-US" sz="1450" dirty="0"/>
          </a:p>
        </p:txBody>
      </p:sp>
      <p:sp>
        <p:nvSpPr>
          <p:cNvPr id="12" name="Shape 8"/>
          <p:cNvSpPr/>
          <p:nvPr/>
        </p:nvSpPr>
        <p:spPr>
          <a:xfrm>
            <a:off x="4080272" y="3728918"/>
            <a:ext cx="9798606" cy="11430"/>
          </a:xfrm>
          <a:prstGeom prst="roundRect">
            <a:avLst>
              <a:gd name="adj" fmla="val 690376"/>
            </a:avLst>
          </a:prstGeom>
          <a:solidFill>
            <a:srgbClr val="DDD3BA"/>
          </a:solidFill>
          <a:ln/>
        </p:spPr>
        <p:txBody>
          <a:bodyPr/>
          <a:lstStyle/>
          <a:p>
            <a:endParaRPr lang="en-US"/>
          </a:p>
        </p:txBody>
      </p:sp>
      <p:sp>
        <p:nvSpPr>
          <p:cNvPr id="13" name="Shape 9"/>
          <p:cNvSpPr/>
          <p:nvPr/>
        </p:nvSpPr>
        <p:spPr>
          <a:xfrm>
            <a:off x="657582" y="3832384"/>
            <a:ext cx="4993124" cy="1082516"/>
          </a:xfrm>
          <a:prstGeom prst="roundRect">
            <a:avLst>
              <a:gd name="adj" fmla="val 7289"/>
            </a:avLst>
          </a:prstGeom>
          <a:solidFill>
            <a:srgbClr val="F7EDD4"/>
          </a:solidFill>
          <a:ln w="7620">
            <a:solidFill>
              <a:srgbClr val="DDD3BA"/>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022044" y="4208502"/>
            <a:ext cx="264200" cy="330160"/>
          </a:xfrm>
          <a:prstGeom prst="rect">
            <a:avLst/>
          </a:prstGeom>
        </p:spPr>
      </p:pic>
      <p:sp>
        <p:nvSpPr>
          <p:cNvPr id="15" name="Text 10"/>
          <p:cNvSpPr/>
          <p:nvPr/>
        </p:nvSpPr>
        <p:spPr>
          <a:xfrm>
            <a:off x="5838587" y="4020264"/>
            <a:ext cx="2348508" cy="293608"/>
          </a:xfrm>
          <a:prstGeom prst="rect">
            <a:avLst/>
          </a:prstGeom>
          <a:noFill/>
          <a:ln/>
        </p:spPr>
        <p:txBody>
          <a:bodyPr wrap="none" lIns="0" tIns="0" rIns="0" bIns="0" rtlCol="0" anchor="t"/>
          <a:lstStyle/>
          <a:p>
            <a:pPr marL="0" indent="0" algn="l">
              <a:lnSpc>
                <a:spcPts val="2300"/>
              </a:lnSpc>
              <a:buNone/>
            </a:pPr>
            <a:r>
              <a:rPr lang="en-US" sz="1800" dirty="0">
                <a:solidFill>
                  <a:srgbClr val="454240"/>
                </a:solidFill>
                <a:latin typeface="Libre Baskerville" pitchFamily="34" charset="0"/>
                <a:ea typeface="Libre Baskerville" pitchFamily="34" charset="-122"/>
                <a:cs typeface="Libre Baskerville" pitchFamily="34" charset="-120"/>
              </a:rPr>
              <a:t>Regular Check-ins</a:t>
            </a:r>
            <a:endParaRPr lang="en-US" sz="1800" dirty="0"/>
          </a:p>
        </p:txBody>
      </p:sp>
      <p:sp>
        <p:nvSpPr>
          <p:cNvPr id="16" name="Text 11"/>
          <p:cNvSpPr/>
          <p:nvPr/>
        </p:nvSpPr>
        <p:spPr>
          <a:xfrm>
            <a:off x="5838587" y="4426506"/>
            <a:ext cx="4640223" cy="300514"/>
          </a:xfrm>
          <a:prstGeom prst="rect">
            <a:avLst/>
          </a:prstGeom>
          <a:noFill/>
          <a:ln/>
        </p:spPr>
        <p:txBody>
          <a:bodyPr wrap="non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Scheduled reviews of system performance and usage</a:t>
            </a:r>
            <a:endParaRPr lang="en-US" sz="1450" dirty="0"/>
          </a:p>
        </p:txBody>
      </p:sp>
      <p:sp>
        <p:nvSpPr>
          <p:cNvPr id="17" name="Shape 12"/>
          <p:cNvSpPr/>
          <p:nvPr/>
        </p:nvSpPr>
        <p:spPr>
          <a:xfrm>
            <a:off x="5744647" y="4905375"/>
            <a:ext cx="8134231" cy="11430"/>
          </a:xfrm>
          <a:prstGeom prst="roundRect">
            <a:avLst>
              <a:gd name="adj" fmla="val 690376"/>
            </a:avLst>
          </a:prstGeom>
          <a:solidFill>
            <a:srgbClr val="DDD3BA"/>
          </a:solidFill>
          <a:ln/>
        </p:spPr>
        <p:txBody>
          <a:bodyPr/>
          <a:lstStyle/>
          <a:p>
            <a:endParaRPr lang="en-US"/>
          </a:p>
        </p:txBody>
      </p:sp>
      <p:sp>
        <p:nvSpPr>
          <p:cNvPr id="18" name="Shape 13"/>
          <p:cNvSpPr/>
          <p:nvPr/>
        </p:nvSpPr>
        <p:spPr>
          <a:xfrm>
            <a:off x="657582" y="5008840"/>
            <a:ext cx="6657618" cy="1082516"/>
          </a:xfrm>
          <a:prstGeom prst="roundRect">
            <a:avLst>
              <a:gd name="adj" fmla="val 7289"/>
            </a:avLst>
          </a:prstGeom>
          <a:solidFill>
            <a:srgbClr val="F7EDD4"/>
          </a:solidFill>
          <a:ln w="7620">
            <a:solidFill>
              <a:srgbClr val="DDD3BA"/>
            </a:solidFill>
            <a:prstDash val="solid"/>
          </a:ln>
        </p:spPr>
        <p:txBody>
          <a:bodyPr/>
          <a:lstStyle/>
          <a:p>
            <a:endParaRPr lang="en-US"/>
          </a:p>
        </p:txBody>
      </p:sp>
      <p:pic>
        <p:nvPicPr>
          <p:cNvPr id="19" name="Image 3" descr="preencoded.png"/>
          <p:cNvPicPr>
            <a:picLocks noChangeAspect="1"/>
          </p:cNvPicPr>
          <p:nvPr/>
        </p:nvPicPr>
        <p:blipFill>
          <a:blip r:embed="rId6"/>
          <a:stretch>
            <a:fillRect/>
          </a:stretch>
        </p:blipFill>
        <p:spPr>
          <a:xfrm>
            <a:off x="3854291" y="5384959"/>
            <a:ext cx="264200" cy="330160"/>
          </a:xfrm>
          <a:prstGeom prst="rect">
            <a:avLst/>
          </a:prstGeom>
        </p:spPr>
      </p:pic>
      <p:sp>
        <p:nvSpPr>
          <p:cNvPr id="20" name="Text 14"/>
          <p:cNvSpPr/>
          <p:nvPr/>
        </p:nvSpPr>
        <p:spPr>
          <a:xfrm>
            <a:off x="7503081" y="5196721"/>
            <a:ext cx="2824163" cy="293608"/>
          </a:xfrm>
          <a:prstGeom prst="rect">
            <a:avLst/>
          </a:prstGeom>
          <a:noFill/>
          <a:ln/>
        </p:spPr>
        <p:txBody>
          <a:bodyPr wrap="none" lIns="0" tIns="0" rIns="0" bIns="0" rtlCol="0" anchor="t"/>
          <a:lstStyle/>
          <a:p>
            <a:pPr marL="0" indent="0" algn="l">
              <a:lnSpc>
                <a:spcPts val="2300"/>
              </a:lnSpc>
              <a:buNone/>
            </a:pPr>
            <a:r>
              <a:rPr lang="en-US" sz="1800" dirty="0">
                <a:solidFill>
                  <a:srgbClr val="454240"/>
                </a:solidFill>
                <a:latin typeface="Libre Baskerville" pitchFamily="34" charset="0"/>
                <a:ea typeface="Libre Baskerville" pitchFamily="34" charset="-122"/>
                <a:cs typeface="Libre Baskerville" pitchFamily="34" charset="-120"/>
              </a:rPr>
              <a:t>Enhancement Planning</a:t>
            </a:r>
            <a:endParaRPr lang="en-US" sz="1800" dirty="0"/>
          </a:p>
        </p:txBody>
      </p:sp>
      <p:sp>
        <p:nvSpPr>
          <p:cNvPr id="21" name="Text 15"/>
          <p:cNvSpPr/>
          <p:nvPr/>
        </p:nvSpPr>
        <p:spPr>
          <a:xfrm>
            <a:off x="7503081" y="5602962"/>
            <a:ext cx="3639026" cy="300514"/>
          </a:xfrm>
          <a:prstGeom prst="rect">
            <a:avLst/>
          </a:prstGeom>
          <a:noFill/>
          <a:ln/>
        </p:spPr>
        <p:txBody>
          <a:bodyPr wrap="non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Feature roadmap based on user feedback</a:t>
            </a:r>
            <a:endParaRPr lang="en-US" sz="1450" dirty="0"/>
          </a:p>
        </p:txBody>
      </p:sp>
      <p:sp>
        <p:nvSpPr>
          <p:cNvPr id="22" name="Text 16"/>
          <p:cNvSpPr/>
          <p:nvPr/>
        </p:nvSpPr>
        <p:spPr>
          <a:xfrm>
            <a:off x="657582" y="6302693"/>
            <a:ext cx="13315236" cy="601028"/>
          </a:xfrm>
          <a:prstGeom prst="rect">
            <a:avLst/>
          </a:prstGeom>
          <a:noFill/>
          <a:ln/>
        </p:spPr>
        <p:txBody>
          <a:bodyPr wrap="squar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Go-live isn't the finish line—it's just the start of adoption. Be ready with a support plan for questions and technical issues, a roadmap for enhancements based on user feedback, and regular check-ins to measure performance and usage.</a:t>
            </a:r>
            <a:endParaRPr lang="en-US" sz="1450" dirty="0"/>
          </a:p>
        </p:txBody>
      </p:sp>
      <p:sp>
        <p:nvSpPr>
          <p:cNvPr id="23" name="Text 17"/>
          <p:cNvSpPr/>
          <p:nvPr/>
        </p:nvSpPr>
        <p:spPr>
          <a:xfrm>
            <a:off x="657582" y="7115056"/>
            <a:ext cx="13315236" cy="601028"/>
          </a:xfrm>
          <a:prstGeom prst="rect">
            <a:avLst/>
          </a:prstGeom>
          <a:noFill/>
          <a:ln/>
        </p:spPr>
        <p:txBody>
          <a:bodyPr wrap="squar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The first few weeks after launch are critical. Consider implementing a "hypercare" period with heightened support levels and daily stand-ups to quickly address any issues. This transitional phase builds user confidence and prevents minor problems from becoming adoption barriers.</a:t>
            </a:r>
            <a:endParaRPr lang="en-US" sz="14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34616" y="634722"/>
            <a:ext cx="7788831" cy="656034"/>
          </a:xfrm>
          <a:prstGeom prst="rect">
            <a:avLst/>
          </a:prstGeom>
          <a:noFill/>
          <a:ln/>
        </p:spPr>
        <p:txBody>
          <a:bodyPr wrap="none" lIns="0" tIns="0" rIns="0" bIns="0" rtlCol="0" anchor="t"/>
          <a:lstStyle/>
          <a:p>
            <a:pPr marL="0" indent="0" algn="l">
              <a:lnSpc>
                <a:spcPts val="5150"/>
              </a:lnSpc>
              <a:buNone/>
            </a:pPr>
            <a:r>
              <a:rPr lang="en-US" sz="4100" dirty="0">
                <a:solidFill>
                  <a:srgbClr val="5C4E3D"/>
                </a:solidFill>
                <a:latin typeface="Libre Baskerville" pitchFamily="34" charset="0"/>
                <a:ea typeface="Libre Baskerville" pitchFamily="34" charset="-122"/>
                <a:cs typeface="Libre Baskerville" pitchFamily="34" charset="-120"/>
              </a:rPr>
              <a:t>Leverage the Power Platform</a:t>
            </a:r>
            <a:endParaRPr lang="en-US" sz="4100" dirty="0"/>
          </a:p>
        </p:txBody>
      </p:sp>
      <p:pic>
        <p:nvPicPr>
          <p:cNvPr id="3" name="Image 0" descr="preencoded.png"/>
          <p:cNvPicPr>
            <a:picLocks noChangeAspect="1"/>
          </p:cNvPicPr>
          <p:nvPr/>
        </p:nvPicPr>
        <p:blipFill>
          <a:blip r:embed="rId3"/>
          <a:stretch>
            <a:fillRect/>
          </a:stretch>
        </p:blipFill>
        <p:spPr>
          <a:xfrm>
            <a:off x="734616" y="1710571"/>
            <a:ext cx="4177189" cy="2581632"/>
          </a:xfrm>
          <a:prstGeom prst="rect">
            <a:avLst/>
          </a:prstGeom>
        </p:spPr>
      </p:pic>
      <p:sp>
        <p:nvSpPr>
          <p:cNvPr id="4" name="Text 1"/>
          <p:cNvSpPr/>
          <p:nvPr/>
        </p:nvSpPr>
        <p:spPr>
          <a:xfrm>
            <a:off x="734616" y="4554498"/>
            <a:ext cx="2623899" cy="328017"/>
          </a:xfrm>
          <a:prstGeom prst="rect">
            <a:avLst/>
          </a:prstGeom>
          <a:noFill/>
          <a:ln/>
        </p:spPr>
        <p:txBody>
          <a:bodyPr wrap="none" lIns="0" tIns="0" rIns="0" bIns="0" rtlCol="0" anchor="t"/>
          <a:lstStyle/>
          <a:p>
            <a:pPr marL="0" indent="0" algn="l">
              <a:lnSpc>
                <a:spcPts val="2550"/>
              </a:lnSpc>
              <a:buNone/>
            </a:pPr>
            <a:r>
              <a:rPr lang="en-US" sz="2050" dirty="0">
                <a:solidFill>
                  <a:srgbClr val="454240"/>
                </a:solidFill>
                <a:latin typeface="Libre Baskerville" pitchFamily="34" charset="0"/>
                <a:ea typeface="Libre Baskerville" pitchFamily="34" charset="-122"/>
                <a:cs typeface="Libre Baskerville" pitchFamily="34" charset="-120"/>
              </a:rPr>
              <a:t>Power BI</a:t>
            </a:r>
            <a:endParaRPr lang="en-US" sz="2050" dirty="0"/>
          </a:p>
        </p:txBody>
      </p:sp>
      <p:sp>
        <p:nvSpPr>
          <p:cNvPr id="5" name="Text 2"/>
          <p:cNvSpPr/>
          <p:nvPr/>
        </p:nvSpPr>
        <p:spPr>
          <a:xfrm>
            <a:off x="734616" y="5008364"/>
            <a:ext cx="4177189" cy="1343025"/>
          </a:xfrm>
          <a:prstGeom prst="rect">
            <a:avLst/>
          </a:prstGeom>
          <a:noFill/>
          <a:ln/>
        </p:spPr>
        <p:txBody>
          <a:bodyPr wrap="square" lIns="0" tIns="0" rIns="0" bIns="0" rtlCol="0" anchor="t"/>
          <a:lstStyle/>
          <a:p>
            <a:pPr marL="0" indent="0" algn="l">
              <a:lnSpc>
                <a:spcPts val="2600"/>
              </a:lnSpc>
              <a:buNone/>
            </a:pPr>
            <a:r>
              <a:rPr lang="en-US" sz="1650" dirty="0">
                <a:solidFill>
                  <a:srgbClr val="454240"/>
                </a:solidFill>
                <a:latin typeface="DM Sans" pitchFamily="34" charset="0"/>
                <a:ea typeface="DM Sans" pitchFamily="34" charset="-122"/>
                <a:cs typeface="DM Sans" pitchFamily="34" charset="-120"/>
              </a:rPr>
              <a:t>Create interactive dashboards and reports that transform CRM data into actionable insights. Connect multiple data sources for comprehensive business intelligence.</a:t>
            </a:r>
            <a:endParaRPr lang="en-US" sz="1650" dirty="0"/>
          </a:p>
        </p:txBody>
      </p:sp>
      <p:pic>
        <p:nvPicPr>
          <p:cNvPr id="6" name="Image 1" descr="preencoded.png"/>
          <p:cNvPicPr>
            <a:picLocks noChangeAspect="1"/>
          </p:cNvPicPr>
          <p:nvPr/>
        </p:nvPicPr>
        <p:blipFill>
          <a:blip r:embed="rId4"/>
          <a:stretch>
            <a:fillRect/>
          </a:stretch>
        </p:blipFill>
        <p:spPr>
          <a:xfrm>
            <a:off x="5226606" y="1710571"/>
            <a:ext cx="4177189" cy="2581632"/>
          </a:xfrm>
          <a:prstGeom prst="rect">
            <a:avLst/>
          </a:prstGeom>
        </p:spPr>
      </p:pic>
      <p:sp>
        <p:nvSpPr>
          <p:cNvPr id="7" name="Text 3"/>
          <p:cNvSpPr/>
          <p:nvPr/>
        </p:nvSpPr>
        <p:spPr>
          <a:xfrm>
            <a:off x="5226606" y="4554498"/>
            <a:ext cx="2623899" cy="328017"/>
          </a:xfrm>
          <a:prstGeom prst="rect">
            <a:avLst/>
          </a:prstGeom>
          <a:noFill/>
          <a:ln/>
        </p:spPr>
        <p:txBody>
          <a:bodyPr wrap="none" lIns="0" tIns="0" rIns="0" bIns="0" rtlCol="0" anchor="t"/>
          <a:lstStyle/>
          <a:p>
            <a:pPr marL="0" indent="0" algn="l">
              <a:lnSpc>
                <a:spcPts val="2550"/>
              </a:lnSpc>
              <a:buNone/>
            </a:pPr>
            <a:r>
              <a:rPr lang="en-US" sz="2050" dirty="0">
                <a:solidFill>
                  <a:srgbClr val="454240"/>
                </a:solidFill>
                <a:latin typeface="Libre Baskerville" pitchFamily="34" charset="0"/>
                <a:ea typeface="Libre Baskerville" pitchFamily="34" charset="-122"/>
                <a:cs typeface="Libre Baskerville" pitchFamily="34" charset="-120"/>
              </a:rPr>
              <a:t>Power Apps</a:t>
            </a:r>
            <a:endParaRPr lang="en-US" sz="2050" dirty="0"/>
          </a:p>
        </p:txBody>
      </p:sp>
      <p:sp>
        <p:nvSpPr>
          <p:cNvPr id="8" name="Text 4"/>
          <p:cNvSpPr/>
          <p:nvPr/>
        </p:nvSpPr>
        <p:spPr>
          <a:xfrm>
            <a:off x="5226606" y="5008364"/>
            <a:ext cx="4177189" cy="1678781"/>
          </a:xfrm>
          <a:prstGeom prst="rect">
            <a:avLst/>
          </a:prstGeom>
          <a:noFill/>
          <a:ln/>
        </p:spPr>
        <p:txBody>
          <a:bodyPr wrap="square" lIns="0" tIns="0" rIns="0" bIns="0" rtlCol="0" anchor="t"/>
          <a:lstStyle/>
          <a:p>
            <a:pPr marL="0" indent="0" algn="l">
              <a:lnSpc>
                <a:spcPts val="2600"/>
              </a:lnSpc>
              <a:buNone/>
            </a:pPr>
            <a:r>
              <a:rPr lang="en-US" sz="1650" dirty="0">
                <a:solidFill>
                  <a:srgbClr val="454240"/>
                </a:solidFill>
                <a:latin typeface="DM Sans" pitchFamily="34" charset="0"/>
                <a:ea typeface="DM Sans" pitchFamily="34" charset="-122"/>
                <a:cs typeface="DM Sans" pitchFamily="34" charset="-120"/>
              </a:rPr>
              <a:t>Build custom applications without code that extend CRM functionality. Create specialized tools for unique business processes that seamlessly connect with your Dynamics data.</a:t>
            </a:r>
            <a:endParaRPr lang="en-US" sz="1650" dirty="0"/>
          </a:p>
        </p:txBody>
      </p:sp>
      <p:pic>
        <p:nvPicPr>
          <p:cNvPr id="9" name="Image 2" descr="preencoded.png"/>
          <p:cNvPicPr>
            <a:picLocks noChangeAspect="1"/>
          </p:cNvPicPr>
          <p:nvPr/>
        </p:nvPicPr>
        <p:blipFill>
          <a:blip r:embed="rId5"/>
          <a:stretch>
            <a:fillRect/>
          </a:stretch>
        </p:blipFill>
        <p:spPr>
          <a:xfrm>
            <a:off x="9718596" y="1710571"/>
            <a:ext cx="4177189" cy="2581632"/>
          </a:xfrm>
          <a:prstGeom prst="rect">
            <a:avLst/>
          </a:prstGeom>
        </p:spPr>
      </p:pic>
      <p:sp>
        <p:nvSpPr>
          <p:cNvPr id="10" name="Text 5"/>
          <p:cNvSpPr/>
          <p:nvPr/>
        </p:nvSpPr>
        <p:spPr>
          <a:xfrm>
            <a:off x="9718596" y="4554498"/>
            <a:ext cx="2623899" cy="328017"/>
          </a:xfrm>
          <a:prstGeom prst="rect">
            <a:avLst/>
          </a:prstGeom>
          <a:noFill/>
          <a:ln/>
        </p:spPr>
        <p:txBody>
          <a:bodyPr wrap="none" lIns="0" tIns="0" rIns="0" bIns="0" rtlCol="0" anchor="t"/>
          <a:lstStyle/>
          <a:p>
            <a:pPr marL="0" indent="0" algn="l">
              <a:lnSpc>
                <a:spcPts val="2550"/>
              </a:lnSpc>
              <a:buNone/>
            </a:pPr>
            <a:r>
              <a:rPr lang="en-US" sz="2050" dirty="0">
                <a:solidFill>
                  <a:srgbClr val="454240"/>
                </a:solidFill>
                <a:latin typeface="Libre Baskerville" pitchFamily="34" charset="0"/>
                <a:ea typeface="Libre Baskerville" pitchFamily="34" charset="-122"/>
                <a:cs typeface="Libre Baskerville" pitchFamily="34" charset="-120"/>
              </a:rPr>
              <a:t>Power Automate</a:t>
            </a:r>
            <a:endParaRPr lang="en-US" sz="2050" dirty="0"/>
          </a:p>
        </p:txBody>
      </p:sp>
      <p:sp>
        <p:nvSpPr>
          <p:cNvPr id="11" name="Text 6"/>
          <p:cNvSpPr/>
          <p:nvPr/>
        </p:nvSpPr>
        <p:spPr>
          <a:xfrm>
            <a:off x="9718596" y="5008364"/>
            <a:ext cx="4177189" cy="1678781"/>
          </a:xfrm>
          <a:prstGeom prst="rect">
            <a:avLst/>
          </a:prstGeom>
          <a:noFill/>
          <a:ln/>
        </p:spPr>
        <p:txBody>
          <a:bodyPr wrap="square" lIns="0" tIns="0" rIns="0" bIns="0" rtlCol="0" anchor="t"/>
          <a:lstStyle/>
          <a:p>
            <a:pPr marL="0" indent="0" algn="l">
              <a:lnSpc>
                <a:spcPts val="2600"/>
              </a:lnSpc>
              <a:buNone/>
            </a:pPr>
            <a:r>
              <a:rPr lang="en-US" sz="1650" dirty="0">
                <a:solidFill>
                  <a:srgbClr val="454240"/>
                </a:solidFill>
                <a:latin typeface="DM Sans" pitchFamily="34" charset="0"/>
                <a:ea typeface="DM Sans" pitchFamily="34" charset="-122"/>
                <a:cs typeface="DM Sans" pitchFamily="34" charset="-120"/>
              </a:rPr>
              <a:t>Automate workflows between Dynamics CRM and other applications. Reduce manual tasks and ensure consistent business processes through intelligent automation rules.</a:t>
            </a:r>
            <a:endParaRPr lang="en-US" sz="1650" dirty="0"/>
          </a:p>
        </p:txBody>
      </p:sp>
      <p:sp>
        <p:nvSpPr>
          <p:cNvPr id="12" name="Text 7"/>
          <p:cNvSpPr/>
          <p:nvPr/>
        </p:nvSpPr>
        <p:spPr>
          <a:xfrm>
            <a:off x="734616" y="6923246"/>
            <a:ext cx="13161169" cy="671512"/>
          </a:xfrm>
          <a:prstGeom prst="rect">
            <a:avLst/>
          </a:prstGeom>
          <a:noFill/>
          <a:ln/>
        </p:spPr>
        <p:txBody>
          <a:bodyPr wrap="square" lIns="0" tIns="0" rIns="0" bIns="0" rtlCol="0" anchor="t"/>
          <a:lstStyle/>
          <a:p>
            <a:pPr marL="0" indent="0" algn="l">
              <a:lnSpc>
                <a:spcPts val="2600"/>
              </a:lnSpc>
              <a:buNone/>
            </a:pPr>
            <a:r>
              <a:rPr lang="en-US" sz="1650" dirty="0">
                <a:solidFill>
                  <a:srgbClr val="454240"/>
                </a:solidFill>
                <a:latin typeface="DM Sans" pitchFamily="34" charset="0"/>
                <a:ea typeface="DM Sans" pitchFamily="34" charset="-122"/>
                <a:cs typeface="DM Sans" pitchFamily="34" charset="-120"/>
              </a:rPr>
              <a:t>Microsoft Dynamics CRM is part of the larger Power Platform ecosystem, which includes Power BI, Power Automate, and Power Apps. These tools can amplify your CRM investment by enabling non-developers to create powerful extensions and integrations.</a:t>
            </a:r>
            <a:endParaRPr lang="en-US" sz="16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17828" y="828199"/>
            <a:ext cx="5128022" cy="640913"/>
          </a:xfrm>
          <a:prstGeom prst="rect">
            <a:avLst/>
          </a:prstGeom>
          <a:noFill/>
          <a:ln/>
        </p:spPr>
        <p:txBody>
          <a:bodyPr wrap="none" lIns="0" tIns="0" rIns="0" bIns="0" rtlCol="0" anchor="t"/>
          <a:lstStyle/>
          <a:p>
            <a:pPr marL="0" indent="0" algn="l">
              <a:lnSpc>
                <a:spcPts val="5000"/>
              </a:lnSpc>
              <a:buNone/>
            </a:pPr>
            <a:r>
              <a:rPr lang="en-US" sz="4000" dirty="0">
                <a:solidFill>
                  <a:srgbClr val="5C4E3D"/>
                </a:solidFill>
                <a:latin typeface="Libre Baskerville" pitchFamily="34" charset="0"/>
                <a:ea typeface="Libre Baskerville" pitchFamily="34" charset="-122"/>
                <a:cs typeface="Libre Baskerville" pitchFamily="34" charset="-120"/>
              </a:rPr>
              <a:t>Final Thoughts</a:t>
            </a:r>
            <a:endParaRPr lang="en-US" sz="4000" dirty="0"/>
          </a:p>
        </p:txBody>
      </p:sp>
      <p:sp>
        <p:nvSpPr>
          <p:cNvPr id="4" name="Shape 1"/>
          <p:cNvSpPr/>
          <p:nvPr/>
        </p:nvSpPr>
        <p:spPr>
          <a:xfrm>
            <a:off x="717828" y="2007513"/>
            <a:ext cx="461486" cy="461486"/>
          </a:xfrm>
          <a:prstGeom prst="roundRect">
            <a:avLst>
              <a:gd name="adj" fmla="val 18668"/>
            </a:avLst>
          </a:prstGeom>
          <a:solidFill>
            <a:srgbClr val="F7EDD4"/>
          </a:solidFill>
          <a:ln w="7620">
            <a:solidFill>
              <a:srgbClr val="DDD3BA"/>
            </a:solidFill>
            <a:prstDash val="solid"/>
          </a:ln>
        </p:spPr>
        <p:txBody>
          <a:bodyPr/>
          <a:lstStyle/>
          <a:p>
            <a:endParaRPr lang="en-US"/>
          </a:p>
        </p:txBody>
      </p:sp>
      <p:sp>
        <p:nvSpPr>
          <p:cNvPr id="5" name="Text 2"/>
          <p:cNvSpPr/>
          <p:nvPr/>
        </p:nvSpPr>
        <p:spPr>
          <a:xfrm>
            <a:off x="794742" y="2045970"/>
            <a:ext cx="307658" cy="384572"/>
          </a:xfrm>
          <a:prstGeom prst="rect">
            <a:avLst/>
          </a:prstGeom>
          <a:noFill/>
          <a:ln/>
        </p:spPr>
        <p:txBody>
          <a:bodyPr wrap="none" lIns="0" tIns="0" rIns="0" bIns="0" rtlCol="0" anchor="t"/>
          <a:lstStyle/>
          <a:p>
            <a:pPr marL="0" indent="0" algn="ctr">
              <a:lnSpc>
                <a:spcPts val="2400"/>
              </a:lnSpc>
              <a:buNone/>
            </a:pPr>
            <a:r>
              <a:rPr lang="en-US" sz="2400" dirty="0">
                <a:solidFill>
                  <a:srgbClr val="454240"/>
                </a:solidFill>
                <a:latin typeface="Libre Baskerville" pitchFamily="34" charset="0"/>
                <a:ea typeface="Libre Baskerville" pitchFamily="34" charset="-122"/>
                <a:cs typeface="Libre Baskerville" pitchFamily="34" charset="-120"/>
              </a:rPr>
              <a:t>1</a:t>
            </a:r>
            <a:endParaRPr lang="en-US" sz="2400" dirty="0"/>
          </a:p>
        </p:txBody>
      </p:sp>
      <p:sp>
        <p:nvSpPr>
          <p:cNvPr id="6" name="Text 3"/>
          <p:cNvSpPr/>
          <p:nvPr/>
        </p:nvSpPr>
        <p:spPr>
          <a:xfrm>
            <a:off x="1384340" y="2007513"/>
            <a:ext cx="2564011" cy="320516"/>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Success Rate</a:t>
            </a:r>
            <a:endParaRPr lang="en-US" sz="2000" dirty="0"/>
          </a:p>
        </p:txBody>
      </p:sp>
      <p:sp>
        <p:nvSpPr>
          <p:cNvPr id="7" name="Text 4"/>
          <p:cNvSpPr/>
          <p:nvPr/>
        </p:nvSpPr>
        <p:spPr>
          <a:xfrm>
            <a:off x="1384340" y="2451021"/>
            <a:ext cx="3085147" cy="656273"/>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For implementations following these best practices</a:t>
            </a:r>
            <a:endParaRPr lang="en-US" sz="1600" dirty="0"/>
          </a:p>
        </p:txBody>
      </p:sp>
      <p:sp>
        <p:nvSpPr>
          <p:cNvPr id="8" name="Shape 5"/>
          <p:cNvSpPr/>
          <p:nvPr/>
        </p:nvSpPr>
        <p:spPr>
          <a:xfrm>
            <a:off x="4674513" y="2007513"/>
            <a:ext cx="461486" cy="461486"/>
          </a:xfrm>
          <a:prstGeom prst="roundRect">
            <a:avLst>
              <a:gd name="adj" fmla="val 18668"/>
            </a:avLst>
          </a:prstGeom>
          <a:solidFill>
            <a:srgbClr val="F7EDD4"/>
          </a:solidFill>
          <a:ln w="7620">
            <a:solidFill>
              <a:srgbClr val="DDD3BA"/>
            </a:solidFill>
            <a:prstDash val="solid"/>
          </a:ln>
        </p:spPr>
        <p:txBody>
          <a:bodyPr/>
          <a:lstStyle/>
          <a:p>
            <a:endParaRPr lang="en-US"/>
          </a:p>
        </p:txBody>
      </p:sp>
      <p:sp>
        <p:nvSpPr>
          <p:cNvPr id="9" name="Text 6"/>
          <p:cNvSpPr/>
          <p:nvPr/>
        </p:nvSpPr>
        <p:spPr>
          <a:xfrm>
            <a:off x="4751427" y="2045970"/>
            <a:ext cx="307658" cy="384572"/>
          </a:xfrm>
          <a:prstGeom prst="rect">
            <a:avLst/>
          </a:prstGeom>
          <a:noFill/>
          <a:ln/>
        </p:spPr>
        <p:txBody>
          <a:bodyPr wrap="none" lIns="0" tIns="0" rIns="0" bIns="0" rtlCol="0" anchor="t"/>
          <a:lstStyle/>
          <a:p>
            <a:pPr marL="0" indent="0" algn="ctr">
              <a:lnSpc>
                <a:spcPts val="2400"/>
              </a:lnSpc>
              <a:buNone/>
            </a:pPr>
            <a:r>
              <a:rPr lang="en-US" sz="2400" dirty="0">
                <a:solidFill>
                  <a:srgbClr val="454240"/>
                </a:solidFill>
                <a:latin typeface="Libre Baskerville" pitchFamily="34" charset="0"/>
                <a:ea typeface="Libre Baskerville" pitchFamily="34" charset="-122"/>
                <a:cs typeface="Libre Baskerville" pitchFamily="34" charset="-120"/>
              </a:rPr>
              <a:t>2</a:t>
            </a:r>
            <a:endParaRPr lang="en-US" sz="2400" dirty="0"/>
          </a:p>
        </p:txBody>
      </p:sp>
      <p:sp>
        <p:nvSpPr>
          <p:cNvPr id="10" name="Text 7"/>
          <p:cNvSpPr/>
          <p:nvPr/>
        </p:nvSpPr>
        <p:spPr>
          <a:xfrm>
            <a:off x="5341025" y="2007513"/>
            <a:ext cx="2564011" cy="320516"/>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Faster ROI</a:t>
            </a:r>
            <a:endParaRPr lang="en-US" sz="2000" dirty="0"/>
          </a:p>
        </p:txBody>
      </p:sp>
      <p:sp>
        <p:nvSpPr>
          <p:cNvPr id="11" name="Text 8"/>
          <p:cNvSpPr/>
          <p:nvPr/>
        </p:nvSpPr>
        <p:spPr>
          <a:xfrm>
            <a:off x="5341025" y="2451021"/>
            <a:ext cx="3085147" cy="656273"/>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When user adoption strategies are prioritized</a:t>
            </a:r>
            <a:endParaRPr lang="en-US" sz="1600" dirty="0"/>
          </a:p>
        </p:txBody>
      </p:sp>
      <p:sp>
        <p:nvSpPr>
          <p:cNvPr id="12" name="Shape 9"/>
          <p:cNvSpPr/>
          <p:nvPr/>
        </p:nvSpPr>
        <p:spPr>
          <a:xfrm>
            <a:off x="717828" y="3543062"/>
            <a:ext cx="461486" cy="461486"/>
          </a:xfrm>
          <a:prstGeom prst="roundRect">
            <a:avLst>
              <a:gd name="adj" fmla="val 18668"/>
            </a:avLst>
          </a:prstGeom>
          <a:solidFill>
            <a:srgbClr val="F7EDD4"/>
          </a:solidFill>
          <a:ln w="7620">
            <a:solidFill>
              <a:srgbClr val="DDD3BA"/>
            </a:solidFill>
            <a:prstDash val="solid"/>
          </a:ln>
        </p:spPr>
        <p:txBody>
          <a:bodyPr/>
          <a:lstStyle/>
          <a:p>
            <a:endParaRPr lang="en-US"/>
          </a:p>
        </p:txBody>
      </p:sp>
      <p:sp>
        <p:nvSpPr>
          <p:cNvPr id="13" name="Text 10"/>
          <p:cNvSpPr/>
          <p:nvPr/>
        </p:nvSpPr>
        <p:spPr>
          <a:xfrm>
            <a:off x="794742" y="3581519"/>
            <a:ext cx="307658" cy="384572"/>
          </a:xfrm>
          <a:prstGeom prst="rect">
            <a:avLst/>
          </a:prstGeom>
          <a:noFill/>
          <a:ln/>
        </p:spPr>
        <p:txBody>
          <a:bodyPr wrap="none" lIns="0" tIns="0" rIns="0" bIns="0" rtlCol="0" anchor="t"/>
          <a:lstStyle/>
          <a:p>
            <a:pPr marL="0" indent="0" algn="ctr">
              <a:lnSpc>
                <a:spcPts val="2400"/>
              </a:lnSpc>
              <a:buNone/>
            </a:pPr>
            <a:r>
              <a:rPr lang="en-US" sz="2400" dirty="0">
                <a:solidFill>
                  <a:srgbClr val="454240"/>
                </a:solidFill>
                <a:latin typeface="Libre Baskerville" pitchFamily="34" charset="0"/>
                <a:ea typeface="Libre Baskerville" pitchFamily="34" charset="-122"/>
                <a:cs typeface="Libre Baskerville" pitchFamily="34" charset="-120"/>
              </a:rPr>
              <a:t>3</a:t>
            </a:r>
            <a:endParaRPr lang="en-US" sz="2400" dirty="0"/>
          </a:p>
        </p:txBody>
      </p:sp>
      <p:sp>
        <p:nvSpPr>
          <p:cNvPr id="14" name="Text 11"/>
          <p:cNvSpPr/>
          <p:nvPr/>
        </p:nvSpPr>
        <p:spPr>
          <a:xfrm>
            <a:off x="1384340" y="3543062"/>
            <a:ext cx="2564011" cy="320516"/>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Productivity Gain</a:t>
            </a:r>
            <a:endParaRPr lang="en-US" sz="2000" dirty="0"/>
          </a:p>
        </p:txBody>
      </p:sp>
      <p:sp>
        <p:nvSpPr>
          <p:cNvPr id="15" name="Text 12"/>
          <p:cNvSpPr/>
          <p:nvPr/>
        </p:nvSpPr>
        <p:spPr>
          <a:xfrm>
            <a:off x="1384340" y="3986570"/>
            <a:ext cx="3085147" cy="656273"/>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Through streamlined workflows and automation</a:t>
            </a:r>
            <a:endParaRPr lang="en-US" sz="1600" dirty="0"/>
          </a:p>
        </p:txBody>
      </p:sp>
      <p:sp>
        <p:nvSpPr>
          <p:cNvPr id="16" name="Shape 13"/>
          <p:cNvSpPr/>
          <p:nvPr/>
        </p:nvSpPr>
        <p:spPr>
          <a:xfrm>
            <a:off x="4674513" y="3543062"/>
            <a:ext cx="461486" cy="461486"/>
          </a:xfrm>
          <a:prstGeom prst="roundRect">
            <a:avLst>
              <a:gd name="adj" fmla="val 18668"/>
            </a:avLst>
          </a:prstGeom>
          <a:solidFill>
            <a:srgbClr val="F7EDD4"/>
          </a:solidFill>
          <a:ln w="7620">
            <a:solidFill>
              <a:srgbClr val="DDD3BA"/>
            </a:solidFill>
            <a:prstDash val="solid"/>
          </a:ln>
        </p:spPr>
        <p:txBody>
          <a:bodyPr/>
          <a:lstStyle/>
          <a:p>
            <a:endParaRPr lang="en-US"/>
          </a:p>
        </p:txBody>
      </p:sp>
      <p:sp>
        <p:nvSpPr>
          <p:cNvPr id="17" name="Text 14"/>
          <p:cNvSpPr/>
          <p:nvPr/>
        </p:nvSpPr>
        <p:spPr>
          <a:xfrm>
            <a:off x="4751427" y="3581519"/>
            <a:ext cx="307658" cy="384572"/>
          </a:xfrm>
          <a:prstGeom prst="rect">
            <a:avLst/>
          </a:prstGeom>
          <a:noFill/>
          <a:ln/>
        </p:spPr>
        <p:txBody>
          <a:bodyPr wrap="none" lIns="0" tIns="0" rIns="0" bIns="0" rtlCol="0" anchor="t"/>
          <a:lstStyle/>
          <a:p>
            <a:pPr marL="0" indent="0" algn="ctr">
              <a:lnSpc>
                <a:spcPts val="2400"/>
              </a:lnSpc>
              <a:buNone/>
            </a:pPr>
            <a:r>
              <a:rPr lang="en-US" sz="2400" dirty="0">
                <a:solidFill>
                  <a:srgbClr val="454240"/>
                </a:solidFill>
                <a:latin typeface="Libre Baskerville" pitchFamily="34" charset="0"/>
                <a:ea typeface="Libre Baskerville" pitchFamily="34" charset="-122"/>
                <a:cs typeface="Libre Baskerville" pitchFamily="34" charset="-120"/>
              </a:rPr>
              <a:t>4</a:t>
            </a:r>
            <a:endParaRPr lang="en-US" sz="2400" dirty="0"/>
          </a:p>
        </p:txBody>
      </p:sp>
      <p:sp>
        <p:nvSpPr>
          <p:cNvPr id="18" name="Text 15"/>
          <p:cNvSpPr/>
          <p:nvPr/>
        </p:nvSpPr>
        <p:spPr>
          <a:xfrm>
            <a:off x="5341025" y="3543062"/>
            <a:ext cx="2564011" cy="320516"/>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User Satisfaction</a:t>
            </a:r>
            <a:endParaRPr lang="en-US" sz="2000" dirty="0"/>
          </a:p>
        </p:txBody>
      </p:sp>
      <p:sp>
        <p:nvSpPr>
          <p:cNvPr id="19" name="Text 16"/>
          <p:cNvSpPr/>
          <p:nvPr/>
        </p:nvSpPr>
        <p:spPr>
          <a:xfrm>
            <a:off x="5341025" y="3986570"/>
            <a:ext cx="3085147" cy="656273"/>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With phased, well-supported implementations</a:t>
            </a:r>
            <a:endParaRPr lang="en-US" sz="1600" dirty="0"/>
          </a:p>
        </p:txBody>
      </p:sp>
      <p:sp>
        <p:nvSpPr>
          <p:cNvPr id="20" name="Text 17"/>
          <p:cNvSpPr/>
          <p:nvPr/>
        </p:nvSpPr>
        <p:spPr>
          <a:xfrm>
            <a:off x="717828" y="4873585"/>
            <a:ext cx="7708344" cy="1312545"/>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Implementing Microsoft Dynamics CRM is a strategic investment that can transform how your organization engages with customers and drives growth. By focusing on strong planning, cross-functional collaboration, and continuous improvement, you can ensure a smooth rollout and lasting impact.</a:t>
            </a:r>
            <a:endParaRPr lang="en-US" sz="1600" dirty="0"/>
          </a:p>
        </p:txBody>
      </p:sp>
      <p:sp>
        <p:nvSpPr>
          <p:cNvPr id="21" name="Text 18"/>
          <p:cNvSpPr/>
          <p:nvPr/>
        </p:nvSpPr>
        <p:spPr>
          <a:xfrm>
            <a:off x="717828" y="6416873"/>
            <a:ext cx="7708344" cy="984409"/>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A great CRM system doesn't just manage data—it empowers your people to build stronger customer relationships, make more informed decisions, and work more efficiently across departments.</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44855" y="756642"/>
            <a:ext cx="9708475" cy="665083"/>
          </a:xfrm>
          <a:prstGeom prst="rect">
            <a:avLst/>
          </a:prstGeom>
          <a:noFill/>
          <a:ln/>
        </p:spPr>
        <p:txBody>
          <a:bodyPr wrap="none" lIns="0" tIns="0" rIns="0" bIns="0" rtlCol="0" anchor="t"/>
          <a:lstStyle/>
          <a:p>
            <a:pPr marL="0" indent="0" algn="l">
              <a:lnSpc>
                <a:spcPts val="5200"/>
              </a:lnSpc>
              <a:buNone/>
            </a:pPr>
            <a:r>
              <a:rPr lang="en-US" sz="4150" dirty="0">
                <a:solidFill>
                  <a:srgbClr val="5C4E3D"/>
                </a:solidFill>
                <a:latin typeface="Libre Baskerville" pitchFamily="34" charset="0"/>
                <a:ea typeface="Libre Baskerville" pitchFamily="34" charset="-122"/>
                <a:cs typeface="Libre Baskerville" pitchFamily="34" charset="-120"/>
              </a:rPr>
              <a:t>Start with Clear Business Objectives</a:t>
            </a:r>
            <a:endParaRPr lang="en-US" sz="4150" dirty="0"/>
          </a:p>
        </p:txBody>
      </p:sp>
      <p:pic>
        <p:nvPicPr>
          <p:cNvPr id="3" name="Image 0" descr="preencoded.png"/>
          <p:cNvPicPr>
            <a:picLocks noChangeAspect="1"/>
          </p:cNvPicPr>
          <p:nvPr/>
        </p:nvPicPr>
        <p:blipFill>
          <a:blip r:embed="rId3"/>
          <a:stretch>
            <a:fillRect/>
          </a:stretch>
        </p:blipFill>
        <p:spPr>
          <a:xfrm>
            <a:off x="2945844" y="1847374"/>
            <a:ext cx="2168128" cy="1226106"/>
          </a:xfrm>
          <a:prstGeom prst="rect">
            <a:avLst/>
          </a:prstGeom>
        </p:spPr>
      </p:pic>
      <p:pic>
        <p:nvPicPr>
          <p:cNvPr id="4" name="Image 1" descr="preencoded.png"/>
          <p:cNvPicPr>
            <a:picLocks noChangeAspect="1"/>
          </p:cNvPicPr>
          <p:nvPr/>
        </p:nvPicPr>
        <p:blipFill>
          <a:blip r:embed="rId4"/>
          <a:stretch>
            <a:fillRect/>
          </a:stretch>
        </p:blipFill>
        <p:spPr>
          <a:xfrm>
            <a:off x="3880247" y="2425303"/>
            <a:ext cx="299204" cy="374094"/>
          </a:xfrm>
          <a:prstGeom prst="rect">
            <a:avLst/>
          </a:prstGeom>
        </p:spPr>
      </p:pic>
      <p:sp>
        <p:nvSpPr>
          <p:cNvPr id="5" name="Text 1"/>
          <p:cNvSpPr/>
          <p:nvPr/>
        </p:nvSpPr>
        <p:spPr>
          <a:xfrm>
            <a:off x="5326737" y="2060138"/>
            <a:ext cx="2660333" cy="332423"/>
          </a:xfrm>
          <a:prstGeom prst="rect">
            <a:avLst/>
          </a:prstGeom>
          <a:noFill/>
          <a:ln/>
        </p:spPr>
        <p:txBody>
          <a:bodyPr wrap="none" lIns="0" tIns="0" rIns="0" bIns="0" rtlCol="0" anchor="t"/>
          <a:lstStyle/>
          <a:p>
            <a:pPr marL="0" indent="0" algn="l">
              <a:lnSpc>
                <a:spcPts val="2600"/>
              </a:lnSpc>
              <a:buNone/>
            </a:pPr>
            <a:r>
              <a:rPr lang="en-US" sz="2050" dirty="0">
                <a:solidFill>
                  <a:srgbClr val="454240"/>
                </a:solidFill>
                <a:latin typeface="Libre Baskerville" pitchFamily="34" charset="0"/>
                <a:ea typeface="Libre Baskerville" pitchFamily="34" charset="-122"/>
                <a:cs typeface="Libre Baskerville" pitchFamily="34" charset="-120"/>
              </a:rPr>
              <a:t>Strategic Vision</a:t>
            </a:r>
            <a:endParaRPr lang="en-US" sz="2050" dirty="0"/>
          </a:p>
        </p:txBody>
      </p:sp>
      <p:sp>
        <p:nvSpPr>
          <p:cNvPr id="6" name="Text 2"/>
          <p:cNvSpPr/>
          <p:nvPr/>
        </p:nvSpPr>
        <p:spPr>
          <a:xfrm>
            <a:off x="5326737" y="2520196"/>
            <a:ext cx="3461147" cy="340519"/>
          </a:xfrm>
          <a:prstGeom prst="rect">
            <a:avLst/>
          </a:prstGeom>
          <a:noFill/>
          <a:ln/>
        </p:spPr>
        <p:txBody>
          <a:bodyPr wrap="non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Align CRM with organizational goals</a:t>
            </a:r>
            <a:endParaRPr lang="en-US" sz="1650" dirty="0"/>
          </a:p>
        </p:txBody>
      </p:sp>
      <p:sp>
        <p:nvSpPr>
          <p:cNvPr id="7" name="Shape 3"/>
          <p:cNvSpPr/>
          <p:nvPr/>
        </p:nvSpPr>
        <p:spPr>
          <a:xfrm>
            <a:off x="5167074" y="3090505"/>
            <a:ext cx="8665369" cy="11430"/>
          </a:xfrm>
          <a:prstGeom prst="roundRect">
            <a:avLst>
              <a:gd name="adj" fmla="val 782074"/>
            </a:avLst>
          </a:prstGeom>
          <a:solidFill>
            <a:srgbClr val="DDD3BA"/>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861780" y="3126581"/>
            <a:ext cx="4336375" cy="1226106"/>
          </a:xfrm>
          <a:prstGeom prst="rect">
            <a:avLst/>
          </a:prstGeom>
        </p:spPr>
      </p:pic>
      <p:pic>
        <p:nvPicPr>
          <p:cNvPr id="9" name="Image 3" descr="preencoded.png"/>
          <p:cNvPicPr>
            <a:picLocks noChangeAspect="1"/>
          </p:cNvPicPr>
          <p:nvPr/>
        </p:nvPicPr>
        <p:blipFill>
          <a:blip r:embed="rId6"/>
          <a:stretch>
            <a:fillRect/>
          </a:stretch>
        </p:blipFill>
        <p:spPr>
          <a:xfrm>
            <a:off x="3880366" y="3552587"/>
            <a:ext cx="299204" cy="374094"/>
          </a:xfrm>
          <a:prstGeom prst="rect">
            <a:avLst/>
          </a:prstGeom>
        </p:spPr>
      </p:pic>
      <p:sp>
        <p:nvSpPr>
          <p:cNvPr id="10" name="Text 4"/>
          <p:cNvSpPr/>
          <p:nvPr/>
        </p:nvSpPr>
        <p:spPr>
          <a:xfrm>
            <a:off x="6410920" y="3339346"/>
            <a:ext cx="3050858" cy="332423"/>
          </a:xfrm>
          <a:prstGeom prst="rect">
            <a:avLst/>
          </a:prstGeom>
          <a:noFill/>
          <a:ln/>
        </p:spPr>
        <p:txBody>
          <a:bodyPr wrap="none" lIns="0" tIns="0" rIns="0" bIns="0" rtlCol="0" anchor="t"/>
          <a:lstStyle/>
          <a:p>
            <a:pPr marL="0" indent="0" algn="l">
              <a:lnSpc>
                <a:spcPts val="2600"/>
              </a:lnSpc>
              <a:buNone/>
            </a:pPr>
            <a:r>
              <a:rPr lang="en-US" sz="2050" dirty="0">
                <a:solidFill>
                  <a:srgbClr val="454240"/>
                </a:solidFill>
                <a:latin typeface="Libre Baskerville" pitchFamily="34" charset="0"/>
                <a:ea typeface="Libre Baskerville" pitchFamily="34" charset="-122"/>
                <a:cs typeface="Libre Baskerville" pitchFamily="34" charset="-120"/>
              </a:rPr>
              <a:t>Measurable Outcomes</a:t>
            </a:r>
            <a:endParaRPr lang="en-US" sz="2050" dirty="0"/>
          </a:p>
        </p:txBody>
      </p:sp>
      <p:sp>
        <p:nvSpPr>
          <p:cNvPr id="11" name="Text 5"/>
          <p:cNvSpPr/>
          <p:nvPr/>
        </p:nvSpPr>
        <p:spPr>
          <a:xfrm>
            <a:off x="6410920" y="3799403"/>
            <a:ext cx="3190637" cy="340519"/>
          </a:xfrm>
          <a:prstGeom prst="rect">
            <a:avLst/>
          </a:prstGeom>
          <a:noFill/>
          <a:ln/>
        </p:spPr>
        <p:txBody>
          <a:bodyPr wrap="non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Define KPIs and success metrics</a:t>
            </a:r>
            <a:endParaRPr lang="en-US" sz="1650" dirty="0"/>
          </a:p>
        </p:txBody>
      </p:sp>
      <p:sp>
        <p:nvSpPr>
          <p:cNvPr id="12" name="Shape 6"/>
          <p:cNvSpPr/>
          <p:nvPr/>
        </p:nvSpPr>
        <p:spPr>
          <a:xfrm>
            <a:off x="6251258" y="4369713"/>
            <a:ext cx="7581186" cy="11430"/>
          </a:xfrm>
          <a:prstGeom prst="roundRect">
            <a:avLst>
              <a:gd name="adj" fmla="val 782074"/>
            </a:avLst>
          </a:prstGeom>
          <a:solidFill>
            <a:srgbClr val="DDD3BA"/>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777597" y="4405789"/>
            <a:ext cx="6504623" cy="1226106"/>
          </a:xfrm>
          <a:prstGeom prst="rect">
            <a:avLst/>
          </a:prstGeom>
        </p:spPr>
      </p:pic>
      <p:pic>
        <p:nvPicPr>
          <p:cNvPr id="14" name="Image 5" descr="preencoded.png"/>
          <p:cNvPicPr>
            <a:picLocks noChangeAspect="1"/>
          </p:cNvPicPr>
          <p:nvPr/>
        </p:nvPicPr>
        <p:blipFill>
          <a:blip r:embed="rId8"/>
          <a:stretch>
            <a:fillRect/>
          </a:stretch>
        </p:blipFill>
        <p:spPr>
          <a:xfrm>
            <a:off x="3880247" y="4831794"/>
            <a:ext cx="299204" cy="374094"/>
          </a:xfrm>
          <a:prstGeom prst="rect">
            <a:avLst/>
          </a:prstGeom>
        </p:spPr>
      </p:pic>
      <p:sp>
        <p:nvSpPr>
          <p:cNvPr id="15" name="Text 7"/>
          <p:cNvSpPr/>
          <p:nvPr/>
        </p:nvSpPr>
        <p:spPr>
          <a:xfrm>
            <a:off x="7494984" y="4618553"/>
            <a:ext cx="2660333" cy="332423"/>
          </a:xfrm>
          <a:prstGeom prst="rect">
            <a:avLst/>
          </a:prstGeom>
          <a:noFill/>
          <a:ln/>
        </p:spPr>
        <p:txBody>
          <a:bodyPr wrap="none" lIns="0" tIns="0" rIns="0" bIns="0" rtlCol="0" anchor="t"/>
          <a:lstStyle/>
          <a:p>
            <a:pPr marL="0" indent="0" algn="l">
              <a:lnSpc>
                <a:spcPts val="2600"/>
              </a:lnSpc>
              <a:buNone/>
            </a:pPr>
            <a:r>
              <a:rPr lang="en-US" sz="2050" dirty="0">
                <a:solidFill>
                  <a:srgbClr val="454240"/>
                </a:solidFill>
                <a:latin typeface="Libre Baskerville" pitchFamily="34" charset="0"/>
                <a:ea typeface="Libre Baskerville" pitchFamily="34" charset="-122"/>
                <a:cs typeface="Libre Baskerville" pitchFamily="34" charset="-120"/>
              </a:rPr>
              <a:t>Process Alignment</a:t>
            </a:r>
            <a:endParaRPr lang="en-US" sz="2050" dirty="0"/>
          </a:p>
        </p:txBody>
      </p:sp>
      <p:sp>
        <p:nvSpPr>
          <p:cNvPr id="16" name="Text 8"/>
          <p:cNvSpPr/>
          <p:nvPr/>
        </p:nvSpPr>
        <p:spPr>
          <a:xfrm>
            <a:off x="7494984" y="5078611"/>
            <a:ext cx="3170634" cy="340519"/>
          </a:xfrm>
          <a:prstGeom prst="rect">
            <a:avLst/>
          </a:prstGeom>
          <a:noFill/>
          <a:ln/>
        </p:spPr>
        <p:txBody>
          <a:bodyPr wrap="non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Map CRM to business workflows</a:t>
            </a:r>
            <a:endParaRPr lang="en-US" sz="1650" dirty="0"/>
          </a:p>
        </p:txBody>
      </p:sp>
      <p:sp>
        <p:nvSpPr>
          <p:cNvPr id="17" name="Text 9"/>
          <p:cNvSpPr/>
          <p:nvPr/>
        </p:nvSpPr>
        <p:spPr>
          <a:xfrm>
            <a:off x="744855" y="5871329"/>
            <a:ext cx="13140690" cy="681038"/>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Before diving into technical requirements, align the project around your business goals. Are you looking to improve customer retention? Streamline sales workflows? Gain better insight into customer data?</a:t>
            </a:r>
            <a:endParaRPr lang="en-US" sz="1650" dirty="0"/>
          </a:p>
        </p:txBody>
      </p:sp>
      <p:sp>
        <p:nvSpPr>
          <p:cNvPr id="18" name="Text 10"/>
          <p:cNvSpPr/>
          <p:nvPr/>
        </p:nvSpPr>
        <p:spPr>
          <a:xfrm>
            <a:off x="744855" y="6791801"/>
            <a:ext cx="13140690" cy="681038"/>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A clearly defined "why" will guide decision-making throughout the implementation and help prioritize features and customizations. This foundation ensures your CRM serves business needs rather than becoming technology for technology's sake.</a:t>
            </a:r>
            <a:endParaRPr lang="en-US" sz="16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98183" y="548521"/>
            <a:ext cx="9501068" cy="623411"/>
          </a:xfrm>
          <a:prstGeom prst="rect">
            <a:avLst/>
          </a:prstGeom>
          <a:noFill/>
          <a:ln/>
        </p:spPr>
        <p:txBody>
          <a:bodyPr wrap="none" lIns="0" tIns="0" rIns="0" bIns="0" rtlCol="0" anchor="t"/>
          <a:lstStyle/>
          <a:p>
            <a:pPr marL="0" indent="0" algn="l">
              <a:lnSpc>
                <a:spcPts val="4900"/>
              </a:lnSpc>
              <a:buNone/>
            </a:pPr>
            <a:r>
              <a:rPr lang="en-US" sz="3900" dirty="0">
                <a:solidFill>
                  <a:srgbClr val="5C4E3D"/>
                </a:solidFill>
                <a:latin typeface="Libre Baskerville" pitchFamily="34" charset="0"/>
                <a:ea typeface="Libre Baskerville" pitchFamily="34" charset="-122"/>
                <a:cs typeface="Libre Baskerville" pitchFamily="34" charset="-120"/>
              </a:rPr>
              <a:t>Engage Stakeholders Early and Often</a:t>
            </a:r>
            <a:endParaRPr lang="en-US" sz="3900" dirty="0"/>
          </a:p>
        </p:txBody>
      </p:sp>
      <p:sp>
        <p:nvSpPr>
          <p:cNvPr id="3" name="Text 1"/>
          <p:cNvSpPr/>
          <p:nvPr/>
        </p:nvSpPr>
        <p:spPr>
          <a:xfrm>
            <a:off x="2206347" y="2119193"/>
            <a:ext cx="2493645" cy="311587"/>
          </a:xfrm>
          <a:prstGeom prst="rect">
            <a:avLst/>
          </a:prstGeom>
          <a:noFill/>
          <a:ln/>
        </p:spPr>
        <p:txBody>
          <a:bodyPr wrap="none" lIns="0" tIns="0" rIns="0" bIns="0" rtlCol="0" anchor="t"/>
          <a:lstStyle/>
          <a:p>
            <a:pPr marL="0" indent="0" algn="r">
              <a:lnSpc>
                <a:spcPts val="2450"/>
              </a:lnSpc>
              <a:buNone/>
            </a:pPr>
            <a:r>
              <a:rPr lang="en-US" sz="1950" dirty="0">
                <a:solidFill>
                  <a:srgbClr val="454240"/>
                </a:solidFill>
                <a:latin typeface="Libre Baskerville" pitchFamily="34" charset="0"/>
                <a:ea typeface="Libre Baskerville" pitchFamily="34" charset="-122"/>
                <a:cs typeface="Libre Baskerville" pitchFamily="34" charset="-120"/>
              </a:rPr>
              <a:t>Sales</a:t>
            </a:r>
            <a:endParaRPr lang="en-US" sz="1950" dirty="0"/>
          </a:p>
        </p:txBody>
      </p:sp>
      <p:sp>
        <p:nvSpPr>
          <p:cNvPr id="4" name="Text 2"/>
          <p:cNvSpPr/>
          <p:nvPr/>
        </p:nvSpPr>
        <p:spPr>
          <a:xfrm>
            <a:off x="698183" y="2550438"/>
            <a:ext cx="4001810" cy="638413"/>
          </a:xfrm>
          <a:prstGeom prst="rect">
            <a:avLst/>
          </a:prstGeom>
          <a:noFill/>
          <a:ln/>
        </p:spPr>
        <p:txBody>
          <a:bodyPr wrap="square" lIns="0" tIns="0" rIns="0" bIns="0" rtlCol="0" anchor="t"/>
          <a:lstStyle/>
          <a:p>
            <a:pPr marL="0" indent="0" algn="r">
              <a:lnSpc>
                <a:spcPts val="2500"/>
              </a:lnSpc>
              <a:buNone/>
            </a:pPr>
            <a:r>
              <a:rPr lang="en-US" sz="1550" dirty="0">
                <a:solidFill>
                  <a:srgbClr val="454240"/>
                </a:solidFill>
                <a:latin typeface="DM Sans" pitchFamily="34" charset="0"/>
                <a:ea typeface="DM Sans" pitchFamily="34" charset="-122"/>
                <a:cs typeface="DM Sans" pitchFamily="34" charset="-120"/>
              </a:rPr>
              <a:t>Pipeline management and opportunity tracking needs</a:t>
            </a:r>
            <a:endParaRPr lang="en-US" sz="1550" dirty="0"/>
          </a:p>
        </p:txBody>
      </p:sp>
      <p:pic>
        <p:nvPicPr>
          <p:cNvPr id="5" name="Image 0" descr="preencoded.png"/>
          <p:cNvPicPr>
            <a:picLocks noChangeAspect="1"/>
          </p:cNvPicPr>
          <p:nvPr/>
        </p:nvPicPr>
        <p:blipFill>
          <a:blip r:embed="rId3"/>
          <a:stretch>
            <a:fillRect/>
          </a:stretch>
        </p:blipFill>
        <p:spPr>
          <a:xfrm>
            <a:off x="4999196" y="1570911"/>
            <a:ext cx="4631888" cy="4631888"/>
          </a:xfrm>
          <a:prstGeom prst="rect">
            <a:avLst/>
          </a:prstGeom>
        </p:spPr>
      </p:pic>
      <p:pic>
        <p:nvPicPr>
          <p:cNvPr id="6" name="Image 1" descr="preencoded.png"/>
          <p:cNvPicPr>
            <a:picLocks noChangeAspect="1"/>
          </p:cNvPicPr>
          <p:nvPr/>
        </p:nvPicPr>
        <p:blipFill>
          <a:blip r:embed="rId4"/>
          <a:stretch>
            <a:fillRect/>
          </a:stretch>
        </p:blipFill>
        <p:spPr>
          <a:xfrm>
            <a:off x="6019443" y="2553891"/>
            <a:ext cx="298490" cy="373023"/>
          </a:xfrm>
          <a:prstGeom prst="rect">
            <a:avLst/>
          </a:prstGeom>
        </p:spPr>
      </p:pic>
      <p:sp>
        <p:nvSpPr>
          <p:cNvPr id="7" name="Text 3"/>
          <p:cNvSpPr/>
          <p:nvPr/>
        </p:nvSpPr>
        <p:spPr>
          <a:xfrm>
            <a:off x="9930289" y="2119193"/>
            <a:ext cx="2493645" cy="311587"/>
          </a:xfrm>
          <a:prstGeom prst="rect">
            <a:avLst/>
          </a:prstGeom>
          <a:noFill/>
          <a:ln/>
        </p:spPr>
        <p:txBody>
          <a:bodyPr wrap="none" lIns="0" tIns="0" rIns="0" bIns="0" rtlCol="0" anchor="t"/>
          <a:lstStyle/>
          <a:p>
            <a:pPr marL="0" indent="0" algn="l">
              <a:lnSpc>
                <a:spcPts val="2450"/>
              </a:lnSpc>
              <a:buNone/>
            </a:pPr>
            <a:r>
              <a:rPr lang="en-US" sz="1950" dirty="0">
                <a:solidFill>
                  <a:srgbClr val="454240"/>
                </a:solidFill>
                <a:latin typeface="Libre Baskerville" pitchFamily="34" charset="0"/>
                <a:ea typeface="Libre Baskerville" pitchFamily="34" charset="-122"/>
                <a:cs typeface="Libre Baskerville" pitchFamily="34" charset="-120"/>
              </a:rPr>
              <a:t>Marketing</a:t>
            </a:r>
            <a:endParaRPr lang="en-US" sz="1950" dirty="0"/>
          </a:p>
        </p:txBody>
      </p:sp>
      <p:sp>
        <p:nvSpPr>
          <p:cNvPr id="8" name="Text 4"/>
          <p:cNvSpPr/>
          <p:nvPr/>
        </p:nvSpPr>
        <p:spPr>
          <a:xfrm>
            <a:off x="9930289" y="2550438"/>
            <a:ext cx="4001929" cy="638413"/>
          </a:xfrm>
          <a:prstGeom prst="rect">
            <a:avLst/>
          </a:prstGeom>
          <a:noFill/>
          <a:ln/>
        </p:spPr>
        <p:txBody>
          <a:bodyPr wrap="square" lIns="0" tIns="0" rIns="0" bIns="0" rtlCol="0" anchor="t"/>
          <a:lstStyle/>
          <a:p>
            <a:pPr marL="0" indent="0" algn="l">
              <a:lnSpc>
                <a:spcPts val="2500"/>
              </a:lnSpc>
              <a:buNone/>
            </a:pPr>
            <a:r>
              <a:rPr lang="en-US" sz="1550" dirty="0">
                <a:solidFill>
                  <a:srgbClr val="454240"/>
                </a:solidFill>
                <a:latin typeface="DM Sans" pitchFamily="34" charset="0"/>
                <a:ea typeface="DM Sans" pitchFamily="34" charset="-122"/>
                <a:cs typeface="DM Sans" pitchFamily="34" charset="-120"/>
              </a:rPr>
              <a:t>Campaign tracking and lead management requirements</a:t>
            </a:r>
            <a:endParaRPr lang="en-US" sz="1550" dirty="0"/>
          </a:p>
        </p:txBody>
      </p:sp>
      <p:pic>
        <p:nvPicPr>
          <p:cNvPr id="9" name="Image 2" descr="preencoded.png"/>
          <p:cNvPicPr>
            <a:picLocks noChangeAspect="1"/>
          </p:cNvPicPr>
          <p:nvPr/>
        </p:nvPicPr>
        <p:blipFill>
          <a:blip r:embed="rId5"/>
          <a:stretch>
            <a:fillRect/>
          </a:stretch>
        </p:blipFill>
        <p:spPr>
          <a:xfrm>
            <a:off x="4999196" y="1570911"/>
            <a:ext cx="4631888" cy="4631888"/>
          </a:xfrm>
          <a:prstGeom prst="rect">
            <a:avLst/>
          </a:prstGeom>
        </p:spPr>
      </p:pic>
      <p:pic>
        <p:nvPicPr>
          <p:cNvPr id="10" name="Image 3" descr="preencoded.png"/>
          <p:cNvPicPr>
            <a:picLocks noChangeAspect="1"/>
          </p:cNvPicPr>
          <p:nvPr/>
        </p:nvPicPr>
        <p:blipFill>
          <a:blip r:embed="rId6"/>
          <a:stretch>
            <a:fillRect/>
          </a:stretch>
        </p:blipFill>
        <p:spPr>
          <a:xfrm>
            <a:off x="8312110" y="2553891"/>
            <a:ext cx="298490" cy="373023"/>
          </a:xfrm>
          <a:prstGeom prst="rect">
            <a:avLst/>
          </a:prstGeom>
        </p:spPr>
      </p:pic>
      <p:sp>
        <p:nvSpPr>
          <p:cNvPr id="11" name="Text 5"/>
          <p:cNvSpPr/>
          <p:nvPr/>
        </p:nvSpPr>
        <p:spPr>
          <a:xfrm>
            <a:off x="9930289" y="4584740"/>
            <a:ext cx="2493645" cy="311587"/>
          </a:xfrm>
          <a:prstGeom prst="rect">
            <a:avLst/>
          </a:prstGeom>
          <a:noFill/>
          <a:ln/>
        </p:spPr>
        <p:txBody>
          <a:bodyPr wrap="none" lIns="0" tIns="0" rIns="0" bIns="0" rtlCol="0" anchor="t"/>
          <a:lstStyle/>
          <a:p>
            <a:pPr marL="0" indent="0" algn="l">
              <a:lnSpc>
                <a:spcPts val="2450"/>
              </a:lnSpc>
              <a:buNone/>
            </a:pPr>
            <a:r>
              <a:rPr lang="en-US" sz="1950" dirty="0">
                <a:solidFill>
                  <a:srgbClr val="454240"/>
                </a:solidFill>
                <a:latin typeface="Libre Baskerville" pitchFamily="34" charset="0"/>
                <a:ea typeface="Libre Baskerville" pitchFamily="34" charset="-122"/>
                <a:cs typeface="Libre Baskerville" pitchFamily="34" charset="-120"/>
              </a:rPr>
              <a:t>Customer Service</a:t>
            </a:r>
            <a:endParaRPr lang="en-US" sz="1950" dirty="0"/>
          </a:p>
        </p:txBody>
      </p:sp>
      <p:sp>
        <p:nvSpPr>
          <p:cNvPr id="12" name="Text 6"/>
          <p:cNvSpPr/>
          <p:nvPr/>
        </p:nvSpPr>
        <p:spPr>
          <a:xfrm>
            <a:off x="9930289" y="5015984"/>
            <a:ext cx="4001929" cy="638413"/>
          </a:xfrm>
          <a:prstGeom prst="rect">
            <a:avLst/>
          </a:prstGeom>
          <a:noFill/>
          <a:ln/>
        </p:spPr>
        <p:txBody>
          <a:bodyPr wrap="square" lIns="0" tIns="0" rIns="0" bIns="0" rtlCol="0" anchor="t"/>
          <a:lstStyle/>
          <a:p>
            <a:pPr marL="0" indent="0" algn="l">
              <a:lnSpc>
                <a:spcPts val="2500"/>
              </a:lnSpc>
              <a:buNone/>
            </a:pPr>
            <a:r>
              <a:rPr lang="en-US" sz="1550" dirty="0">
                <a:solidFill>
                  <a:srgbClr val="454240"/>
                </a:solidFill>
                <a:latin typeface="DM Sans" pitchFamily="34" charset="0"/>
                <a:ea typeface="DM Sans" pitchFamily="34" charset="-122"/>
                <a:cs typeface="DM Sans" pitchFamily="34" charset="-120"/>
              </a:rPr>
              <a:t>Case management and customer interaction tracking</a:t>
            </a:r>
            <a:endParaRPr lang="en-US" sz="1550" dirty="0"/>
          </a:p>
        </p:txBody>
      </p:sp>
      <p:pic>
        <p:nvPicPr>
          <p:cNvPr id="13" name="Image 4" descr="preencoded.png"/>
          <p:cNvPicPr>
            <a:picLocks noChangeAspect="1"/>
          </p:cNvPicPr>
          <p:nvPr/>
        </p:nvPicPr>
        <p:blipFill>
          <a:blip r:embed="rId7"/>
          <a:stretch>
            <a:fillRect/>
          </a:stretch>
        </p:blipFill>
        <p:spPr>
          <a:xfrm>
            <a:off x="4999196" y="1570911"/>
            <a:ext cx="4631888" cy="4631888"/>
          </a:xfrm>
          <a:prstGeom prst="rect">
            <a:avLst/>
          </a:prstGeom>
        </p:spPr>
      </p:pic>
      <p:pic>
        <p:nvPicPr>
          <p:cNvPr id="14" name="Image 5" descr="preencoded.png"/>
          <p:cNvPicPr>
            <a:picLocks noChangeAspect="1"/>
          </p:cNvPicPr>
          <p:nvPr/>
        </p:nvPicPr>
        <p:blipFill>
          <a:blip r:embed="rId8"/>
          <a:stretch>
            <a:fillRect/>
          </a:stretch>
        </p:blipFill>
        <p:spPr>
          <a:xfrm>
            <a:off x="8312110" y="4846558"/>
            <a:ext cx="298490" cy="373023"/>
          </a:xfrm>
          <a:prstGeom prst="rect">
            <a:avLst/>
          </a:prstGeom>
        </p:spPr>
      </p:pic>
      <p:sp>
        <p:nvSpPr>
          <p:cNvPr id="15" name="Text 7"/>
          <p:cNvSpPr/>
          <p:nvPr/>
        </p:nvSpPr>
        <p:spPr>
          <a:xfrm>
            <a:off x="2206347" y="4584740"/>
            <a:ext cx="2493645" cy="311587"/>
          </a:xfrm>
          <a:prstGeom prst="rect">
            <a:avLst/>
          </a:prstGeom>
          <a:noFill/>
          <a:ln/>
        </p:spPr>
        <p:txBody>
          <a:bodyPr wrap="none" lIns="0" tIns="0" rIns="0" bIns="0" rtlCol="0" anchor="t"/>
          <a:lstStyle/>
          <a:p>
            <a:pPr marL="0" indent="0" algn="r">
              <a:lnSpc>
                <a:spcPts val="2450"/>
              </a:lnSpc>
              <a:buNone/>
            </a:pPr>
            <a:r>
              <a:rPr lang="en-US" sz="1950" dirty="0">
                <a:solidFill>
                  <a:srgbClr val="454240"/>
                </a:solidFill>
                <a:latin typeface="Libre Baskerville" pitchFamily="34" charset="0"/>
                <a:ea typeface="Libre Baskerville" pitchFamily="34" charset="-122"/>
                <a:cs typeface="Libre Baskerville" pitchFamily="34" charset="-120"/>
              </a:rPr>
              <a:t>IT</a:t>
            </a:r>
            <a:endParaRPr lang="en-US" sz="1950" dirty="0"/>
          </a:p>
        </p:txBody>
      </p:sp>
      <p:sp>
        <p:nvSpPr>
          <p:cNvPr id="16" name="Text 8"/>
          <p:cNvSpPr/>
          <p:nvPr/>
        </p:nvSpPr>
        <p:spPr>
          <a:xfrm>
            <a:off x="698183" y="5015984"/>
            <a:ext cx="4001810" cy="638413"/>
          </a:xfrm>
          <a:prstGeom prst="rect">
            <a:avLst/>
          </a:prstGeom>
          <a:noFill/>
          <a:ln/>
        </p:spPr>
        <p:txBody>
          <a:bodyPr wrap="square" lIns="0" tIns="0" rIns="0" bIns="0" rtlCol="0" anchor="t"/>
          <a:lstStyle/>
          <a:p>
            <a:pPr marL="0" indent="0" algn="r">
              <a:lnSpc>
                <a:spcPts val="2500"/>
              </a:lnSpc>
              <a:buNone/>
            </a:pPr>
            <a:r>
              <a:rPr lang="en-US" sz="1550" dirty="0">
                <a:solidFill>
                  <a:srgbClr val="454240"/>
                </a:solidFill>
                <a:latin typeface="DM Sans" pitchFamily="34" charset="0"/>
                <a:ea typeface="DM Sans" pitchFamily="34" charset="-122"/>
                <a:cs typeface="DM Sans" pitchFamily="34" charset="-120"/>
              </a:rPr>
              <a:t>Integration and technical infrastructure considerations</a:t>
            </a:r>
            <a:endParaRPr lang="en-US" sz="1550" dirty="0"/>
          </a:p>
        </p:txBody>
      </p:sp>
      <p:pic>
        <p:nvPicPr>
          <p:cNvPr id="17" name="Image 6" descr="preencoded.png"/>
          <p:cNvPicPr>
            <a:picLocks noChangeAspect="1"/>
          </p:cNvPicPr>
          <p:nvPr/>
        </p:nvPicPr>
        <p:blipFill>
          <a:blip r:embed="rId9"/>
          <a:stretch>
            <a:fillRect/>
          </a:stretch>
        </p:blipFill>
        <p:spPr>
          <a:xfrm>
            <a:off x="4999196" y="1570911"/>
            <a:ext cx="4631888" cy="4631888"/>
          </a:xfrm>
          <a:prstGeom prst="rect">
            <a:avLst/>
          </a:prstGeom>
        </p:spPr>
      </p:pic>
      <p:pic>
        <p:nvPicPr>
          <p:cNvPr id="18" name="Image 7" descr="preencoded.png"/>
          <p:cNvPicPr>
            <a:picLocks noChangeAspect="1"/>
          </p:cNvPicPr>
          <p:nvPr/>
        </p:nvPicPr>
        <p:blipFill>
          <a:blip r:embed="rId10"/>
          <a:stretch>
            <a:fillRect/>
          </a:stretch>
        </p:blipFill>
        <p:spPr>
          <a:xfrm>
            <a:off x="6019443" y="4846558"/>
            <a:ext cx="298490" cy="373023"/>
          </a:xfrm>
          <a:prstGeom prst="rect">
            <a:avLst/>
          </a:prstGeom>
        </p:spPr>
      </p:pic>
      <p:sp>
        <p:nvSpPr>
          <p:cNvPr id="19" name="Text 9"/>
          <p:cNvSpPr/>
          <p:nvPr/>
        </p:nvSpPr>
        <p:spPr>
          <a:xfrm>
            <a:off x="698183" y="6427232"/>
            <a:ext cx="13234035" cy="638413"/>
          </a:xfrm>
          <a:prstGeom prst="rect">
            <a:avLst/>
          </a:prstGeom>
          <a:noFill/>
          <a:ln/>
        </p:spPr>
        <p:txBody>
          <a:bodyPr wrap="square" lIns="0" tIns="0" rIns="0" bIns="0" rtlCol="0" anchor="t"/>
          <a:lstStyle/>
          <a:p>
            <a:pPr marL="0" indent="0" algn="l">
              <a:lnSpc>
                <a:spcPts val="2500"/>
              </a:lnSpc>
              <a:buNone/>
            </a:pPr>
            <a:r>
              <a:rPr lang="en-US" sz="1550" dirty="0">
                <a:solidFill>
                  <a:srgbClr val="454240"/>
                </a:solidFill>
                <a:latin typeface="DM Sans" pitchFamily="34" charset="0"/>
                <a:ea typeface="DM Sans" pitchFamily="34" charset="-122"/>
                <a:cs typeface="DM Sans" pitchFamily="34" charset="-120"/>
              </a:rPr>
              <a:t>CRM touches multiple departments—sales, marketing, customer service, finance, and IT. Bring these groups to the table early to understand their pain points, processes, and expectations.</a:t>
            </a:r>
            <a:endParaRPr lang="en-US" sz="1550" dirty="0"/>
          </a:p>
        </p:txBody>
      </p:sp>
      <p:sp>
        <p:nvSpPr>
          <p:cNvPr id="20" name="Text 10"/>
          <p:cNvSpPr/>
          <p:nvPr/>
        </p:nvSpPr>
        <p:spPr>
          <a:xfrm>
            <a:off x="698183" y="7290078"/>
            <a:ext cx="13234035" cy="638413"/>
          </a:xfrm>
          <a:prstGeom prst="rect">
            <a:avLst/>
          </a:prstGeom>
          <a:noFill/>
          <a:ln/>
        </p:spPr>
        <p:txBody>
          <a:bodyPr wrap="square" lIns="0" tIns="0" rIns="0" bIns="0" rtlCol="0" anchor="t"/>
          <a:lstStyle/>
          <a:p>
            <a:pPr marL="0" indent="0" algn="l">
              <a:lnSpc>
                <a:spcPts val="2500"/>
              </a:lnSpc>
              <a:buNone/>
            </a:pPr>
            <a:r>
              <a:rPr lang="en-US" sz="1550" dirty="0">
                <a:solidFill>
                  <a:srgbClr val="454240"/>
                </a:solidFill>
                <a:latin typeface="DM Sans" pitchFamily="34" charset="0"/>
                <a:ea typeface="DM Sans" pitchFamily="34" charset="-122"/>
                <a:cs typeface="DM Sans" pitchFamily="34" charset="-120"/>
              </a:rPr>
              <a:t>Ongoing communication with stakeholders reduces resistance, increases buy-in, and uncovers valuable insights that might otherwise be missed. Regular touchpoints throughout the implementation journey ensure the final solution meets cross-functional needs.</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669369" y="1017032"/>
            <a:ext cx="9478566" cy="597694"/>
          </a:xfrm>
          <a:prstGeom prst="rect">
            <a:avLst/>
          </a:prstGeom>
          <a:noFill/>
          <a:ln/>
        </p:spPr>
        <p:txBody>
          <a:bodyPr wrap="none" lIns="0" tIns="0" rIns="0" bIns="0" rtlCol="0" anchor="t"/>
          <a:lstStyle/>
          <a:p>
            <a:pPr marL="0" indent="0" algn="l">
              <a:lnSpc>
                <a:spcPts val="4700"/>
              </a:lnSpc>
              <a:buNone/>
            </a:pPr>
            <a:r>
              <a:rPr lang="en-US" sz="3750" dirty="0">
                <a:solidFill>
                  <a:srgbClr val="5C4E3D"/>
                </a:solidFill>
                <a:latin typeface="Libre Baskerville" pitchFamily="34" charset="0"/>
                <a:ea typeface="Libre Baskerville" pitchFamily="34" charset="-122"/>
                <a:cs typeface="Libre Baskerville" pitchFamily="34" charset="-120"/>
              </a:rPr>
              <a:t>Don't Over-Customize Out of the Gate</a:t>
            </a:r>
            <a:endParaRPr lang="en-US" sz="3750" dirty="0"/>
          </a:p>
        </p:txBody>
      </p:sp>
      <p:pic>
        <p:nvPicPr>
          <p:cNvPr id="4" name="Image 1" descr="preencoded.png"/>
          <p:cNvPicPr>
            <a:picLocks noChangeAspect="1"/>
          </p:cNvPicPr>
          <p:nvPr/>
        </p:nvPicPr>
        <p:blipFill>
          <a:blip r:embed="rId4"/>
          <a:stretch>
            <a:fillRect/>
          </a:stretch>
        </p:blipFill>
        <p:spPr>
          <a:xfrm>
            <a:off x="669369" y="1901547"/>
            <a:ext cx="478155" cy="478155"/>
          </a:xfrm>
          <a:prstGeom prst="rect">
            <a:avLst/>
          </a:prstGeom>
        </p:spPr>
      </p:pic>
      <p:sp>
        <p:nvSpPr>
          <p:cNvPr id="5" name="Text 1"/>
          <p:cNvSpPr/>
          <p:nvPr/>
        </p:nvSpPr>
        <p:spPr>
          <a:xfrm>
            <a:off x="669369" y="2570917"/>
            <a:ext cx="2390894" cy="298847"/>
          </a:xfrm>
          <a:prstGeom prst="rect">
            <a:avLst/>
          </a:prstGeom>
          <a:noFill/>
          <a:ln/>
        </p:spPr>
        <p:txBody>
          <a:bodyPr wrap="none" lIns="0" tIns="0" rIns="0" bIns="0" rtlCol="0" anchor="t"/>
          <a:lstStyle/>
          <a:p>
            <a:pPr marL="0" indent="0" algn="l">
              <a:lnSpc>
                <a:spcPts val="2350"/>
              </a:lnSpc>
              <a:buNone/>
            </a:pPr>
            <a:r>
              <a:rPr lang="en-US" sz="1850" dirty="0">
                <a:solidFill>
                  <a:srgbClr val="454240"/>
                </a:solidFill>
                <a:latin typeface="Libre Baskerville" pitchFamily="34" charset="0"/>
                <a:ea typeface="Libre Baskerville" pitchFamily="34" charset="-122"/>
                <a:cs typeface="Libre Baskerville" pitchFamily="34" charset="-120"/>
              </a:rPr>
              <a:t>Start Standard</a:t>
            </a:r>
            <a:endParaRPr lang="en-US" sz="1850" dirty="0"/>
          </a:p>
        </p:txBody>
      </p:sp>
      <p:sp>
        <p:nvSpPr>
          <p:cNvPr id="6" name="Text 2"/>
          <p:cNvSpPr/>
          <p:nvPr/>
        </p:nvSpPr>
        <p:spPr>
          <a:xfrm>
            <a:off x="669369" y="2984421"/>
            <a:ext cx="4673560" cy="305872"/>
          </a:xfrm>
          <a:prstGeom prst="rect">
            <a:avLst/>
          </a:prstGeom>
          <a:noFill/>
          <a:ln/>
        </p:spPr>
        <p:txBody>
          <a:bodyPr wrap="non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Use out-of-the-box functionality first</a:t>
            </a:r>
            <a:endParaRPr lang="en-US" sz="1500" dirty="0"/>
          </a:p>
        </p:txBody>
      </p:sp>
      <p:pic>
        <p:nvPicPr>
          <p:cNvPr id="7" name="Image 2" descr="preencoded.png"/>
          <p:cNvPicPr>
            <a:picLocks noChangeAspect="1"/>
          </p:cNvPicPr>
          <p:nvPr/>
        </p:nvPicPr>
        <p:blipFill>
          <a:blip r:embed="rId5"/>
          <a:stretch>
            <a:fillRect/>
          </a:stretch>
        </p:blipFill>
        <p:spPr>
          <a:xfrm>
            <a:off x="5629751" y="1901547"/>
            <a:ext cx="478155" cy="478155"/>
          </a:xfrm>
          <a:prstGeom prst="rect">
            <a:avLst/>
          </a:prstGeom>
        </p:spPr>
      </p:pic>
      <p:sp>
        <p:nvSpPr>
          <p:cNvPr id="8" name="Text 3"/>
          <p:cNvSpPr/>
          <p:nvPr/>
        </p:nvSpPr>
        <p:spPr>
          <a:xfrm>
            <a:off x="5629751" y="2570917"/>
            <a:ext cx="2390894" cy="298847"/>
          </a:xfrm>
          <a:prstGeom prst="rect">
            <a:avLst/>
          </a:prstGeom>
          <a:noFill/>
          <a:ln/>
        </p:spPr>
        <p:txBody>
          <a:bodyPr wrap="none" lIns="0" tIns="0" rIns="0" bIns="0" rtlCol="0" anchor="t"/>
          <a:lstStyle/>
          <a:p>
            <a:pPr marL="0" indent="0" algn="l">
              <a:lnSpc>
                <a:spcPts val="2350"/>
              </a:lnSpc>
              <a:buNone/>
            </a:pPr>
            <a:r>
              <a:rPr lang="en-US" sz="1850" dirty="0">
                <a:solidFill>
                  <a:srgbClr val="454240"/>
                </a:solidFill>
                <a:latin typeface="Libre Baskerville" pitchFamily="34" charset="0"/>
                <a:ea typeface="Libre Baskerville" pitchFamily="34" charset="-122"/>
                <a:cs typeface="Libre Baskerville" pitchFamily="34" charset="-120"/>
              </a:rPr>
              <a:t>Configure</a:t>
            </a:r>
            <a:endParaRPr lang="en-US" sz="1850" dirty="0"/>
          </a:p>
        </p:txBody>
      </p:sp>
      <p:sp>
        <p:nvSpPr>
          <p:cNvPr id="9" name="Text 4"/>
          <p:cNvSpPr/>
          <p:nvPr/>
        </p:nvSpPr>
        <p:spPr>
          <a:xfrm>
            <a:off x="5629751" y="2984421"/>
            <a:ext cx="4673679" cy="305872"/>
          </a:xfrm>
          <a:prstGeom prst="rect">
            <a:avLst/>
          </a:prstGeom>
          <a:noFill/>
          <a:ln/>
        </p:spPr>
        <p:txBody>
          <a:bodyPr wrap="non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Make simple adjustments through configuration</a:t>
            </a:r>
            <a:endParaRPr lang="en-US" sz="1500" dirty="0"/>
          </a:p>
        </p:txBody>
      </p:sp>
      <p:pic>
        <p:nvPicPr>
          <p:cNvPr id="10" name="Image 3" descr="preencoded.png"/>
          <p:cNvPicPr>
            <a:picLocks noChangeAspect="1"/>
          </p:cNvPicPr>
          <p:nvPr/>
        </p:nvPicPr>
        <p:blipFill>
          <a:blip r:embed="rId6"/>
          <a:stretch>
            <a:fillRect/>
          </a:stretch>
        </p:blipFill>
        <p:spPr>
          <a:xfrm>
            <a:off x="669369" y="3864054"/>
            <a:ext cx="478155" cy="478155"/>
          </a:xfrm>
          <a:prstGeom prst="rect">
            <a:avLst/>
          </a:prstGeom>
        </p:spPr>
      </p:pic>
      <p:sp>
        <p:nvSpPr>
          <p:cNvPr id="11" name="Text 5"/>
          <p:cNvSpPr/>
          <p:nvPr/>
        </p:nvSpPr>
        <p:spPr>
          <a:xfrm>
            <a:off x="669369" y="4533424"/>
            <a:ext cx="2390894" cy="298847"/>
          </a:xfrm>
          <a:prstGeom prst="rect">
            <a:avLst/>
          </a:prstGeom>
          <a:noFill/>
          <a:ln/>
        </p:spPr>
        <p:txBody>
          <a:bodyPr wrap="none" lIns="0" tIns="0" rIns="0" bIns="0" rtlCol="0" anchor="t"/>
          <a:lstStyle/>
          <a:p>
            <a:pPr marL="0" indent="0" algn="l">
              <a:lnSpc>
                <a:spcPts val="2350"/>
              </a:lnSpc>
              <a:buNone/>
            </a:pPr>
            <a:r>
              <a:rPr lang="en-US" sz="1850" dirty="0">
                <a:solidFill>
                  <a:srgbClr val="454240"/>
                </a:solidFill>
                <a:latin typeface="Libre Baskerville" pitchFamily="34" charset="0"/>
                <a:ea typeface="Libre Baskerville" pitchFamily="34" charset="-122"/>
                <a:cs typeface="Libre Baskerville" pitchFamily="34" charset="-120"/>
              </a:rPr>
              <a:t>Customize</a:t>
            </a:r>
            <a:endParaRPr lang="en-US" sz="1850" dirty="0"/>
          </a:p>
        </p:txBody>
      </p:sp>
      <p:sp>
        <p:nvSpPr>
          <p:cNvPr id="12" name="Text 6"/>
          <p:cNvSpPr/>
          <p:nvPr/>
        </p:nvSpPr>
        <p:spPr>
          <a:xfrm>
            <a:off x="669369" y="4946928"/>
            <a:ext cx="4673560" cy="305872"/>
          </a:xfrm>
          <a:prstGeom prst="rect">
            <a:avLst/>
          </a:prstGeom>
          <a:noFill/>
          <a:ln/>
        </p:spPr>
        <p:txBody>
          <a:bodyPr wrap="non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Add complex customizations only when necessary</a:t>
            </a:r>
            <a:endParaRPr lang="en-US" sz="1500" dirty="0"/>
          </a:p>
        </p:txBody>
      </p:sp>
      <p:pic>
        <p:nvPicPr>
          <p:cNvPr id="13" name="Image 4" descr="preencoded.png"/>
          <p:cNvPicPr>
            <a:picLocks noChangeAspect="1"/>
          </p:cNvPicPr>
          <p:nvPr/>
        </p:nvPicPr>
        <p:blipFill>
          <a:blip r:embed="rId7"/>
          <a:stretch>
            <a:fillRect/>
          </a:stretch>
        </p:blipFill>
        <p:spPr>
          <a:xfrm>
            <a:off x="5629751" y="3864054"/>
            <a:ext cx="478155" cy="478155"/>
          </a:xfrm>
          <a:prstGeom prst="rect">
            <a:avLst/>
          </a:prstGeom>
        </p:spPr>
      </p:pic>
      <p:sp>
        <p:nvSpPr>
          <p:cNvPr id="14" name="Text 7"/>
          <p:cNvSpPr/>
          <p:nvPr/>
        </p:nvSpPr>
        <p:spPr>
          <a:xfrm>
            <a:off x="5629751" y="4533424"/>
            <a:ext cx="2390894" cy="298847"/>
          </a:xfrm>
          <a:prstGeom prst="rect">
            <a:avLst/>
          </a:prstGeom>
          <a:noFill/>
          <a:ln/>
        </p:spPr>
        <p:txBody>
          <a:bodyPr wrap="none" lIns="0" tIns="0" rIns="0" bIns="0" rtlCol="0" anchor="t"/>
          <a:lstStyle/>
          <a:p>
            <a:pPr marL="0" indent="0" algn="l">
              <a:lnSpc>
                <a:spcPts val="2350"/>
              </a:lnSpc>
              <a:buNone/>
            </a:pPr>
            <a:r>
              <a:rPr lang="en-US" sz="1850" dirty="0">
                <a:solidFill>
                  <a:srgbClr val="454240"/>
                </a:solidFill>
                <a:latin typeface="Libre Baskerville" pitchFamily="34" charset="0"/>
                <a:ea typeface="Libre Baskerville" pitchFamily="34" charset="-122"/>
                <a:cs typeface="Libre Baskerville" pitchFamily="34" charset="-120"/>
              </a:rPr>
              <a:t>Evolve</a:t>
            </a:r>
            <a:endParaRPr lang="en-US" sz="1850" dirty="0"/>
          </a:p>
        </p:txBody>
      </p:sp>
      <p:sp>
        <p:nvSpPr>
          <p:cNvPr id="15" name="Text 8"/>
          <p:cNvSpPr/>
          <p:nvPr/>
        </p:nvSpPr>
        <p:spPr>
          <a:xfrm>
            <a:off x="5629751" y="4946928"/>
            <a:ext cx="4673679" cy="305872"/>
          </a:xfrm>
          <a:prstGeom prst="rect">
            <a:avLst/>
          </a:prstGeom>
          <a:noFill/>
          <a:ln/>
        </p:spPr>
        <p:txBody>
          <a:bodyPr wrap="non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Expand functionality through phased enhancements</a:t>
            </a:r>
            <a:endParaRPr lang="en-US" sz="1500" dirty="0"/>
          </a:p>
        </p:txBody>
      </p:sp>
      <p:sp>
        <p:nvSpPr>
          <p:cNvPr id="16" name="Text 9"/>
          <p:cNvSpPr/>
          <p:nvPr/>
        </p:nvSpPr>
        <p:spPr>
          <a:xfrm>
            <a:off x="669369" y="5467945"/>
            <a:ext cx="9634061" cy="611743"/>
          </a:xfrm>
          <a:prstGeom prst="rect">
            <a:avLst/>
          </a:prstGeom>
          <a:noFill/>
          <a:ln/>
        </p:spPr>
        <p:txBody>
          <a:bodyPr wrap="squar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Microsoft Dynamics CRM is highly configurable, which is both a strength and a trap. Too many customizations early on can make upgrades more difficult and create long-term maintenance challenges.</a:t>
            </a:r>
            <a:endParaRPr lang="en-US" sz="1500" dirty="0"/>
          </a:p>
        </p:txBody>
      </p:sp>
      <p:sp>
        <p:nvSpPr>
          <p:cNvPr id="17" name="Text 10"/>
          <p:cNvSpPr/>
          <p:nvPr/>
        </p:nvSpPr>
        <p:spPr>
          <a:xfrm>
            <a:off x="669369" y="6294834"/>
            <a:ext cx="9634061" cy="917615"/>
          </a:xfrm>
          <a:prstGeom prst="rect">
            <a:avLst/>
          </a:prstGeom>
          <a:noFill/>
          <a:ln/>
        </p:spPr>
        <p:txBody>
          <a:bodyPr wrap="squar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Focus on using out-of-the-box functionality wherever possible during phase one. This approach accelerates implementation, reduces costs, and simplifies future updates. You can always enhance the system later as users become comfortable with core capabilities and identify genuine needs for customization.</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787718"/>
            <a:ext cx="12510968" cy="708779"/>
          </a:xfrm>
          <a:prstGeom prst="rect">
            <a:avLst/>
          </a:prstGeom>
          <a:noFill/>
          <a:ln/>
        </p:spPr>
        <p:txBody>
          <a:bodyPr wrap="none" lIns="0" tIns="0" rIns="0" bIns="0" rtlCol="0" anchor="t"/>
          <a:lstStyle/>
          <a:p>
            <a:pPr marL="0" indent="0" algn="l">
              <a:lnSpc>
                <a:spcPts val="5550"/>
              </a:lnSpc>
              <a:buNone/>
            </a:pPr>
            <a:r>
              <a:rPr lang="en-US" sz="4450" dirty="0">
                <a:solidFill>
                  <a:srgbClr val="5C4E3D"/>
                </a:solidFill>
                <a:latin typeface="Libre Baskerville" pitchFamily="34" charset="0"/>
                <a:ea typeface="Libre Baskerville" pitchFamily="34" charset="-122"/>
                <a:cs typeface="Libre Baskerville" pitchFamily="34" charset="-120"/>
              </a:rPr>
              <a:t>Plan for Data Migration Like a Mini Project</a:t>
            </a:r>
            <a:endParaRPr lang="en-US" sz="4450" dirty="0"/>
          </a:p>
        </p:txBody>
      </p:sp>
      <p:sp>
        <p:nvSpPr>
          <p:cNvPr id="3" name="Shape 1"/>
          <p:cNvSpPr/>
          <p:nvPr/>
        </p:nvSpPr>
        <p:spPr>
          <a:xfrm>
            <a:off x="793790" y="2970848"/>
            <a:ext cx="3005495" cy="226814"/>
          </a:xfrm>
          <a:prstGeom prst="roundRect">
            <a:avLst>
              <a:gd name="adj" fmla="val 42003"/>
            </a:avLst>
          </a:prstGeom>
          <a:solidFill>
            <a:srgbClr val="F7EDD4"/>
          </a:solidFill>
          <a:ln w="7620">
            <a:solidFill>
              <a:srgbClr val="DDD3BA"/>
            </a:solidFill>
            <a:prstDash val="solid"/>
          </a:ln>
        </p:spPr>
        <p:txBody>
          <a:bodyPr/>
          <a:lstStyle/>
          <a:p>
            <a:endParaRPr lang="en-US"/>
          </a:p>
        </p:txBody>
      </p:sp>
      <p:sp>
        <p:nvSpPr>
          <p:cNvPr id="4" name="Text 2"/>
          <p:cNvSpPr/>
          <p:nvPr/>
        </p:nvSpPr>
        <p:spPr>
          <a:xfrm>
            <a:off x="793790" y="353782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Data Assessment</a:t>
            </a:r>
            <a:endParaRPr lang="en-US" sz="2200" dirty="0"/>
          </a:p>
        </p:txBody>
      </p:sp>
      <p:sp>
        <p:nvSpPr>
          <p:cNvPr id="5" name="Text 3"/>
          <p:cNvSpPr/>
          <p:nvPr/>
        </p:nvSpPr>
        <p:spPr>
          <a:xfrm>
            <a:off x="793790" y="4028242"/>
            <a:ext cx="3005495" cy="1451610"/>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Inventory existing data sources, assess quality, and determine what needs to migrate to the new system.</a:t>
            </a:r>
            <a:endParaRPr lang="en-US" sz="1750" dirty="0"/>
          </a:p>
        </p:txBody>
      </p:sp>
      <p:sp>
        <p:nvSpPr>
          <p:cNvPr id="6" name="Shape 4"/>
          <p:cNvSpPr/>
          <p:nvPr/>
        </p:nvSpPr>
        <p:spPr>
          <a:xfrm>
            <a:off x="4139446" y="2630567"/>
            <a:ext cx="3005614" cy="226814"/>
          </a:xfrm>
          <a:prstGeom prst="roundRect">
            <a:avLst>
              <a:gd name="adj" fmla="val 42003"/>
            </a:avLst>
          </a:prstGeom>
          <a:solidFill>
            <a:srgbClr val="F7EDD4"/>
          </a:solidFill>
          <a:ln w="7620">
            <a:solidFill>
              <a:srgbClr val="DDD3BA"/>
            </a:solidFill>
            <a:prstDash val="solid"/>
          </a:ln>
        </p:spPr>
        <p:txBody>
          <a:bodyPr/>
          <a:lstStyle/>
          <a:p>
            <a:endParaRPr lang="en-US"/>
          </a:p>
        </p:txBody>
      </p:sp>
      <p:sp>
        <p:nvSpPr>
          <p:cNvPr id="7" name="Text 5"/>
          <p:cNvSpPr/>
          <p:nvPr/>
        </p:nvSpPr>
        <p:spPr>
          <a:xfrm>
            <a:off x="4139446" y="319754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Data Cleansing</a:t>
            </a:r>
            <a:endParaRPr lang="en-US" sz="2200" dirty="0"/>
          </a:p>
        </p:txBody>
      </p:sp>
      <p:sp>
        <p:nvSpPr>
          <p:cNvPr id="8" name="Text 6"/>
          <p:cNvSpPr/>
          <p:nvPr/>
        </p:nvSpPr>
        <p:spPr>
          <a:xfrm>
            <a:off x="4139446" y="3687961"/>
            <a:ext cx="3005614" cy="1451610"/>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Remove duplicates, standardize formats, and fix incorrect information before migration begins.</a:t>
            </a:r>
            <a:endParaRPr lang="en-US" sz="1750" dirty="0"/>
          </a:p>
        </p:txBody>
      </p:sp>
      <p:sp>
        <p:nvSpPr>
          <p:cNvPr id="9" name="Shape 7"/>
          <p:cNvSpPr/>
          <p:nvPr/>
        </p:nvSpPr>
        <p:spPr>
          <a:xfrm>
            <a:off x="7485221" y="2290286"/>
            <a:ext cx="3005614" cy="226814"/>
          </a:xfrm>
          <a:prstGeom prst="roundRect">
            <a:avLst>
              <a:gd name="adj" fmla="val 42003"/>
            </a:avLst>
          </a:prstGeom>
          <a:solidFill>
            <a:srgbClr val="F7EDD4"/>
          </a:solidFill>
          <a:ln w="7620">
            <a:solidFill>
              <a:srgbClr val="DDD3BA"/>
            </a:solidFill>
            <a:prstDash val="solid"/>
          </a:ln>
        </p:spPr>
        <p:txBody>
          <a:bodyPr/>
          <a:lstStyle/>
          <a:p>
            <a:endParaRPr lang="en-US"/>
          </a:p>
        </p:txBody>
      </p:sp>
      <p:sp>
        <p:nvSpPr>
          <p:cNvPr id="10" name="Text 8"/>
          <p:cNvSpPr/>
          <p:nvPr/>
        </p:nvSpPr>
        <p:spPr>
          <a:xfrm>
            <a:off x="7485221" y="2857262"/>
            <a:ext cx="3005614" cy="708660"/>
          </a:xfrm>
          <a:prstGeom prst="rect">
            <a:avLst/>
          </a:prstGeom>
          <a:noFill/>
          <a:ln/>
        </p:spPr>
        <p:txBody>
          <a:bodyPr wrap="squar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Mapping &amp; Transformation</a:t>
            </a:r>
            <a:endParaRPr lang="en-US" sz="2200" dirty="0"/>
          </a:p>
        </p:txBody>
      </p:sp>
      <p:sp>
        <p:nvSpPr>
          <p:cNvPr id="11" name="Text 9"/>
          <p:cNvSpPr/>
          <p:nvPr/>
        </p:nvSpPr>
        <p:spPr>
          <a:xfrm>
            <a:off x="7485221" y="3702010"/>
            <a:ext cx="3005614" cy="1451610"/>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Define how legacy data maps to Dynamics CRM fields, including any required transformations.</a:t>
            </a:r>
            <a:endParaRPr lang="en-US" sz="1750" dirty="0"/>
          </a:p>
        </p:txBody>
      </p:sp>
      <p:sp>
        <p:nvSpPr>
          <p:cNvPr id="12" name="Shape 10"/>
          <p:cNvSpPr/>
          <p:nvPr/>
        </p:nvSpPr>
        <p:spPr>
          <a:xfrm>
            <a:off x="10830997" y="1950125"/>
            <a:ext cx="3005614" cy="226814"/>
          </a:xfrm>
          <a:prstGeom prst="roundRect">
            <a:avLst>
              <a:gd name="adj" fmla="val 42003"/>
            </a:avLst>
          </a:prstGeom>
          <a:solidFill>
            <a:srgbClr val="F7EDD4"/>
          </a:solidFill>
          <a:ln w="7620">
            <a:solidFill>
              <a:srgbClr val="DDD3BA"/>
            </a:solidFill>
            <a:prstDash val="solid"/>
          </a:ln>
        </p:spPr>
        <p:txBody>
          <a:bodyPr/>
          <a:lstStyle/>
          <a:p>
            <a:endParaRPr lang="en-US"/>
          </a:p>
        </p:txBody>
      </p:sp>
      <p:sp>
        <p:nvSpPr>
          <p:cNvPr id="13" name="Text 11"/>
          <p:cNvSpPr/>
          <p:nvPr/>
        </p:nvSpPr>
        <p:spPr>
          <a:xfrm>
            <a:off x="10830997" y="2517100"/>
            <a:ext cx="2927271"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Testing &amp; Validation</a:t>
            </a:r>
            <a:endParaRPr lang="en-US" sz="2200" dirty="0"/>
          </a:p>
        </p:txBody>
      </p:sp>
      <p:sp>
        <p:nvSpPr>
          <p:cNvPr id="14" name="Text 12"/>
          <p:cNvSpPr/>
          <p:nvPr/>
        </p:nvSpPr>
        <p:spPr>
          <a:xfrm>
            <a:off x="10830997" y="3007519"/>
            <a:ext cx="3005614" cy="1814513"/>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Perform multiple test migrations, verify data integrity, and get user validation before final migration.</a:t>
            </a:r>
            <a:endParaRPr lang="en-US" sz="1750" dirty="0"/>
          </a:p>
        </p:txBody>
      </p:sp>
      <p:sp>
        <p:nvSpPr>
          <p:cNvPr id="15" name="Text 13"/>
          <p:cNvSpPr/>
          <p:nvPr/>
        </p:nvSpPr>
        <p:spPr>
          <a:xfrm>
            <a:off x="793790" y="5735003"/>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Data migration is often underestimated—and can quickly become a project within the project. The quality of your migrated data directly impacts user adoption and system effectiveness.</a:t>
            </a:r>
            <a:endParaRPr lang="en-US" sz="1750" dirty="0"/>
          </a:p>
        </p:txBody>
      </p:sp>
      <p:sp>
        <p:nvSpPr>
          <p:cNvPr id="16" name="Text 14"/>
          <p:cNvSpPr/>
          <p:nvPr/>
        </p:nvSpPr>
        <p:spPr>
          <a:xfrm>
            <a:off x="793790" y="6715958"/>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Cleanse, deduplicate, and map data well before go-live. Assign clear ownership and allocate sufficient time for testing and validation. Remember: bad data in = bad data out, no matter how well your CRM is configured.</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0218" y="621863"/>
            <a:ext cx="8094107" cy="705564"/>
          </a:xfrm>
          <a:prstGeom prst="rect">
            <a:avLst/>
          </a:prstGeom>
          <a:noFill/>
          <a:ln/>
        </p:spPr>
        <p:txBody>
          <a:bodyPr wrap="none" lIns="0" tIns="0" rIns="0" bIns="0" rtlCol="0" anchor="t"/>
          <a:lstStyle/>
          <a:p>
            <a:pPr marL="0" indent="0" algn="l">
              <a:lnSpc>
                <a:spcPts val="5550"/>
              </a:lnSpc>
              <a:buNone/>
            </a:pPr>
            <a:r>
              <a:rPr lang="en-US" sz="4400" dirty="0">
                <a:solidFill>
                  <a:srgbClr val="5C4E3D"/>
                </a:solidFill>
                <a:latin typeface="Libre Baskerville" pitchFamily="34" charset="0"/>
                <a:ea typeface="Libre Baskerville" pitchFamily="34" charset="-122"/>
                <a:cs typeface="Libre Baskerville" pitchFamily="34" charset="-120"/>
              </a:rPr>
              <a:t>Build a Strong Project Team</a:t>
            </a:r>
            <a:endParaRPr lang="en-US" sz="4400" dirty="0"/>
          </a:p>
        </p:txBody>
      </p:sp>
      <p:sp>
        <p:nvSpPr>
          <p:cNvPr id="3" name="Shape 1"/>
          <p:cNvSpPr/>
          <p:nvPr/>
        </p:nvSpPr>
        <p:spPr>
          <a:xfrm>
            <a:off x="790218" y="2032873"/>
            <a:ext cx="507921" cy="507921"/>
          </a:xfrm>
          <a:prstGeom prst="roundRect">
            <a:avLst>
              <a:gd name="adj" fmla="val 18670"/>
            </a:avLst>
          </a:prstGeom>
          <a:solidFill>
            <a:srgbClr val="F7EDD4"/>
          </a:solidFill>
          <a:ln w="7620">
            <a:solidFill>
              <a:srgbClr val="DDD3BA"/>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874871" y="2075200"/>
            <a:ext cx="338614" cy="423267"/>
          </a:xfrm>
          <a:prstGeom prst="rect">
            <a:avLst/>
          </a:prstGeom>
        </p:spPr>
      </p:pic>
      <p:sp>
        <p:nvSpPr>
          <p:cNvPr id="5" name="Text 2"/>
          <p:cNvSpPr/>
          <p:nvPr/>
        </p:nvSpPr>
        <p:spPr>
          <a:xfrm>
            <a:off x="1523881" y="2032873"/>
            <a:ext cx="2822258" cy="352663"/>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Project Manager</a:t>
            </a:r>
            <a:endParaRPr lang="en-US" sz="2200" dirty="0"/>
          </a:p>
        </p:txBody>
      </p:sp>
      <p:sp>
        <p:nvSpPr>
          <p:cNvPr id="6" name="Text 3"/>
          <p:cNvSpPr/>
          <p:nvPr/>
        </p:nvSpPr>
        <p:spPr>
          <a:xfrm>
            <a:off x="1523881" y="2520910"/>
            <a:ext cx="5678448" cy="1083350"/>
          </a:xfrm>
          <a:prstGeom prst="rect">
            <a:avLst/>
          </a:prstGeom>
          <a:noFill/>
          <a:ln/>
        </p:spPr>
        <p:txBody>
          <a:bodyPr wrap="square" lIns="0" tIns="0" rIns="0" bIns="0" rtlCol="0" anchor="t"/>
          <a:lstStyle/>
          <a:p>
            <a:pPr marL="0" indent="0" algn="l">
              <a:lnSpc>
                <a:spcPts val="2800"/>
              </a:lnSpc>
              <a:buNone/>
            </a:pPr>
            <a:r>
              <a:rPr lang="en-US" sz="1750" dirty="0">
                <a:solidFill>
                  <a:srgbClr val="454240"/>
                </a:solidFill>
                <a:latin typeface="DM Sans" pitchFamily="34" charset="0"/>
                <a:ea typeface="DM Sans" pitchFamily="34" charset="-122"/>
                <a:cs typeface="DM Sans" pitchFamily="34" charset="-120"/>
              </a:rPr>
              <a:t>Oversees the implementation timeline, budget, and resources while facilitating communication between teams.</a:t>
            </a:r>
            <a:endParaRPr lang="en-US" sz="1750" dirty="0"/>
          </a:p>
        </p:txBody>
      </p:sp>
      <p:sp>
        <p:nvSpPr>
          <p:cNvPr id="7" name="Shape 4"/>
          <p:cNvSpPr/>
          <p:nvPr/>
        </p:nvSpPr>
        <p:spPr>
          <a:xfrm>
            <a:off x="7428071" y="2032873"/>
            <a:ext cx="507921" cy="507921"/>
          </a:xfrm>
          <a:prstGeom prst="roundRect">
            <a:avLst>
              <a:gd name="adj" fmla="val 18670"/>
            </a:avLst>
          </a:prstGeom>
          <a:solidFill>
            <a:srgbClr val="F7EDD4"/>
          </a:solidFill>
          <a:ln w="7620">
            <a:solidFill>
              <a:srgbClr val="DDD3BA"/>
            </a:solidFill>
            <a:prstDash val="solid"/>
          </a:ln>
        </p:spPr>
        <p:txBody>
          <a:bodyPr/>
          <a:lstStyle/>
          <a:p>
            <a:endParaRPr lang="en-US"/>
          </a:p>
        </p:txBody>
      </p:sp>
      <p:pic>
        <p:nvPicPr>
          <p:cNvPr id="8" name="Image 1" descr="preencoded.png"/>
          <p:cNvPicPr>
            <a:picLocks noChangeAspect="1"/>
          </p:cNvPicPr>
          <p:nvPr/>
        </p:nvPicPr>
        <p:blipFill>
          <a:blip r:embed="rId4"/>
          <a:stretch>
            <a:fillRect/>
          </a:stretch>
        </p:blipFill>
        <p:spPr>
          <a:xfrm>
            <a:off x="7512725" y="2075200"/>
            <a:ext cx="338614" cy="423267"/>
          </a:xfrm>
          <a:prstGeom prst="rect">
            <a:avLst/>
          </a:prstGeom>
        </p:spPr>
      </p:pic>
      <p:sp>
        <p:nvSpPr>
          <p:cNvPr id="9" name="Text 5"/>
          <p:cNvSpPr/>
          <p:nvPr/>
        </p:nvSpPr>
        <p:spPr>
          <a:xfrm>
            <a:off x="8161734" y="2032873"/>
            <a:ext cx="3451860" cy="352663"/>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CRM Solution Architect</a:t>
            </a:r>
            <a:endParaRPr lang="en-US" sz="2200" dirty="0"/>
          </a:p>
        </p:txBody>
      </p:sp>
      <p:sp>
        <p:nvSpPr>
          <p:cNvPr id="10" name="Text 6"/>
          <p:cNvSpPr/>
          <p:nvPr/>
        </p:nvSpPr>
        <p:spPr>
          <a:xfrm>
            <a:off x="8161734" y="2520910"/>
            <a:ext cx="5678448" cy="1083350"/>
          </a:xfrm>
          <a:prstGeom prst="rect">
            <a:avLst/>
          </a:prstGeom>
          <a:noFill/>
          <a:ln/>
        </p:spPr>
        <p:txBody>
          <a:bodyPr wrap="square" lIns="0" tIns="0" rIns="0" bIns="0" rtlCol="0" anchor="t"/>
          <a:lstStyle/>
          <a:p>
            <a:pPr marL="0" indent="0" algn="l">
              <a:lnSpc>
                <a:spcPts val="2800"/>
              </a:lnSpc>
              <a:buNone/>
            </a:pPr>
            <a:r>
              <a:rPr lang="en-US" sz="1750" dirty="0">
                <a:solidFill>
                  <a:srgbClr val="454240"/>
                </a:solidFill>
                <a:latin typeface="DM Sans" pitchFamily="34" charset="0"/>
                <a:ea typeface="DM Sans" pitchFamily="34" charset="-122"/>
                <a:cs typeface="DM Sans" pitchFamily="34" charset="-120"/>
              </a:rPr>
              <a:t>Designs the technical solution and ensures alignment between business requirements and system capabilities.</a:t>
            </a:r>
            <a:endParaRPr lang="en-US" sz="1750" dirty="0"/>
          </a:p>
        </p:txBody>
      </p:sp>
      <p:sp>
        <p:nvSpPr>
          <p:cNvPr id="11" name="Shape 7"/>
          <p:cNvSpPr/>
          <p:nvPr/>
        </p:nvSpPr>
        <p:spPr>
          <a:xfrm>
            <a:off x="790218" y="4083963"/>
            <a:ext cx="507921" cy="507921"/>
          </a:xfrm>
          <a:prstGeom prst="roundRect">
            <a:avLst>
              <a:gd name="adj" fmla="val 18670"/>
            </a:avLst>
          </a:prstGeom>
          <a:solidFill>
            <a:srgbClr val="F7EDD4"/>
          </a:solidFill>
          <a:ln w="7620">
            <a:solidFill>
              <a:srgbClr val="DDD3BA"/>
            </a:solidFill>
            <a:prstDash val="solid"/>
          </a:ln>
        </p:spPr>
        <p:txBody>
          <a:bodyPr/>
          <a:lstStyle/>
          <a:p>
            <a:endParaRPr lang="en-US"/>
          </a:p>
        </p:txBody>
      </p:sp>
      <p:pic>
        <p:nvPicPr>
          <p:cNvPr id="12" name="Image 2" descr="preencoded.png"/>
          <p:cNvPicPr>
            <a:picLocks noChangeAspect="1"/>
          </p:cNvPicPr>
          <p:nvPr/>
        </p:nvPicPr>
        <p:blipFill>
          <a:blip r:embed="rId5"/>
          <a:stretch>
            <a:fillRect/>
          </a:stretch>
        </p:blipFill>
        <p:spPr>
          <a:xfrm>
            <a:off x="874871" y="4126290"/>
            <a:ext cx="338614" cy="423267"/>
          </a:xfrm>
          <a:prstGeom prst="rect">
            <a:avLst/>
          </a:prstGeom>
        </p:spPr>
      </p:pic>
      <p:sp>
        <p:nvSpPr>
          <p:cNvPr id="13" name="Text 8"/>
          <p:cNvSpPr/>
          <p:nvPr/>
        </p:nvSpPr>
        <p:spPr>
          <a:xfrm>
            <a:off x="1523881" y="4083963"/>
            <a:ext cx="2822258" cy="352663"/>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Department SMEs</a:t>
            </a:r>
            <a:endParaRPr lang="en-US" sz="2200" dirty="0"/>
          </a:p>
        </p:txBody>
      </p:sp>
      <p:sp>
        <p:nvSpPr>
          <p:cNvPr id="14" name="Text 9"/>
          <p:cNvSpPr/>
          <p:nvPr/>
        </p:nvSpPr>
        <p:spPr>
          <a:xfrm>
            <a:off x="1523881" y="4572000"/>
            <a:ext cx="5678448" cy="1083350"/>
          </a:xfrm>
          <a:prstGeom prst="rect">
            <a:avLst/>
          </a:prstGeom>
          <a:noFill/>
          <a:ln/>
        </p:spPr>
        <p:txBody>
          <a:bodyPr wrap="square" lIns="0" tIns="0" rIns="0" bIns="0" rtlCol="0" anchor="t"/>
          <a:lstStyle/>
          <a:p>
            <a:pPr marL="0" indent="0" algn="l">
              <a:lnSpc>
                <a:spcPts val="2800"/>
              </a:lnSpc>
              <a:buNone/>
            </a:pPr>
            <a:r>
              <a:rPr lang="en-US" sz="1750" dirty="0">
                <a:solidFill>
                  <a:srgbClr val="454240"/>
                </a:solidFill>
                <a:latin typeface="DM Sans" pitchFamily="34" charset="0"/>
                <a:ea typeface="DM Sans" pitchFamily="34" charset="-122"/>
                <a:cs typeface="DM Sans" pitchFamily="34" charset="-120"/>
              </a:rPr>
              <a:t>Provide critical insights into current workflows and validate that the CRM meets specific department needs.</a:t>
            </a:r>
            <a:endParaRPr lang="en-US" sz="1750" dirty="0"/>
          </a:p>
        </p:txBody>
      </p:sp>
      <p:sp>
        <p:nvSpPr>
          <p:cNvPr id="15" name="Shape 10"/>
          <p:cNvSpPr/>
          <p:nvPr/>
        </p:nvSpPr>
        <p:spPr>
          <a:xfrm>
            <a:off x="7428071" y="4083963"/>
            <a:ext cx="507921" cy="507921"/>
          </a:xfrm>
          <a:prstGeom prst="roundRect">
            <a:avLst>
              <a:gd name="adj" fmla="val 18670"/>
            </a:avLst>
          </a:prstGeom>
          <a:solidFill>
            <a:srgbClr val="F7EDD4"/>
          </a:solidFill>
          <a:ln w="7620">
            <a:solidFill>
              <a:srgbClr val="DDD3BA"/>
            </a:solidFill>
            <a:prstDash val="solid"/>
          </a:ln>
        </p:spPr>
        <p:txBody>
          <a:bodyPr/>
          <a:lstStyle/>
          <a:p>
            <a:endParaRPr lang="en-US"/>
          </a:p>
        </p:txBody>
      </p:sp>
      <p:pic>
        <p:nvPicPr>
          <p:cNvPr id="16" name="Image 3" descr="preencoded.png"/>
          <p:cNvPicPr>
            <a:picLocks noChangeAspect="1"/>
          </p:cNvPicPr>
          <p:nvPr/>
        </p:nvPicPr>
        <p:blipFill>
          <a:blip r:embed="rId6"/>
          <a:stretch>
            <a:fillRect/>
          </a:stretch>
        </p:blipFill>
        <p:spPr>
          <a:xfrm>
            <a:off x="7512725" y="4126290"/>
            <a:ext cx="338614" cy="423267"/>
          </a:xfrm>
          <a:prstGeom prst="rect">
            <a:avLst/>
          </a:prstGeom>
        </p:spPr>
      </p:pic>
      <p:sp>
        <p:nvSpPr>
          <p:cNvPr id="17" name="Text 11"/>
          <p:cNvSpPr/>
          <p:nvPr/>
        </p:nvSpPr>
        <p:spPr>
          <a:xfrm>
            <a:off x="8161734" y="4083963"/>
            <a:ext cx="4530447" cy="352663"/>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Change Management Specialist</a:t>
            </a:r>
            <a:endParaRPr lang="en-US" sz="2200" dirty="0"/>
          </a:p>
        </p:txBody>
      </p:sp>
      <p:sp>
        <p:nvSpPr>
          <p:cNvPr id="18" name="Text 12"/>
          <p:cNvSpPr/>
          <p:nvPr/>
        </p:nvSpPr>
        <p:spPr>
          <a:xfrm>
            <a:off x="8161734" y="4572000"/>
            <a:ext cx="5678448" cy="722233"/>
          </a:xfrm>
          <a:prstGeom prst="rect">
            <a:avLst/>
          </a:prstGeom>
          <a:noFill/>
          <a:ln/>
        </p:spPr>
        <p:txBody>
          <a:bodyPr wrap="square" lIns="0" tIns="0" rIns="0" bIns="0" rtlCol="0" anchor="t"/>
          <a:lstStyle/>
          <a:p>
            <a:pPr marL="0" indent="0" algn="l">
              <a:lnSpc>
                <a:spcPts val="2800"/>
              </a:lnSpc>
              <a:buNone/>
            </a:pPr>
            <a:r>
              <a:rPr lang="en-US" sz="1750" dirty="0">
                <a:solidFill>
                  <a:srgbClr val="454240"/>
                </a:solidFill>
                <a:latin typeface="DM Sans" pitchFamily="34" charset="0"/>
                <a:ea typeface="DM Sans" pitchFamily="34" charset="-122"/>
                <a:cs typeface="DM Sans" pitchFamily="34" charset="-120"/>
              </a:rPr>
              <a:t>Facilitates user adoption through training programs, communication plans, and transition support.</a:t>
            </a:r>
            <a:endParaRPr lang="en-US" sz="1750" dirty="0"/>
          </a:p>
        </p:txBody>
      </p:sp>
      <p:sp>
        <p:nvSpPr>
          <p:cNvPr id="19" name="Text 13"/>
          <p:cNvSpPr/>
          <p:nvPr/>
        </p:nvSpPr>
        <p:spPr>
          <a:xfrm>
            <a:off x="790218" y="5909310"/>
            <a:ext cx="13049964" cy="722233"/>
          </a:xfrm>
          <a:prstGeom prst="rect">
            <a:avLst/>
          </a:prstGeom>
          <a:noFill/>
          <a:ln/>
        </p:spPr>
        <p:txBody>
          <a:bodyPr wrap="square" lIns="0" tIns="0" rIns="0" bIns="0" rtlCol="0" anchor="t"/>
          <a:lstStyle/>
          <a:p>
            <a:pPr marL="0" indent="0" algn="l">
              <a:lnSpc>
                <a:spcPts val="2800"/>
              </a:lnSpc>
              <a:buNone/>
            </a:pPr>
            <a:r>
              <a:rPr lang="en-US" sz="1750" dirty="0">
                <a:solidFill>
                  <a:srgbClr val="454240"/>
                </a:solidFill>
                <a:latin typeface="DM Sans" pitchFamily="34" charset="0"/>
                <a:ea typeface="DM Sans" pitchFamily="34" charset="-122"/>
                <a:cs typeface="DM Sans" pitchFamily="34" charset="-120"/>
              </a:rPr>
              <a:t>A successful implementation relies on cross-functional collaboration. Your team should include dedicated resources from IT and business units with clearly defined roles and responsibilities from day one.</a:t>
            </a:r>
            <a:endParaRPr lang="en-US" sz="1750" dirty="0"/>
          </a:p>
        </p:txBody>
      </p:sp>
      <p:sp>
        <p:nvSpPr>
          <p:cNvPr id="20" name="Text 14"/>
          <p:cNvSpPr/>
          <p:nvPr/>
        </p:nvSpPr>
        <p:spPr>
          <a:xfrm>
            <a:off x="790218" y="6885503"/>
            <a:ext cx="13049964" cy="722233"/>
          </a:xfrm>
          <a:prstGeom prst="rect">
            <a:avLst/>
          </a:prstGeom>
          <a:noFill/>
          <a:ln/>
        </p:spPr>
        <p:txBody>
          <a:bodyPr wrap="square" lIns="0" tIns="0" rIns="0" bIns="0" rtlCol="0" anchor="t"/>
          <a:lstStyle/>
          <a:p>
            <a:pPr marL="0" indent="0" algn="l">
              <a:lnSpc>
                <a:spcPts val="2800"/>
              </a:lnSpc>
              <a:buNone/>
            </a:pPr>
            <a:r>
              <a:rPr lang="en-US" sz="1750" dirty="0">
                <a:solidFill>
                  <a:srgbClr val="454240"/>
                </a:solidFill>
                <a:latin typeface="DM Sans" pitchFamily="34" charset="0"/>
                <a:ea typeface="DM Sans" pitchFamily="34" charset="-122"/>
                <a:cs typeface="DM Sans" pitchFamily="34" charset="-120"/>
              </a:rPr>
              <a:t>Consider bringing in external expertise for specialized knowledge gaps, but ensure knowledge transfer is built into their engagement so your team can maintain and enhance the system long-term.</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72108" y="528042"/>
            <a:ext cx="5874544" cy="600194"/>
          </a:xfrm>
          <a:prstGeom prst="rect">
            <a:avLst/>
          </a:prstGeom>
          <a:noFill/>
          <a:ln/>
        </p:spPr>
        <p:txBody>
          <a:bodyPr wrap="none" lIns="0" tIns="0" rIns="0" bIns="0" rtlCol="0" anchor="t"/>
          <a:lstStyle/>
          <a:p>
            <a:pPr marL="0" indent="0" algn="l">
              <a:lnSpc>
                <a:spcPts val="4700"/>
              </a:lnSpc>
              <a:buNone/>
            </a:pPr>
            <a:r>
              <a:rPr lang="en-US" sz="3750" dirty="0">
                <a:solidFill>
                  <a:srgbClr val="5C4E3D"/>
                </a:solidFill>
                <a:latin typeface="Libre Baskerville" pitchFamily="34" charset="0"/>
                <a:ea typeface="Libre Baskerville" pitchFamily="34" charset="-122"/>
                <a:cs typeface="Libre Baskerville" pitchFamily="34" charset="-120"/>
              </a:rPr>
              <a:t>Focus on User Adoption</a:t>
            </a:r>
            <a:endParaRPr lang="en-US" sz="3750" dirty="0"/>
          </a:p>
        </p:txBody>
      </p:sp>
      <p:sp>
        <p:nvSpPr>
          <p:cNvPr id="3" name="Text 1"/>
          <p:cNvSpPr/>
          <p:nvPr/>
        </p:nvSpPr>
        <p:spPr>
          <a:xfrm>
            <a:off x="2301597" y="2087999"/>
            <a:ext cx="2400538" cy="300038"/>
          </a:xfrm>
          <a:prstGeom prst="rect">
            <a:avLst/>
          </a:prstGeom>
          <a:noFill/>
          <a:ln/>
        </p:spPr>
        <p:txBody>
          <a:bodyPr wrap="none" lIns="0" tIns="0" rIns="0" bIns="0" rtlCol="0" anchor="t"/>
          <a:lstStyle/>
          <a:p>
            <a:pPr marL="0" indent="0" algn="r">
              <a:lnSpc>
                <a:spcPts val="2350"/>
              </a:lnSpc>
              <a:buNone/>
            </a:pPr>
            <a:r>
              <a:rPr lang="en-US" sz="1850" dirty="0">
                <a:solidFill>
                  <a:srgbClr val="454240"/>
                </a:solidFill>
                <a:latin typeface="Libre Baskerville" pitchFamily="34" charset="0"/>
                <a:ea typeface="Libre Baskerville" pitchFamily="34" charset="-122"/>
                <a:cs typeface="Libre Baskerville" pitchFamily="34" charset="-120"/>
              </a:rPr>
              <a:t>Training</a:t>
            </a:r>
            <a:endParaRPr lang="en-US" sz="1850" dirty="0"/>
          </a:p>
        </p:txBody>
      </p:sp>
      <p:sp>
        <p:nvSpPr>
          <p:cNvPr id="4" name="Text 2"/>
          <p:cNvSpPr/>
          <p:nvPr/>
        </p:nvSpPr>
        <p:spPr>
          <a:xfrm>
            <a:off x="672108" y="2503170"/>
            <a:ext cx="4030028" cy="614363"/>
          </a:xfrm>
          <a:prstGeom prst="rect">
            <a:avLst/>
          </a:prstGeom>
          <a:noFill/>
          <a:ln/>
        </p:spPr>
        <p:txBody>
          <a:bodyPr wrap="square" lIns="0" tIns="0" rIns="0" bIns="0" rtlCol="0" anchor="t"/>
          <a:lstStyle/>
          <a:p>
            <a:pPr marL="0" indent="0" algn="r">
              <a:lnSpc>
                <a:spcPts val="2400"/>
              </a:lnSpc>
              <a:buNone/>
            </a:pPr>
            <a:r>
              <a:rPr lang="en-US" sz="1500" dirty="0">
                <a:solidFill>
                  <a:srgbClr val="454240"/>
                </a:solidFill>
                <a:latin typeface="DM Sans" pitchFamily="34" charset="0"/>
                <a:ea typeface="DM Sans" pitchFamily="34" charset="-122"/>
                <a:cs typeface="DM Sans" pitchFamily="34" charset="-120"/>
              </a:rPr>
              <a:t>Role-based education on CRM features and workflows</a:t>
            </a:r>
            <a:endParaRPr lang="en-US" sz="1500" dirty="0"/>
          </a:p>
        </p:txBody>
      </p:sp>
      <p:pic>
        <p:nvPicPr>
          <p:cNvPr id="5" name="Image 0" descr="preencoded.png"/>
          <p:cNvPicPr>
            <a:picLocks noChangeAspect="1"/>
          </p:cNvPicPr>
          <p:nvPr/>
        </p:nvPicPr>
        <p:blipFill>
          <a:blip r:embed="rId3"/>
          <a:stretch>
            <a:fillRect/>
          </a:stretch>
        </p:blipFill>
        <p:spPr>
          <a:xfrm>
            <a:off x="4990148" y="1512332"/>
            <a:ext cx="4650105" cy="4650105"/>
          </a:xfrm>
          <a:prstGeom prst="rect">
            <a:avLst/>
          </a:prstGeom>
        </p:spPr>
      </p:pic>
      <p:pic>
        <p:nvPicPr>
          <p:cNvPr id="6" name="Image 1" descr="preencoded.png"/>
          <p:cNvPicPr>
            <a:picLocks noChangeAspect="1"/>
          </p:cNvPicPr>
          <p:nvPr/>
        </p:nvPicPr>
        <p:blipFill>
          <a:blip r:embed="rId4"/>
          <a:stretch>
            <a:fillRect/>
          </a:stretch>
        </p:blipFill>
        <p:spPr>
          <a:xfrm>
            <a:off x="6235541" y="2326243"/>
            <a:ext cx="287298" cy="359092"/>
          </a:xfrm>
          <a:prstGeom prst="rect">
            <a:avLst/>
          </a:prstGeom>
        </p:spPr>
      </p:pic>
      <p:sp>
        <p:nvSpPr>
          <p:cNvPr id="7" name="Text 3"/>
          <p:cNvSpPr/>
          <p:nvPr/>
        </p:nvSpPr>
        <p:spPr>
          <a:xfrm>
            <a:off x="9928265" y="2087999"/>
            <a:ext cx="2400538" cy="300038"/>
          </a:xfrm>
          <a:prstGeom prst="rect">
            <a:avLst/>
          </a:prstGeom>
          <a:noFill/>
          <a:ln/>
        </p:spPr>
        <p:txBody>
          <a:bodyPr wrap="none" lIns="0" tIns="0" rIns="0" bIns="0" rtlCol="0" anchor="t"/>
          <a:lstStyle/>
          <a:p>
            <a:pPr marL="0" indent="0" algn="l">
              <a:lnSpc>
                <a:spcPts val="2350"/>
              </a:lnSpc>
              <a:buNone/>
            </a:pPr>
            <a:r>
              <a:rPr lang="en-US" sz="1850" dirty="0">
                <a:solidFill>
                  <a:srgbClr val="454240"/>
                </a:solidFill>
                <a:latin typeface="Libre Baskerville" pitchFamily="34" charset="0"/>
                <a:ea typeface="Libre Baskerville" pitchFamily="34" charset="-122"/>
                <a:cs typeface="Libre Baskerville" pitchFamily="34" charset="-120"/>
              </a:rPr>
              <a:t>Support</a:t>
            </a:r>
            <a:endParaRPr lang="en-US" sz="1850" dirty="0"/>
          </a:p>
        </p:txBody>
      </p:sp>
      <p:sp>
        <p:nvSpPr>
          <p:cNvPr id="8" name="Text 4"/>
          <p:cNvSpPr/>
          <p:nvPr/>
        </p:nvSpPr>
        <p:spPr>
          <a:xfrm>
            <a:off x="9928265" y="2503170"/>
            <a:ext cx="4030028" cy="614363"/>
          </a:xfrm>
          <a:prstGeom prst="rect">
            <a:avLst/>
          </a:prstGeom>
          <a:noFill/>
          <a:ln/>
        </p:spPr>
        <p:txBody>
          <a:bodyPr wrap="squar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Help resources, champions, and technical assistance</a:t>
            </a:r>
            <a:endParaRPr lang="en-US" sz="1500" dirty="0"/>
          </a:p>
        </p:txBody>
      </p:sp>
      <p:pic>
        <p:nvPicPr>
          <p:cNvPr id="9" name="Image 2" descr="preencoded.png"/>
          <p:cNvPicPr>
            <a:picLocks noChangeAspect="1"/>
          </p:cNvPicPr>
          <p:nvPr/>
        </p:nvPicPr>
        <p:blipFill>
          <a:blip r:embed="rId5"/>
          <a:stretch>
            <a:fillRect/>
          </a:stretch>
        </p:blipFill>
        <p:spPr>
          <a:xfrm>
            <a:off x="4990148" y="1512332"/>
            <a:ext cx="4650105" cy="4650105"/>
          </a:xfrm>
          <a:prstGeom prst="rect">
            <a:avLst/>
          </a:prstGeom>
        </p:spPr>
      </p:pic>
      <p:pic>
        <p:nvPicPr>
          <p:cNvPr id="10" name="Image 3" descr="preencoded.png"/>
          <p:cNvPicPr>
            <a:picLocks noChangeAspect="1"/>
          </p:cNvPicPr>
          <p:nvPr/>
        </p:nvPicPr>
        <p:blipFill>
          <a:blip r:embed="rId6"/>
          <a:stretch>
            <a:fillRect/>
          </a:stretch>
        </p:blipFill>
        <p:spPr>
          <a:xfrm>
            <a:off x="8502968" y="2721888"/>
            <a:ext cx="287298" cy="359092"/>
          </a:xfrm>
          <a:prstGeom prst="rect">
            <a:avLst/>
          </a:prstGeom>
        </p:spPr>
      </p:pic>
      <p:sp>
        <p:nvSpPr>
          <p:cNvPr id="11" name="Text 5"/>
          <p:cNvSpPr/>
          <p:nvPr/>
        </p:nvSpPr>
        <p:spPr>
          <a:xfrm>
            <a:off x="9928265" y="4557117"/>
            <a:ext cx="2400538" cy="300038"/>
          </a:xfrm>
          <a:prstGeom prst="rect">
            <a:avLst/>
          </a:prstGeom>
          <a:noFill/>
          <a:ln/>
        </p:spPr>
        <p:txBody>
          <a:bodyPr wrap="none" lIns="0" tIns="0" rIns="0" bIns="0" rtlCol="0" anchor="t"/>
          <a:lstStyle/>
          <a:p>
            <a:pPr marL="0" indent="0" algn="l">
              <a:lnSpc>
                <a:spcPts val="2350"/>
              </a:lnSpc>
              <a:buNone/>
            </a:pPr>
            <a:r>
              <a:rPr lang="en-US" sz="1850" dirty="0">
                <a:solidFill>
                  <a:srgbClr val="454240"/>
                </a:solidFill>
                <a:latin typeface="Libre Baskerville" pitchFamily="34" charset="0"/>
                <a:ea typeface="Libre Baskerville" pitchFamily="34" charset="-122"/>
                <a:cs typeface="Libre Baskerville" pitchFamily="34" charset="-120"/>
              </a:rPr>
              <a:t>Feedback</a:t>
            </a:r>
            <a:endParaRPr lang="en-US" sz="1850" dirty="0"/>
          </a:p>
        </p:txBody>
      </p:sp>
      <p:sp>
        <p:nvSpPr>
          <p:cNvPr id="12" name="Text 6"/>
          <p:cNvSpPr/>
          <p:nvPr/>
        </p:nvSpPr>
        <p:spPr>
          <a:xfrm>
            <a:off x="9928265" y="4972288"/>
            <a:ext cx="4030028" cy="614363"/>
          </a:xfrm>
          <a:prstGeom prst="rect">
            <a:avLst/>
          </a:prstGeom>
          <a:noFill/>
          <a:ln/>
        </p:spPr>
        <p:txBody>
          <a:bodyPr wrap="squar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Channels for user input and continuous improvement</a:t>
            </a:r>
            <a:endParaRPr lang="en-US" sz="1500" dirty="0"/>
          </a:p>
        </p:txBody>
      </p:sp>
      <p:pic>
        <p:nvPicPr>
          <p:cNvPr id="13" name="Image 4" descr="preencoded.png"/>
          <p:cNvPicPr>
            <a:picLocks noChangeAspect="1"/>
          </p:cNvPicPr>
          <p:nvPr/>
        </p:nvPicPr>
        <p:blipFill>
          <a:blip r:embed="rId7"/>
          <a:stretch>
            <a:fillRect/>
          </a:stretch>
        </p:blipFill>
        <p:spPr>
          <a:xfrm>
            <a:off x="4990148" y="1512332"/>
            <a:ext cx="4650105" cy="4650105"/>
          </a:xfrm>
          <a:prstGeom prst="rect">
            <a:avLst/>
          </a:prstGeom>
        </p:spPr>
      </p:pic>
      <p:pic>
        <p:nvPicPr>
          <p:cNvPr id="14" name="Image 5" descr="preencoded.png"/>
          <p:cNvPicPr>
            <a:picLocks noChangeAspect="1"/>
          </p:cNvPicPr>
          <p:nvPr/>
        </p:nvPicPr>
        <p:blipFill>
          <a:blip r:embed="rId8"/>
          <a:stretch>
            <a:fillRect/>
          </a:stretch>
        </p:blipFill>
        <p:spPr>
          <a:xfrm>
            <a:off x="8107323" y="4989314"/>
            <a:ext cx="287298" cy="359092"/>
          </a:xfrm>
          <a:prstGeom prst="rect">
            <a:avLst/>
          </a:prstGeom>
        </p:spPr>
      </p:pic>
      <p:sp>
        <p:nvSpPr>
          <p:cNvPr id="15" name="Text 7"/>
          <p:cNvSpPr/>
          <p:nvPr/>
        </p:nvSpPr>
        <p:spPr>
          <a:xfrm>
            <a:off x="2301597" y="4557117"/>
            <a:ext cx="2400538" cy="300038"/>
          </a:xfrm>
          <a:prstGeom prst="rect">
            <a:avLst/>
          </a:prstGeom>
          <a:noFill/>
          <a:ln/>
        </p:spPr>
        <p:txBody>
          <a:bodyPr wrap="none" lIns="0" tIns="0" rIns="0" bIns="0" rtlCol="0" anchor="t"/>
          <a:lstStyle/>
          <a:p>
            <a:pPr marL="0" indent="0" algn="r">
              <a:lnSpc>
                <a:spcPts val="2350"/>
              </a:lnSpc>
              <a:buNone/>
            </a:pPr>
            <a:r>
              <a:rPr lang="en-US" sz="1850" dirty="0">
                <a:solidFill>
                  <a:srgbClr val="454240"/>
                </a:solidFill>
                <a:latin typeface="Libre Baskerville" pitchFamily="34" charset="0"/>
                <a:ea typeface="Libre Baskerville" pitchFamily="34" charset="-122"/>
                <a:cs typeface="Libre Baskerville" pitchFamily="34" charset="-120"/>
              </a:rPr>
              <a:t>Measurement</a:t>
            </a:r>
            <a:endParaRPr lang="en-US" sz="1850" dirty="0"/>
          </a:p>
        </p:txBody>
      </p:sp>
      <p:sp>
        <p:nvSpPr>
          <p:cNvPr id="16" name="Text 8"/>
          <p:cNvSpPr/>
          <p:nvPr/>
        </p:nvSpPr>
        <p:spPr>
          <a:xfrm>
            <a:off x="672108" y="4972288"/>
            <a:ext cx="4030028" cy="614363"/>
          </a:xfrm>
          <a:prstGeom prst="rect">
            <a:avLst/>
          </a:prstGeom>
          <a:noFill/>
          <a:ln/>
        </p:spPr>
        <p:txBody>
          <a:bodyPr wrap="square" lIns="0" tIns="0" rIns="0" bIns="0" rtlCol="0" anchor="t"/>
          <a:lstStyle/>
          <a:p>
            <a:pPr marL="0" indent="0" algn="r">
              <a:lnSpc>
                <a:spcPts val="2400"/>
              </a:lnSpc>
              <a:buNone/>
            </a:pPr>
            <a:r>
              <a:rPr lang="en-US" sz="1500" dirty="0">
                <a:solidFill>
                  <a:srgbClr val="454240"/>
                </a:solidFill>
                <a:latin typeface="DM Sans" pitchFamily="34" charset="0"/>
                <a:ea typeface="DM Sans" pitchFamily="34" charset="-122"/>
                <a:cs typeface="DM Sans" pitchFamily="34" charset="-120"/>
              </a:rPr>
              <a:t>Usage analytics and adoption metrics tracking</a:t>
            </a:r>
            <a:endParaRPr lang="en-US" sz="1500" dirty="0"/>
          </a:p>
        </p:txBody>
      </p:sp>
      <p:pic>
        <p:nvPicPr>
          <p:cNvPr id="17" name="Image 6" descr="preencoded.png"/>
          <p:cNvPicPr>
            <a:picLocks noChangeAspect="1"/>
          </p:cNvPicPr>
          <p:nvPr/>
        </p:nvPicPr>
        <p:blipFill>
          <a:blip r:embed="rId9"/>
          <a:stretch>
            <a:fillRect/>
          </a:stretch>
        </p:blipFill>
        <p:spPr>
          <a:xfrm>
            <a:off x="4990148" y="1512332"/>
            <a:ext cx="4650105" cy="4650105"/>
          </a:xfrm>
          <a:prstGeom prst="rect">
            <a:avLst/>
          </a:prstGeom>
        </p:spPr>
      </p:pic>
      <p:pic>
        <p:nvPicPr>
          <p:cNvPr id="18" name="Image 7" descr="preencoded.png"/>
          <p:cNvPicPr>
            <a:picLocks noChangeAspect="1"/>
          </p:cNvPicPr>
          <p:nvPr/>
        </p:nvPicPr>
        <p:blipFill>
          <a:blip r:embed="rId10"/>
          <a:stretch>
            <a:fillRect/>
          </a:stretch>
        </p:blipFill>
        <p:spPr>
          <a:xfrm>
            <a:off x="5839897" y="4593669"/>
            <a:ext cx="287298" cy="359092"/>
          </a:xfrm>
          <a:prstGeom prst="rect">
            <a:avLst/>
          </a:prstGeom>
        </p:spPr>
      </p:pic>
      <p:sp>
        <p:nvSpPr>
          <p:cNvPr id="19" name="Text 9"/>
          <p:cNvSpPr/>
          <p:nvPr/>
        </p:nvSpPr>
        <p:spPr>
          <a:xfrm>
            <a:off x="672108" y="6378416"/>
            <a:ext cx="13286184" cy="614363"/>
          </a:xfrm>
          <a:prstGeom prst="rect">
            <a:avLst/>
          </a:prstGeom>
          <a:noFill/>
          <a:ln/>
        </p:spPr>
        <p:txBody>
          <a:bodyPr wrap="squar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Even the most beautifully built system can fail if users don't embrace it. Create a user adoption strategy that includes training, communication, feedback loops, and ongoing support.</a:t>
            </a:r>
            <a:endParaRPr lang="en-US" sz="1500" dirty="0"/>
          </a:p>
        </p:txBody>
      </p:sp>
      <p:sp>
        <p:nvSpPr>
          <p:cNvPr id="20" name="Text 10"/>
          <p:cNvSpPr/>
          <p:nvPr/>
        </p:nvSpPr>
        <p:spPr>
          <a:xfrm>
            <a:off x="672108" y="7208758"/>
            <a:ext cx="13286184" cy="614363"/>
          </a:xfrm>
          <a:prstGeom prst="rect">
            <a:avLst/>
          </a:prstGeom>
          <a:noFill/>
          <a:ln/>
        </p:spPr>
        <p:txBody>
          <a:bodyPr wrap="squar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Identify champions or super users who can advocate for the system and help onboard their peers. These individuals become invaluable extensions of your implementation team, driving adoption from within their departments and providing valuable insights for system refinements.</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394240" y="910947"/>
            <a:ext cx="9421654" cy="657582"/>
          </a:xfrm>
          <a:prstGeom prst="rect">
            <a:avLst/>
          </a:prstGeom>
          <a:noFill/>
          <a:ln/>
        </p:spPr>
        <p:txBody>
          <a:bodyPr wrap="none" lIns="0" tIns="0" rIns="0" bIns="0" rtlCol="0" anchor="t"/>
          <a:lstStyle/>
          <a:p>
            <a:pPr marL="0" indent="0" algn="l">
              <a:lnSpc>
                <a:spcPts val="5150"/>
              </a:lnSpc>
              <a:buNone/>
            </a:pPr>
            <a:r>
              <a:rPr lang="en-US" sz="4100" dirty="0">
                <a:solidFill>
                  <a:srgbClr val="5C4E3D"/>
                </a:solidFill>
                <a:latin typeface="Libre Baskerville" pitchFamily="34" charset="0"/>
                <a:ea typeface="Libre Baskerville" pitchFamily="34" charset="-122"/>
                <a:cs typeface="Libre Baskerville" pitchFamily="34" charset="-120"/>
              </a:rPr>
              <a:t>Use Agile or Iterative Development</a:t>
            </a:r>
            <a:endParaRPr lang="en-US" sz="4100" dirty="0"/>
          </a:p>
        </p:txBody>
      </p:sp>
      <p:sp>
        <p:nvSpPr>
          <p:cNvPr id="4" name="Shape 1"/>
          <p:cNvSpPr/>
          <p:nvPr/>
        </p:nvSpPr>
        <p:spPr>
          <a:xfrm>
            <a:off x="4394240" y="2120860"/>
            <a:ext cx="473512" cy="473512"/>
          </a:xfrm>
          <a:prstGeom prst="roundRect">
            <a:avLst>
              <a:gd name="adj" fmla="val 18668"/>
            </a:avLst>
          </a:prstGeom>
          <a:solidFill>
            <a:srgbClr val="F7EDD4"/>
          </a:solidFill>
          <a:ln w="7620">
            <a:solidFill>
              <a:srgbClr val="DDD3BA"/>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4473119" y="2160270"/>
            <a:ext cx="315635" cy="394573"/>
          </a:xfrm>
          <a:prstGeom prst="rect">
            <a:avLst/>
          </a:prstGeom>
        </p:spPr>
      </p:pic>
      <p:sp>
        <p:nvSpPr>
          <p:cNvPr id="6" name="Text 2"/>
          <p:cNvSpPr/>
          <p:nvPr/>
        </p:nvSpPr>
        <p:spPr>
          <a:xfrm>
            <a:off x="5078135" y="2120860"/>
            <a:ext cx="2630805" cy="328851"/>
          </a:xfrm>
          <a:prstGeom prst="rect">
            <a:avLst/>
          </a:prstGeom>
          <a:noFill/>
          <a:ln/>
        </p:spPr>
        <p:txBody>
          <a:bodyPr wrap="none" lIns="0" tIns="0" rIns="0" bIns="0" rtlCol="0" anchor="t"/>
          <a:lstStyle/>
          <a:p>
            <a:pPr marL="0" indent="0" algn="l">
              <a:lnSpc>
                <a:spcPts val="2550"/>
              </a:lnSpc>
              <a:buNone/>
            </a:pPr>
            <a:r>
              <a:rPr lang="en-US" sz="2050" dirty="0">
                <a:solidFill>
                  <a:srgbClr val="454240"/>
                </a:solidFill>
                <a:latin typeface="Libre Baskerville" pitchFamily="34" charset="0"/>
                <a:ea typeface="Libre Baskerville" pitchFamily="34" charset="-122"/>
                <a:cs typeface="Libre Baskerville" pitchFamily="34" charset="-120"/>
              </a:rPr>
              <a:t>Plan Initial Sprint</a:t>
            </a:r>
            <a:endParaRPr lang="en-US" sz="2050" dirty="0"/>
          </a:p>
        </p:txBody>
      </p:sp>
      <p:sp>
        <p:nvSpPr>
          <p:cNvPr id="7" name="Text 3"/>
          <p:cNvSpPr/>
          <p:nvPr/>
        </p:nvSpPr>
        <p:spPr>
          <a:xfrm>
            <a:off x="5078135" y="2575917"/>
            <a:ext cx="3960733" cy="673418"/>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Define core requirements and first iteration deliverables</a:t>
            </a:r>
            <a:endParaRPr lang="en-US" sz="1650" dirty="0"/>
          </a:p>
        </p:txBody>
      </p:sp>
      <p:sp>
        <p:nvSpPr>
          <p:cNvPr id="8" name="Shape 4"/>
          <p:cNvSpPr/>
          <p:nvPr/>
        </p:nvSpPr>
        <p:spPr>
          <a:xfrm>
            <a:off x="9249251" y="2120860"/>
            <a:ext cx="473512" cy="473512"/>
          </a:xfrm>
          <a:prstGeom prst="roundRect">
            <a:avLst>
              <a:gd name="adj" fmla="val 18668"/>
            </a:avLst>
          </a:prstGeom>
          <a:solidFill>
            <a:srgbClr val="F7EDD4"/>
          </a:solidFill>
          <a:ln w="7620">
            <a:solidFill>
              <a:srgbClr val="DDD3BA"/>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9328130" y="2160270"/>
            <a:ext cx="315635" cy="394573"/>
          </a:xfrm>
          <a:prstGeom prst="rect">
            <a:avLst/>
          </a:prstGeom>
        </p:spPr>
      </p:pic>
      <p:sp>
        <p:nvSpPr>
          <p:cNvPr id="10" name="Text 5"/>
          <p:cNvSpPr/>
          <p:nvPr/>
        </p:nvSpPr>
        <p:spPr>
          <a:xfrm>
            <a:off x="9933146" y="2120860"/>
            <a:ext cx="2875478" cy="328851"/>
          </a:xfrm>
          <a:prstGeom prst="rect">
            <a:avLst/>
          </a:prstGeom>
          <a:noFill/>
          <a:ln/>
        </p:spPr>
        <p:txBody>
          <a:bodyPr wrap="none" lIns="0" tIns="0" rIns="0" bIns="0" rtlCol="0" anchor="t"/>
          <a:lstStyle/>
          <a:p>
            <a:pPr marL="0" indent="0" algn="l">
              <a:lnSpc>
                <a:spcPts val="2550"/>
              </a:lnSpc>
              <a:buNone/>
            </a:pPr>
            <a:r>
              <a:rPr lang="en-US" sz="2050" dirty="0">
                <a:solidFill>
                  <a:srgbClr val="454240"/>
                </a:solidFill>
                <a:latin typeface="Libre Baskerville" pitchFamily="34" charset="0"/>
                <a:ea typeface="Libre Baskerville" pitchFamily="34" charset="-122"/>
                <a:cs typeface="Libre Baskerville" pitchFamily="34" charset="-120"/>
              </a:rPr>
              <a:t>Develop &amp; Configure</a:t>
            </a:r>
            <a:endParaRPr lang="en-US" sz="2050" dirty="0"/>
          </a:p>
        </p:txBody>
      </p:sp>
      <p:sp>
        <p:nvSpPr>
          <p:cNvPr id="11" name="Text 6"/>
          <p:cNvSpPr/>
          <p:nvPr/>
        </p:nvSpPr>
        <p:spPr>
          <a:xfrm>
            <a:off x="9933146" y="2575917"/>
            <a:ext cx="3960733" cy="336709"/>
          </a:xfrm>
          <a:prstGeom prst="rect">
            <a:avLst/>
          </a:prstGeom>
          <a:noFill/>
          <a:ln/>
        </p:spPr>
        <p:txBody>
          <a:bodyPr wrap="non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Build functionality in 2-3 week sprints</a:t>
            </a:r>
            <a:endParaRPr lang="en-US" sz="1650" dirty="0"/>
          </a:p>
        </p:txBody>
      </p:sp>
      <p:sp>
        <p:nvSpPr>
          <p:cNvPr id="12" name="Shape 7"/>
          <p:cNvSpPr/>
          <p:nvPr/>
        </p:nvSpPr>
        <p:spPr>
          <a:xfrm>
            <a:off x="4394240" y="3696414"/>
            <a:ext cx="473512" cy="473512"/>
          </a:xfrm>
          <a:prstGeom prst="roundRect">
            <a:avLst>
              <a:gd name="adj" fmla="val 18668"/>
            </a:avLst>
          </a:prstGeom>
          <a:solidFill>
            <a:srgbClr val="F7EDD4"/>
          </a:solidFill>
          <a:ln w="7620">
            <a:solidFill>
              <a:srgbClr val="DDD3BA"/>
            </a:solidFill>
            <a:prstDash val="solid"/>
          </a:ln>
        </p:spPr>
        <p:txBody>
          <a:bodyPr/>
          <a:lstStyle/>
          <a:p>
            <a:endParaRPr lang="en-US"/>
          </a:p>
        </p:txBody>
      </p:sp>
      <p:pic>
        <p:nvPicPr>
          <p:cNvPr id="13" name="Image 3" descr="preencoded.png"/>
          <p:cNvPicPr>
            <a:picLocks noChangeAspect="1"/>
          </p:cNvPicPr>
          <p:nvPr/>
        </p:nvPicPr>
        <p:blipFill>
          <a:blip r:embed="rId6"/>
          <a:stretch>
            <a:fillRect/>
          </a:stretch>
        </p:blipFill>
        <p:spPr>
          <a:xfrm>
            <a:off x="4473119" y="3735824"/>
            <a:ext cx="315635" cy="394573"/>
          </a:xfrm>
          <a:prstGeom prst="rect">
            <a:avLst/>
          </a:prstGeom>
        </p:spPr>
      </p:pic>
      <p:sp>
        <p:nvSpPr>
          <p:cNvPr id="14" name="Text 8"/>
          <p:cNvSpPr/>
          <p:nvPr/>
        </p:nvSpPr>
        <p:spPr>
          <a:xfrm>
            <a:off x="5078135" y="3696414"/>
            <a:ext cx="2630805" cy="328851"/>
          </a:xfrm>
          <a:prstGeom prst="rect">
            <a:avLst/>
          </a:prstGeom>
          <a:noFill/>
          <a:ln/>
        </p:spPr>
        <p:txBody>
          <a:bodyPr wrap="none" lIns="0" tIns="0" rIns="0" bIns="0" rtlCol="0" anchor="t"/>
          <a:lstStyle/>
          <a:p>
            <a:pPr marL="0" indent="0" algn="l">
              <a:lnSpc>
                <a:spcPts val="2550"/>
              </a:lnSpc>
              <a:buNone/>
            </a:pPr>
            <a:r>
              <a:rPr lang="en-US" sz="2050" dirty="0">
                <a:solidFill>
                  <a:srgbClr val="454240"/>
                </a:solidFill>
                <a:latin typeface="Libre Baskerville" pitchFamily="34" charset="0"/>
                <a:ea typeface="Libre Baskerville" pitchFamily="34" charset="-122"/>
                <a:cs typeface="Libre Baskerville" pitchFamily="34" charset="-120"/>
              </a:rPr>
              <a:t>Test &amp; Validate</a:t>
            </a:r>
            <a:endParaRPr lang="en-US" sz="2050" dirty="0"/>
          </a:p>
        </p:txBody>
      </p:sp>
      <p:sp>
        <p:nvSpPr>
          <p:cNvPr id="15" name="Text 9"/>
          <p:cNvSpPr/>
          <p:nvPr/>
        </p:nvSpPr>
        <p:spPr>
          <a:xfrm>
            <a:off x="5078135" y="4151471"/>
            <a:ext cx="3960733" cy="336709"/>
          </a:xfrm>
          <a:prstGeom prst="rect">
            <a:avLst/>
          </a:prstGeom>
          <a:noFill/>
          <a:ln/>
        </p:spPr>
        <p:txBody>
          <a:bodyPr wrap="non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User testing of completed features</a:t>
            </a:r>
            <a:endParaRPr lang="en-US" sz="1650" dirty="0"/>
          </a:p>
        </p:txBody>
      </p:sp>
      <p:sp>
        <p:nvSpPr>
          <p:cNvPr id="16" name="Shape 10"/>
          <p:cNvSpPr/>
          <p:nvPr/>
        </p:nvSpPr>
        <p:spPr>
          <a:xfrm>
            <a:off x="9249251" y="3696414"/>
            <a:ext cx="473512" cy="473512"/>
          </a:xfrm>
          <a:prstGeom prst="roundRect">
            <a:avLst>
              <a:gd name="adj" fmla="val 18668"/>
            </a:avLst>
          </a:prstGeom>
          <a:solidFill>
            <a:srgbClr val="F7EDD4"/>
          </a:solidFill>
          <a:ln w="7620">
            <a:solidFill>
              <a:srgbClr val="DDD3BA"/>
            </a:solidFill>
            <a:prstDash val="solid"/>
          </a:ln>
        </p:spPr>
        <p:txBody>
          <a:bodyPr/>
          <a:lstStyle/>
          <a:p>
            <a:endParaRPr lang="en-US"/>
          </a:p>
        </p:txBody>
      </p:sp>
      <p:pic>
        <p:nvPicPr>
          <p:cNvPr id="17" name="Image 4" descr="preencoded.png"/>
          <p:cNvPicPr>
            <a:picLocks noChangeAspect="1"/>
          </p:cNvPicPr>
          <p:nvPr/>
        </p:nvPicPr>
        <p:blipFill>
          <a:blip r:embed="rId7"/>
          <a:stretch>
            <a:fillRect/>
          </a:stretch>
        </p:blipFill>
        <p:spPr>
          <a:xfrm>
            <a:off x="9328130" y="3735824"/>
            <a:ext cx="315635" cy="394573"/>
          </a:xfrm>
          <a:prstGeom prst="rect">
            <a:avLst/>
          </a:prstGeom>
        </p:spPr>
      </p:pic>
      <p:sp>
        <p:nvSpPr>
          <p:cNvPr id="18" name="Text 11"/>
          <p:cNvSpPr/>
          <p:nvPr/>
        </p:nvSpPr>
        <p:spPr>
          <a:xfrm>
            <a:off x="9933146" y="3696414"/>
            <a:ext cx="2630805" cy="328851"/>
          </a:xfrm>
          <a:prstGeom prst="rect">
            <a:avLst/>
          </a:prstGeom>
          <a:noFill/>
          <a:ln/>
        </p:spPr>
        <p:txBody>
          <a:bodyPr wrap="none" lIns="0" tIns="0" rIns="0" bIns="0" rtlCol="0" anchor="t"/>
          <a:lstStyle/>
          <a:p>
            <a:pPr marL="0" indent="0" algn="l">
              <a:lnSpc>
                <a:spcPts val="2550"/>
              </a:lnSpc>
              <a:buNone/>
            </a:pPr>
            <a:r>
              <a:rPr lang="en-US" sz="2050" dirty="0">
                <a:solidFill>
                  <a:srgbClr val="454240"/>
                </a:solidFill>
                <a:latin typeface="Libre Baskerville" pitchFamily="34" charset="0"/>
                <a:ea typeface="Libre Baskerville" pitchFamily="34" charset="-122"/>
                <a:cs typeface="Libre Baskerville" pitchFamily="34" charset="-120"/>
              </a:rPr>
              <a:t>Iterate &amp; Improve</a:t>
            </a:r>
            <a:endParaRPr lang="en-US" sz="2050" dirty="0"/>
          </a:p>
        </p:txBody>
      </p:sp>
      <p:sp>
        <p:nvSpPr>
          <p:cNvPr id="19" name="Text 12"/>
          <p:cNvSpPr/>
          <p:nvPr/>
        </p:nvSpPr>
        <p:spPr>
          <a:xfrm>
            <a:off x="9933146" y="4151471"/>
            <a:ext cx="3960733" cy="673418"/>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Incorporate feedback and plan next sprint</a:t>
            </a:r>
            <a:endParaRPr lang="en-US" sz="1650" dirty="0"/>
          </a:p>
        </p:txBody>
      </p:sp>
      <p:sp>
        <p:nvSpPr>
          <p:cNvPr id="20" name="Text 13"/>
          <p:cNvSpPr/>
          <p:nvPr/>
        </p:nvSpPr>
        <p:spPr>
          <a:xfrm>
            <a:off x="4394240" y="5061585"/>
            <a:ext cx="9499521" cy="1010126"/>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Rather than a big-bang launch, consider rolling out the CRM in phases. Use Agile methodologies to gather feedback and adjust priorities. This approach reduces risk by delivering smaller, manageable portions of functionality that users can begin working with earlier.</a:t>
            </a:r>
            <a:endParaRPr lang="en-US" sz="1650" dirty="0"/>
          </a:p>
        </p:txBody>
      </p:sp>
      <p:sp>
        <p:nvSpPr>
          <p:cNvPr id="21" name="Text 14"/>
          <p:cNvSpPr/>
          <p:nvPr/>
        </p:nvSpPr>
        <p:spPr>
          <a:xfrm>
            <a:off x="4394240" y="6308408"/>
            <a:ext cx="9499521" cy="1010126"/>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Iterative development allows your team to deliver value faster and make adjustments based on real-world usage. It also helps maintain project momentum and visibility, as stakeholders can see tangible progress throughout the implementation journey.</a:t>
            </a:r>
            <a:endParaRPr lang="en-US" sz="16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300895" y="506611"/>
            <a:ext cx="5361980" cy="574477"/>
          </a:xfrm>
          <a:prstGeom prst="rect">
            <a:avLst/>
          </a:prstGeom>
          <a:noFill/>
          <a:ln/>
        </p:spPr>
        <p:txBody>
          <a:bodyPr wrap="none" lIns="0" tIns="0" rIns="0" bIns="0" rtlCol="0" anchor="t"/>
          <a:lstStyle/>
          <a:p>
            <a:pPr marL="0" indent="0" algn="l">
              <a:lnSpc>
                <a:spcPts val="4500"/>
              </a:lnSpc>
              <a:buNone/>
            </a:pPr>
            <a:r>
              <a:rPr lang="en-US" sz="3600" dirty="0">
                <a:solidFill>
                  <a:srgbClr val="5C4E3D"/>
                </a:solidFill>
                <a:latin typeface="Libre Baskerville" pitchFamily="34" charset="0"/>
                <a:ea typeface="Libre Baskerville" pitchFamily="34" charset="-122"/>
                <a:cs typeface="Libre Baskerville" pitchFamily="34" charset="-120"/>
              </a:rPr>
              <a:t>Test Beyond the Basics</a:t>
            </a:r>
            <a:endParaRPr lang="en-US" sz="3600" dirty="0"/>
          </a:p>
        </p:txBody>
      </p:sp>
      <p:sp>
        <p:nvSpPr>
          <p:cNvPr id="4" name="Shape 1"/>
          <p:cNvSpPr/>
          <p:nvPr/>
        </p:nvSpPr>
        <p:spPr>
          <a:xfrm>
            <a:off x="4300895" y="1356717"/>
            <a:ext cx="4751308" cy="2149316"/>
          </a:xfrm>
          <a:prstGeom prst="roundRect">
            <a:avLst>
              <a:gd name="adj" fmla="val 3592"/>
            </a:avLst>
          </a:prstGeom>
          <a:solidFill>
            <a:srgbClr val="F7EDD4"/>
          </a:solidFill>
          <a:ln w="7620">
            <a:solidFill>
              <a:srgbClr val="DDD3BA"/>
            </a:solidFill>
            <a:prstDash val="solid"/>
          </a:ln>
        </p:spPr>
        <p:txBody>
          <a:bodyPr/>
          <a:lstStyle/>
          <a:p>
            <a:endParaRPr lang="en-US"/>
          </a:p>
        </p:txBody>
      </p:sp>
      <p:sp>
        <p:nvSpPr>
          <p:cNvPr id="5" name="Text 2"/>
          <p:cNvSpPr/>
          <p:nvPr/>
        </p:nvSpPr>
        <p:spPr>
          <a:xfrm>
            <a:off x="4492228" y="1548051"/>
            <a:ext cx="2297787" cy="287179"/>
          </a:xfrm>
          <a:prstGeom prst="rect">
            <a:avLst/>
          </a:prstGeom>
          <a:noFill/>
          <a:ln/>
        </p:spPr>
        <p:txBody>
          <a:bodyPr wrap="none" lIns="0" tIns="0" rIns="0" bIns="0" rtlCol="0" anchor="t"/>
          <a:lstStyle/>
          <a:p>
            <a:pPr marL="0" indent="0" algn="l">
              <a:lnSpc>
                <a:spcPts val="2250"/>
              </a:lnSpc>
              <a:buNone/>
            </a:pPr>
            <a:r>
              <a:rPr lang="en-US" sz="1800" dirty="0">
                <a:solidFill>
                  <a:srgbClr val="454240"/>
                </a:solidFill>
                <a:latin typeface="Libre Baskerville" pitchFamily="34" charset="0"/>
                <a:ea typeface="Libre Baskerville" pitchFamily="34" charset="-122"/>
                <a:cs typeface="Libre Baskerville" pitchFamily="34" charset="-120"/>
              </a:rPr>
              <a:t>Functional Testing</a:t>
            </a:r>
            <a:endParaRPr lang="en-US" sz="1800" dirty="0"/>
          </a:p>
        </p:txBody>
      </p:sp>
      <p:sp>
        <p:nvSpPr>
          <p:cNvPr id="6" name="Text 3"/>
          <p:cNvSpPr/>
          <p:nvPr/>
        </p:nvSpPr>
        <p:spPr>
          <a:xfrm>
            <a:off x="4492228" y="1945481"/>
            <a:ext cx="4368641" cy="294084"/>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454240"/>
                </a:solidFill>
                <a:latin typeface="DM Sans" pitchFamily="34" charset="0"/>
                <a:ea typeface="DM Sans" pitchFamily="34" charset="-122"/>
                <a:cs typeface="DM Sans" pitchFamily="34" charset="-120"/>
              </a:rPr>
              <a:t>Field validations</a:t>
            </a:r>
            <a:endParaRPr lang="en-US" sz="1400" dirty="0"/>
          </a:p>
        </p:txBody>
      </p:sp>
      <p:sp>
        <p:nvSpPr>
          <p:cNvPr id="7" name="Text 4"/>
          <p:cNvSpPr/>
          <p:nvPr/>
        </p:nvSpPr>
        <p:spPr>
          <a:xfrm>
            <a:off x="4492228" y="2303859"/>
            <a:ext cx="4368641" cy="294084"/>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454240"/>
                </a:solidFill>
                <a:latin typeface="DM Sans" pitchFamily="34" charset="0"/>
                <a:ea typeface="DM Sans" pitchFamily="34" charset="-122"/>
                <a:cs typeface="DM Sans" pitchFamily="34" charset="-120"/>
              </a:rPr>
              <a:t>Form operations</a:t>
            </a:r>
            <a:endParaRPr lang="en-US" sz="1400" dirty="0"/>
          </a:p>
        </p:txBody>
      </p:sp>
      <p:sp>
        <p:nvSpPr>
          <p:cNvPr id="8" name="Text 5"/>
          <p:cNvSpPr/>
          <p:nvPr/>
        </p:nvSpPr>
        <p:spPr>
          <a:xfrm>
            <a:off x="4492228" y="2662238"/>
            <a:ext cx="4368641" cy="294084"/>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454240"/>
                </a:solidFill>
                <a:latin typeface="DM Sans" pitchFamily="34" charset="0"/>
                <a:ea typeface="DM Sans" pitchFamily="34" charset="-122"/>
                <a:cs typeface="DM Sans" pitchFamily="34" charset="-120"/>
              </a:rPr>
              <a:t>Button functionalities</a:t>
            </a:r>
            <a:endParaRPr lang="en-US" sz="1400" dirty="0"/>
          </a:p>
        </p:txBody>
      </p:sp>
      <p:sp>
        <p:nvSpPr>
          <p:cNvPr id="9" name="Text 6"/>
          <p:cNvSpPr/>
          <p:nvPr/>
        </p:nvSpPr>
        <p:spPr>
          <a:xfrm>
            <a:off x="4492228" y="3020616"/>
            <a:ext cx="4368641" cy="294084"/>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454240"/>
                </a:solidFill>
                <a:latin typeface="DM Sans" pitchFamily="34" charset="0"/>
                <a:ea typeface="DM Sans" pitchFamily="34" charset="-122"/>
                <a:cs typeface="DM Sans" pitchFamily="34" charset="-120"/>
              </a:rPr>
              <a:t>Record creation and editing</a:t>
            </a:r>
            <a:endParaRPr lang="en-US" sz="1400" dirty="0"/>
          </a:p>
        </p:txBody>
      </p:sp>
      <p:sp>
        <p:nvSpPr>
          <p:cNvPr id="10" name="Shape 7"/>
          <p:cNvSpPr/>
          <p:nvPr/>
        </p:nvSpPr>
        <p:spPr>
          <a:xfrm>
            <a:off x="9235916" y="1356717"/>
            <a:ext cx="4751308" cy="2149316"/>
          </a:xfrm>
          <a:prstGeom prst="roundRect">
            <a:avLst>
              <a:gd name="adj" fmla="val 3592"/>
            </a:avLst>
          </a:prstGeom>
          <a:solidFill>
            <a:srgbClr val="F7EDD4"/>
          </a:solidFill>
          <a:ln w="7620">
            <a:solidFill>
              <a:srgbClr val="DDD3BA"/>
            </a:solidFill>
            <a:prstDash val="solid"/>
          </a:ln>
        </p:spPr>
        <p:txBody>
          <a:bodyPr/>
          <a:lstStyle/>
          <a:p>
            <a:endParaRPr lang="en-US"/>
          </a:p>
        </p:txBody>
      </p:sp>
      <p:sp>
        <p:nvSpPr>
          <p:cNvPr id="11" name="Text 8"/>
          <p:cNvSpPr/>
          <p:nvPr/>
        </p:nvSpPr>
        <p:spPr>
          <a:xfrm>
            <a:off x="9427250" y="1548051"/>
            <a:ext cx="2297787" cy="287179"/>
          </a:xfrm>
          <a:prstGeom prst="rect">
            <a:avLst/>
          </a:prstGeom>
          <a:noFill/>
          <a:ln/>
        </p:spPr>
        <p:txBody>
          <a:bodyPr wrap="none" lIns="0" tIns="0" rIns="0" bIns="0" rtlCol="0" anchor="t"/>
          <a:lstStyle/>
          <a:p>
            <a:pPr marL="0" indent="0" algn="l">
              <a:lnSpc>
                <a:spcPts val="2250"/>
              </a:lnSpc>
              <a:buNone/>
            </a:pPr>
            <a:r>
              <a:rPr lang="en-US" sz="1800" dirty="0">
                <a:solidFill>
                  <a:srgbClr val="454240"/>
                </a:solidFill>
                <a:latin typeface="Libre Baskerville" pitchFamily="34" charset="0"/>
                <a:ea typeface="Libre Baskerville" pitchFamily="34" charset="-122"/>
                <a:cs typeface="Libre Baskerville" pitchFamily="34" charset="-120"/>
              </a:rPr>
              <a:t>Integration Testing</a:t>
            </a:r>
            <a:endParaRPr lang="en-US" sz="1800" dirty="0"/>
          </a:p>
        </p:txBody>
      </p:sp>
      <p:sp>
        <p:nvSpPr>
          <p:cNvPr id="12" name="Text 9"/>
          <p:cNvSpPr/>
          <p:nvPr/>
        </p:nvSpPr>
        <p:spPr>
          <a:xfrm>
            <a:off x="9427250" y="1945481"/>
            <a:ext cx="4368641" cy="294084"/>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454240"/>
                </a:solidFill>
                <a:latin typeface="DM Sans" pitchFamily="34" charset="0"/>
                <a:ea typeface="DM Sans" pitchFamily="34" charset="-122"/>
                <a:cs typeface="DM Sans" pitchFamily="34" charset="-120"/>
              </a:rPr>
              <a:t>Email systems</a:t>
            </a:r>
            <a:endParaRPr lang="en-US" sz="1400" dirty="0"/>
          </a:p>
        </p:txBody>
      </p:sp>
      <p:sp>
        <p:nvSpPr>
          <p:cNvPr id="13" name="Text 10"/>
          <p:cNvSpPr/>
          <p:nvPr/>
        </p:nvSpPr>
        <p:spPr>
          <a:xfrm>
            <a:off x="9427250" y="2303859"/>
            <a:ext cx="4368641" cy="294084"/>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454240"/>
                </a:solidFill>
                <a:latin typeface="DM Sans" pitchFamily="34" charset="0"/>
                <a:ea typeface="DM Sans" pitchFamily="34" charset="-122"/>
                <a:cs typeface="DM Sans" pitchFamily="34" charset="-120"/>
              </a:rPr>
              <a:t>ERP connections</a:t>
            </a:r>
            <a:endParaRPr lang="en-US" sz="1400" dirty="0"/>
          </a:p>
        </p:txBody>
      </p:sp>
      <p:sp>
        <p:nvSpPr>
          <p:cNvPr id="14" name="Text 11"/>
          <p:cNvSpPr/>
          <p:nvPr/>
        </p:nvSpPr>
        <p:spPr>
          <a:xfrm>
            <a:off x="9427250" y="2662238"/>
            <a:ext cx="4368641" cy="294084"/>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454240"/>
                </a:solidFill>
                <a:latin typeface="DM Sans" pitchFamily="34" charset="0"/>
                <a:ea typeface="DM Sans" pitchFamily="34" charset="-122"/>
                <a:cs typeface="DM Sans" pitchFamily="34" charset="-120"/>
              </a:rPr>
              <a:t>Marketing automation</a:t>
            </a:r>
            <a:endParaRPr lang="en-US" sz="1400" dirty="0"/>
          </a:p>
        </p:txBody>
      </p:sp>
      <p:sp>
        <p:nvSpPr>
          <p:cNvPr id="15" name="Text 12"/>
          <p:cNvSpPr/>
          <p:nvPr/>
        </p:nvSpPr>
        <p:spPr>
          <a:xfrm>
            <a:off x="9427250" y="3020616"/>
            <a:ext cx="4368641" cy="294084"/>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454240"/>
                </a:solidFill>
                <a:latin typeface="DM Sans" pitchFamily="34" charset="0"/>
                <a:ea typeface="DM Sans" pitchFamily="34" charset="-122"/>
                <a:cs typeface="DM Sans" pitchFamily="34" charset="-120"/>
              </a:rPr>
              <a:t>Document management</a:t>
            </a:r>
            <a:endParaRPr lang="en-US" sz="1400" dirty="0"/>
          </a:p>
        </p:txBody>
      </p:sp>
      <p:sp>
        <p:nvSpPr>
          <p:cNvPr id="16" name="Shape 13"/>
          <p:cNvSpPr/>
          <p:nvPr/>
        </p:nvSpPr>
        <p:spPr>
          <a:xfrm>
            <a:off x="4300895" y="3689747"/>
            <a:ext cx="4751308" cy="2149316"/>
          </a:xfrm>
          <a:prstGeom prst="roundRect">
            <a:avLst>
              <a:gd name="adj" fmla="val 3592"/>
            </a:avLst>
          </a:prstGeom>
          <a:solidFill>
            <a:srgbClr val="F7EDD4"/>
          </a:solidFill>
          <a:ln w="7620">
            <a:solidFill>
              <a:srgbClr val="DDD3BA"/>
            </a:solidFill>
            <a:prstDash val="solid"/>
          </a:ln>
        </p:spPr>
        <p:txBody>
          <a:bodyPr/>
          <a:lstStyle/>
          <a:p>
            <a:endParaRPr lang="en-US"/>
          </a:p>
        </p:txBody>
      </p:sp>
      <p:sp>
        <p:nvSpPr>
          <p:cNvPr id="17" name="Text 14"/>
          <p:cNvSpPr/>
          <p:nvPr/>
        </p:nvSpPr>
        <p:spPr>
          <a:xfrm>
            <a:off x="4492228" y="3881080"/>
            <a:ext cx="2835831" cy="287179"/>
          </a:xfrm>
          <a:prstGeom prst="rect">
            <a:avLst/>
          </a:prstGeom>
          <a:noFill/>
          <a:ln/>
        </p:spPr>
        <p:txBody>
          <a:bodyPr wrap="none" lIns="0" tIns="0" rIns="0" bIns="0" rtlCol="0" anchor="t"/>
          <a:lstStyle/>
          <a:p>
            <a:pPr marL="0" indent="0" algn="l">
              <a:lnSpc>
                <a:spcPts val="2250"/>
              </a:lnSpc>
              <a:buNone/>
            </a:pPr>
            <a:r>
              <a:rPr lang="en-US" sz="1800" dirty="0">
                <a:solidFill>
                  <a:srgbClr val="454240"/>
                </a:solidFill>
                <a:latin typeface="Libre Baskerville" pitchFamily="34" charset="0"/>
                <a:ea typeface="Libre Baskerville" pitchFamily="34" charset="-122"/>
                <a:cs typeface="Libre Baskerville" pitchFamily="34" charset="-120"/>
              </a:rPr>
              <a:t>User Acceptance Testing</a:t>
            </a:r>
            <a:endParaRPr lang="en-US" sz="1800" dirty="0"/>
          </a:p>
        </p:txBody>
      </p:sp>
      <p:sp>
        <p:nvSpPr>
          <p:cNvPr id="18" name="Text 15"/>
          <p:cNvSpPr/>
          <p:nvPr/>
        </p:nvSpPr>
        <p:spPr>
          <a:xfrm>
            <a:off x="4492228" y="4278511"/>
            <a:ext cx="4368641" cy="294084"/>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454240"/>
                </a:solidFill>
                <a:latin typeface="DM Sans" pitchFamily="34" charset="0"/>
                <a:ea typeface="DM Sans" pitchFamily="34" charset="-122"/>
                <a:cs typeface="DM Sans" pitchFamily="34" charset="-120"/>
              </a:rPr>
              <a:t>Real-world scenarios</a:t>
            </a:r>
            <a:endParaRPr lang="en-US" sz="1400" dirty="0"/>
          </a:p>
        </p:txBody>
      </p:sp>
      <p:sp>
        <p:nvSpPr>
          <p:cNvPr id="19" name="Text 16"/>
          <p:cNvSpPr/>
          <p:nvPr/>
        </p:nvSpPr>
        <p:spPr>
          <a:xfrm>
            <a:off x="4492228" y="4636889"/>
            <a:ext cx="4368641" cy="294084"/>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454240"/>
                </a:solidFill>
                <a:latin typeface="DM Sans" pitchFamily="34" charset="0"/>
                <a:ea typeface="DM Sans" pitchFamily="34" charset="-122"/>
                <a:cs typeface="DM Sans" pitchFamily="34" charset="-120"/>
              </a:rPr>
              <a:t>Business process validation</a:t>
            </a:r>
            <a:endParaRPr lang="en-US" sz="1400" dirty="0"/>
          </a:p>
        </p:txBody>
      </p:sp>
      <p:sp>
        <p:nvSpPr>
          <p:cNvPr id="20" name="Text 17"/>
          <p:cNvSpPr/>
          <p:nvPr/>
        </p:nvSpPr>
        <p:spPr>
          <a:xfrm>
            <a:off x="4492228" y="4995267"/>
            <a:ext cx="4368641" cy="294084"/>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454240"/>
                </a:solidFill>
                <a:latin typeface="DM Sans" pitchFamily="34" charset="0"/>
                <a:ea typeface="DM Sans" pitchFamily="34" charset="-122"/>
                <a:cs typeface="DM Sans" pitchFamily="34" charset="-120"/>
              </a:rPr>
              <a:t>Workflow efficiency</a:t>
            </a:r>
            <a:endParaRPr lang="en-US" sz="1400" dirty="0"/>
          </a:p>
        </p:txBody>
      </p:sp>
      <p:sp>
        <p:nvSpPr>
          <p:cNvPr id="21" name="Text 18"/>
          <p:cNvSpPr/>
          <p:nvPr/>
        </p:nvSpPr>
        <p:spPr>
          <a:xfrm>
            <a:off x="4492228" y="5353645"/>
            <a:ext cx="4368641" cy="294084"/>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454240"/>
                </a:solidFill>
                <a:latin typeface="DM Sans" pitchFamily="34" charset="0"/>
                <a:ea typeface="DM Sans" pitchFamily="34" charset="-122"/>
                <a:cs typeface="DM Sans" pitchFamily="34" charset="-120"/>
              </a:rPr>
              <a:t>Edge case handling</a:t>
            </a:r>
            <a:endParaRPr lang="en-US" sz="1400" dirty="0"/>
          </a:p>
        </p:txBody>
      </p:sp>
      <p:sp>
        <p:nvSpPr>
          <p:cNvPr id="22" name="Shape 19"/>
          <p:cNvSpPr/>
          <p:nvPr/>
        </p:nvSpPr>
        <p:spPr>
          <a:xfrm>
            <a:off x="9235916" y="3689747"/>
            <a:ext cx="4751308" cy="2149316"/>
          </a:xfrm>
          <a:prstGeom prst="roundRect">
            <a:avLst>
              <a:gd name="adj" fmla="val 3592"/>
            </a:avLst>
          </a:prstGeom>
          <a:solidFill>
            <a:srgbClr val="F7EDD4"/>
          </a:solidFill>
          <a:ln w="7620">
            <a:solidFill>
              <a:srgbClr val="DDD3BA"/>
            </a:solidFill>
            <a:prstDash val="solid"/>
          </a:ln>
        </p:spPr>
        <p:txBody>
          <a:bodyPr/>
          <a:lstStyle/>
          <a:p>
            <a:endParaRPr lang="en-US"/>
          </a:p>
        </p:txBody>
      </p:sp>
      <p:sp>
        <p:nvSpPr>
          <p:cNvPr id="23" name="Text 20"/>
          <p:cNvSpPr/>
          <p:nvPr/>
        </p:nvSpPr>
        <p:spPr>
          <a:xfrm>
            <a:off x="9427250" y="3881080"/>
            <a:ext cx="2445782" cy="287179"/>
          </a:xfrm>
          <a:prstGeom prst="rect">
            <a:avLst/>
          </a:prstGeom>
          <a:noFill/>
          <a:ln/>
        </p:spPr>
        <p:txBody>
          <a:bodyPr wrap="none" lIns="0" tIns="0" rIns="0" bIns="0" rtlCol="0" anchor="t"/>
          <a:lstStyle/>
          <a:p>
            <a:pPr marL="0" indent="0" algn="l">
              <a:lnSpc>
                <a:spcPts val="2250"/>
              </a:lnSpc>
              <a:buNone/>
            </a:pPr>
            <a:r>
              <a:rPr lang="en-US" sz="1800" dirty="0">
                <a:solidFill>
                  <a:srgbClr val="454240"/>
                </a:solidFill>
                <a:latin typeface="Libre Baskerville" pitchFamily="34" charset="0"/>
                <a:ea typeface="Libre Baskerville" pitchFamily="34" charset="-122"/>
                <a:cs typeface="Libre Baskerville" pitchFamily="34" charset="-120"/>
              </a:rPr>
              <a:t>Performance Testing</a:t>
            </a:r>
            <a:endParaRPr lang="en-US" sz="1800" dirty="0"/>
          </a:p>
        </p:txBody>
      </p:sp>
      <p:sp>
        <p:nvSpPr>
          <p:cNvPr id="24" name="Text 21"/>
          <p:cNvSpPr/>
          <p:nvPr/>
        </p:nvSpPr>
        <p:spPr>
          <a:xfrm>
            <a:off x="9427250" y="4278511"/>
            <a:ext cx="4368641" cy="294084"/>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454240"/>
                </a:solidFill>
                <a:latin typeface="DM Sans" pitchFamily="34" charset="0"/>
                <a:ea typeface="DM Sans" pitchFamily="34" charset="-122"/>
                <a:cs typeface="DM Sans" pitchFamily="34" charset="-120"/>
              </a:rPr>
              <a:t>Load capacity</a:t>
            </a:r>
            <a:endParaRPr lang="en-US" sz="1400" dirty="0"/>
          </a:p>
        </p:txBody>
      </p:sp>
      <p:sp>
        <p:nvSpPr>
          <p:cNvPr id="25" name="Text 22"/>
          <p:cNvSpPr/>
          <p:nvPr/>
        </p:nvSpPr>
        <p:spPr>
          <a:xfrm>
            <a:off x="9427250" y="4636889"/>
            <a:ext cx="4368641" cy="294084"/>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454240"/>
                </a:solidFill>
                <a:latin typeface="DM Sans" pitchFamily="34" charset="0"/>
                <a:ea typeface="DM Sans" pitchFamily="34" charset="-122"/>
                <a:cs typeface="DM Sans" pitchFamily="34" charset="-120"/>
              </a:rPr>
              <a:t>Response times</a:t>
            </a:r>
            <a:endParaRPr lang="en-US" sz="1400" dirty="0"/>
          </a:p>
        </p:txBody>
      </p:sp>
      <p:sp>
        <p:nvSpPr>
          <p:cNvPr id="26" name="Text 23"/>
          <p:cNvSpPr/>
          <p:nvPr/>
        </p:nvSpPr>
        <p:spPr>
          <a:xfrm>
            <a:off x="9427250" y="4995267"/>
            <a:ext cx="4368641" cy="294084"/>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454240"/>
                </a:solidFill>
                <a:latin typeface="DM Sans" pitchFamily="34" charset="0"/>
                <a:ea typeface="DM Sans" pitchFamily="34" charset="-122"/>
                <a:cs typeface="DM Sans" pitchFamily="34" charset="-120"/>
              </a:rPr>
              <a:t>Concurrent users</a:t>
            </a:r>
            <a:endParaRPr lang="en-US" sz="1400" dirty="0"/>
          </a:p>
        </p:txBody>
      </p:sp>
      <p:sp>
        <p:nvSpPr>
          <p:cNvPr id="27" name="Text 24"/>
          <p:cNvSpPr/>
          <p:nvPr/>
        </p:nvSpPr>
        <p:spPr>
          <a:xfrm>
            <a:off x="9427250" y="5353645"/>
            <a:ext cx="4368641" cy="294084"/>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454240"/>
                </a:solidFill>
                <a:latin typeface="DM Sans" pitchFamily="34" charset="0"/>
                <a:ea typeface="DM Sans" pitchFamily="34" charset="-122"/>
                <a:cs typeface="DM Sans" pitchFamily="34" charset="-120"/>
              </a:rPr>
              <a:t>Mobile experience</a:t>
            </a:r>
            <a:endParaRPr lang="en-US" sz="1400" dirty="0"/>
          </a:p>
        </p:txBody>
      </p:sp>
      <p:sp>
        <p:nvSpPr>
          <p:cNvPr id="28" name="Text 25"/>
          <p:cNvSpPr/>
          <p:nvPr/>
        </p:nvSpPr>
        <p:spPr>
          <a:xfrm>
            <a:off x="4300895" y="6045756"/>
            <a:ext cx="9686211" cy="882253"/>
          </a:xfrm>
          <a:prstGeom prst="rect">
            <a:avLst/>
          </a:prstGeom>
          <a:noFill/>
          <a:ln/>
        </p:spPr>
        <p:txBody>
          <a:bodyPr wrap="square" lIns="0" tIns="0" rIns="0" bIns="0" rtlCol="0" anchor="t"/>
          <a:lstStyle/>
          <a:p>
            <a:pPr marL="0" indent="0" algn="l">
              <a:lnSpc>
                <a:spcPts val="2300"/>
              </a:lnSpc>
              <a:buNone/>
            </a:pPr>
            <a:r>
              <a:rPr lang="en-US" sz="1400" dirty="0">
                <a:solidFill>
                  <a:srgbClr val="454240"/>
                </a:solidFill>
                <a:latin typeface="DM Sans" pitchFamily="34" charset="0"/>
                <a:ea typeface="DM Sans" pitchFamily="34" charset="-122"/>
                <a:cs typeface="DM Sans" pitchFamily="34" charset="-120"/>
              </a:rPr>
              <a:t>Don't stop at functional testing. A comprehensive testing strategy includes end-to-end business process testing, integration testing with other systems like ERP or marketing tools, and user acceptance testing (UAT) to ensure the solution works for end users.</a:t>
            </a:r>
            <a:endParaRPr lang="en-US" sz="1400" dirty="0"/>
          </a:p>
        </p:txBody>
      </p:sp>
      <p:sp>
        <p:nvSpPr>
          <p:cNvPr id="29" name="Text 26"/>
          <p:cNvSpPr/>
          <p:nvPr/>
        </p:nvSpPr>
        <p:spPr>
          <a:xfrm>
            <a:off x="4300895" y="7134701"/>
            <a:ext cx="9686211" cy="588169"/>
          </a:xfrm>
          <a:prstGeom prst="rect">
            <a:avLst/>
          </a:prstGeom>
          <a:noFill/>
          <a:ln/>
        </p:spPr>
        <p:txBody>
          <a:bodyPr wrap="square" lIns="0" tIns="0" rIns="0" bIns="0" rtlCol="0" anchor="t"/>
          <a:lstStyle/>
          <a:p>
            <a:pPr marL="0" indent="0" algn="l">
              <a:lnSpc>
                <a:spcPts val="2300"/>
              </a:lnSpc>
              <a:buNone/>
            </a:pPr>
            <a:r>
              <a:rPr lang="en-US" sz="1400" dirty="0">
                <a:solidFill>
                  <a:srgbClr val="454240"/>
                </a:solidFill>
                <a:latin typeface="DM Sans" pitchFamily="34" charset="0"/>
                <a:ea typeface="DM Sans" pitchFamily="34" charset="-122"/>
                <a:cs typeface="DM Sans" pitchFamily="34" charset="-120"/>
              </a:rPr>
              <a:t>Involve actual users in testing scenarios that mimic their daily work. This approach not only validates functionality but also serves as preliminary training and builds user confidence in the system.</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TotalTime>
  <Words>1418</Words>
  <Application>Microsoft Office PowerPoint</Application>
  <PresentationFormat>Custom</PresentationFormat>
  <Paragraphs>149</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DM Sans Medium</vt:lpstr>
      <vt:lpstr>DM Sans Bold</vt:lpstr>
      <vt:lpstr>Libre Baskerville</vt:lpstr>
      <vt:lpstr>Arial</vt:lpstr>
      <vt:lpstr>DM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2025-03-26T17:38:12Z</dcterms:created>
  <dcterms:modified xsi:type="dcterms:W3CDTF">2025-03-26T17:46:07Z</dcterms:modified>
</cp:coreProperties>
</file>