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4630400" cy="8229600"/>
  <p:notesSz cx="8229600" cy="14630400"/>
  <p:embeddedFontLst>
    <p:embeddedFont>
      <p:font typeface="DM Sans" pitchFamily="2" charset="0"/>
      <p:regular r:id="rId15"/>
      <p:bold r:id="rId16"/>
    </p:embeddedFont>
    <p:embeddedFont>
      <p:font typeface="DM Sans Bold" pitchFamily="2" charset="0"/>
      <p:bold r:id="rId17"/>
    </p:embeddedFont>
    <p:embeddedFont>
      <p:font typeface="DM Sans Medium" pitchFamily="2" charset="0"/>
      <p:regular r:id="rId18"/>
    </p:embeddedFont>
    <p:embeddedFont>
      <p:font typeface="Libre Baskerville" panose="02000000000000000000" pitchFamily="2" charset="0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63" d="100"/>
          <a:sy n="63" d="100"/>
        </p:scale>
        <p:origin x="946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8657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FA"/>
          </a:solidFill>
          <a:ln/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FA"/>
          </a:solidFill>
          <a:ln/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FA"/>
          </a:solidFill>
          <a:ln/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FA"/>
          </a:solidFill>
          <a:ln/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FA"/>
          </a:solidFill>
          <a:ln/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FA"/>
          </a:solidFill>
          <a:ln/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FA"/>
          </a:solidFill>
          <a:ln/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FA"/>
          </a:solidFill>
          <a:ln/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FA"/>
          </a:solidFill>
          <a:ln/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FA"/>
          </a:solidFill>
          <a:ln/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FA"/>
          </a:solidFill>
          <a:ln/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FA"/>
          </a:solidFill>
          <a:ln/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166336"/>
            <a:ext cx="7556421" cy="28351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Medical Billing Outsourcing: Your Practice's Financial Game-Changer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4341614"/>
            <a:ext cx="75564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Healthcare providers face mounting challenges in 2025—shrinking reimbursements, complex payer rules, and increasing patient responsibility.</a:t>
            </a:r>
            <a:endParaRPr lang="en-US" sz="1750" dirty="0"/>
          </a:p>
        </p:txBody>
      </p:sp>
      <p:sp>
        <p:nvSpPr>
          <p:cNvPr id="5" name="Text 2"/>
          <p:cNvSpPr/>
          <p:nvPr/>
        </p:nvSpPr>
        <p:spPr>
          <a:xfrm>
            <a:off x="793790" y="5685473"/>
            <a:ext cx="75564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Is your practice struggling with an overwhelmed in-house billing team? Outsourcing could be the strategic solution you need.</a:t>
            </a:r>
            <a:endParaRPr lang="en-US" sz="1750" dirty="0"/>
          </a:p>
        </p:txBody>
      </p:sp>
      <p:sp>
        <p:nvSpPr>
          <p:cNvPr id="6" name="Shape 3"/>
          <p:cNvSpPr/>
          <p:nvPr/>
        </p:nvSpPr>
        <p:spPr>
          <a:xfrm>
            <a:off x="793790" y="6683335"/>
            <a:ext cx="362903" cy="362903"/>
          </a:xfrm>
          <a:prstGeom prst="roundRect">
            <a:avLst>
              <a:gd name="adj" fmla="val 25194296"/>
            </a:avLst>
          </a:prstGeom>
          <a:solidFill>
            <a:srgbClr val="7BCC95"/>
          </a:solidFill>
          <a:ln w="762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4"/>
          <p:cNvSpPr/>
          <p:nvPr/>
        </p:nvSpPr>
        <p:spPr>
          <a:xfrm>
            <a:off x="897612" y="6815971"/>
            <a:ext cx="155138" cy="975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750"/>
              </a:lnSpc>
              <a:buNone/>
            </a:pPr>
            <a:r>
              <a:rPr lang="en-US" sz="750" dirty="0">
                <a:solidFill>
                  <a:srgbClr val="4D4D51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kW</a:t>
            </a:r>
            <a:endParaRPr lang="en-US" sz="750" dirty="0"/>
          </a:p>
        </p:txBody>
      </p:sp>
      <p:sp>
        <p:nvSpPr>
          <p:cNvPr id="8" name="Text 5"/>
          <p:cNvSpPr/>
          <p:nvPr/>
        </p:nvSpPr>
        <p:spPr>
          <a:xfrm>
            <a:off x="1270040" y="6666428"/>
            <a:ext cx="2919651" cy="3968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2200" b="1" dirty="0">
                <a:solidFill>
                  <a:srgbClr val="454240"/>
                </a:solidFill>
                <a:latin typeface="DM Sans Bold" pitchFamily="34" charset="0"/>
                <a:ea typeface="DM Sans Bold" pitchFamily="34" charset="-122"/>
                <a:cs typeface="DM Sans Bold" pitchFamily="34" charset="-120"/>
              </a:rPr>
              <a:t>by Kimberly Wiethoff</a:t>
            </a:r>
            <a:endParaRPr lang="en-US" sz="2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834628"/>
            <a:ext cx="10137577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Selecting Your Ideal Billing Partner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7430" y="1997035"/>
            <a:ext cx="1614011" cy="1306949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4892" y="2613065"/>
            <a:ext cx="318968" cy="398621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5088255" y="2223849"/>
            <a:ext cx="3045738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Strategic Partnership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5088255" y="2714268"/>
            <a:ext cx="570214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A true revenue cycle advisor, not just a service vendor.</a:t>
            </a:r>
            <a:endParaRPr lang="en-US" sz="1750" dirty="0"/>
          </a:p>
        </p:txBody>
      </p:sp>
      <p:sp>
        <p:nvSpPr>
          <p:cNvPr id="7" name="Shape 3"/>
          <p:cNvSpPr/>
          <p:nvPr/>
        </p:nvSpPr>
        <p:spPr>
          <a:xfrm>
            <a:off x="4918115" y="3317081"/>
            <a:ext cx="8861822" cy="15240"/>
          </a:xfrm>
          <a:prstGeom prst="roundRect">
            <a:avLst>
              <a:gd name="adj" fmla="val 625116"/>
            </a:avLst>
          </a:prstGeom>
          <a:solidFill>
            <a:srgbClr val="DDD3BA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0424" y="3360658"/>
            <a:ext cx="3228022" cy="1306949"/>
          </a:xfrm>
          <a:prstGeom prst="rect">
            <a:avLst/>
          </a:prstGeom>
        </p:spPr>
      </p:pic>
      <p:pic>
        <p:nvPicPr>
          <p:cNvPr id="9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94892" y="3814762"/>
            <a:ext cx="318968" cy="398621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5895261" y="3587472"/>
            <a:ext cx="3053120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Performance Metrics</a:t>
            </a:r>
            <a:endParaRPr lang="en-US" sz="2200" dirty="0"/>
          </a:p>
        </p:txBody>
      </p:sp>
      <p:sp>
        <p:nvSpPr>
          <p:cNvPr id="11" name="Text 5"/>
          <p:cNvSpPr/>
          <p:nvPr/>
        </p:nvSpPr>
        <p:spPr>
          <a:xfrm>
            <a:off x="5895261" y="4077891"/>
            <a:ext cx="5470684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Transparent reporting and accountability for results.</a:t>
            </a:r>
            <a:endParaRPr lang="en-US" sz="1750" dirty="0"/>
          </a:p>
        </p:txBody>
      </p:sp>
      <p:sp>
        <p:nvSpPr>
          <p:cNvPr id="12" name="Shape 6"/>
          <p:cNvSpPr/>
          <p:nvPr/>
        </p:nvSpPr>
        <p:spPr>
          <a:xfrm>
            <a:off x="5725120" y="4680704"/>
            <a:ext cx="8054816" cy="15240"/>
          </a:xfrm>
          <a:prstGeom prst="roundRect">
            <a:avLst>
              <a:gd name="adj" fmla="val 625116"/>
            </a:avLst>
          </a:prstGeom>
          <a:solidFill>
            <a:srgbClr val="DDD3BA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33418" y="4724281"/>
            <a:ext cx="4842034" cy="1306949"/>
          </a:xfrm>
          <a:prstGeom prst="rect">
            <a:avLst/>
          </a:prstGeom>
        </p:spPr>
      </p:pic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94892" y="5178385"/>
            <a:ext cx="318968" cy="398621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6702266" y="4951095"/>
            <a:ext cx="3031569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Specialty Experience</a:t>
            </a:r>
            <a:endParaRPr lang="en-US" sz="2200" dirty="0"/>
          </a:p>
        </p:txBody>
      </p:sp>
      <p:sp>
        <p:nvSpPr>
          <p:cNvPr id="16" name="Text 8"/>
          <p:cNvSpPr/>
          <p:nvPr/>
        </p:nvSpPr>
        <p:spPr>
          <a:xfrm>
            <a:off x="6702266" y="5441513"/>
            <a:ext cx="4870847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Deep knowledge of your specific medical field.</a:t>
            </a:r>
            <a:endParaRPr lang="en-US" sz="1750" dirty="0"/>
          </a:p>
        </p:txBody>
      </p:sp>
      <p:sp>
        <p:nvSpPr>
          <p:cNvPr id="17" name="Shape 9"/>
          <p:cNvSpPr/>
          <p:nvPr/>
        </p:nvSpPr>
        <p:spPr>
          <a:xfrm>
            <a:off x="6532126" y="6044327"/>
            <a:ext cx="7247811" cy="15240"/>
          </a:xfrm>
          <a:prstGeom prst="roundRect">
            <a:avLst>
              <a:gd name="adj" fmla="val 625116"/>
            </a:avLst>
          </a:prstGeom>
          <a:solidFill>
            <a:srgbClr val="DDD3BA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8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6294" y="6087904"/>
            <a:ext cx="6456164" cy="1306949"/>
          </a:xfrm>
          <a:prstGeom prst="rect">
            <a:avLst/>
          </a:prstGeom>
        </p:spPr>
      </p:pic>
      <p:pic>
        <p:nvPicPr>
          <p:cNvPr id="19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94773" y="6542008"/>
            <a:ext cx="318968" cy="398621"/>
          </a:xfrm>
          <a:prstGeom prst="rect">
            <a:avLst/>
          </a:prstGeom>
        </p:spPr>
      </p:pic>
      <p:sp>
        <p:nvSpPr>
          <p:cNvPr id="20" name="Text 10"/>
          <p:cNvSpPr/>
          <p:nvPr/>
        </p:nvSpPr>
        <p:spPr>
          <a:xfrm>
            <a:off x="7509272" y="6314718"/>
            <a:ext cx="4115157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Responsive Communication</a:t>
            </a:r>
            <a:endParaRPr lang="en-US" sz="2200" dirty="0"/>
          </a:p>
        </p:txBody>
      </p:sp>
      <p:sp>
        <p:nvSpPr>
          <p:cNvPr id="21" name="Text 11"/>
          <p:cNvSpPr/>
          <p:nvPr/>
        </p:nvSpPr>
        <p:spPr>
          <a:xfrm>
            <a:off x="7509272" y="6805136"/>
            <a:ext cx="498395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Dedicated account manager and support team.</a:t>
            </a:r>
            <a:endParaRPr lang="en-US" sz="175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0932" y="621387"/>
            <a:ext cx="11161752" cy="7061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00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Real Results From Practices Like Yours</a:t>
            </a:r>
            <a:endParaRPr lang="en-US" sz="440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552" y="1925003"/>
            <a:ext cx="3122771" cy="3122771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2060" y="1925003"/>
            <a:ext cx="3122771" cy="3122771"/>
          </a:xfrm>
          <a:prstGeom prst="rect">
            <a:avLst/>
          </a:prstGeom>
        </p:spPr>
      </p:pic>
      <p:pic>
        <p:nvPicPr>
          <p:cNvPr id="5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05568" y="1925003"/>
            <a:ext cx="3122771" cy="3122771"/>
          </a:xfrm>
          <a:prstGeom prst="rect">
            <a:avLst/>
          </a:prstGeom>
        </p:spPr>
      </p:pic>
      <p:pic>
        <p:nvPicPr>
          <p:cNvPr id="6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09077" y="1925003"/>
            <a:ext cx="3122771" cy="3122771"/>
          </a:xfrm>
          <a:prstGeom prst="rect">
            <a:avLst/>
          </a:prstGeom>
        </p:spPr>
      </p:pic>
      <p:sp>
        <p:nvSpPr>
          <p:cNvPr id="7" name="Shape 1"/>
          <p:cNvSpPr/>
          <p:nvPr/>
        </p:nvSpPr>
        <p:spPr>
          <a:xfrm>
            <a:off x="790932" y="5701665"/>
            <a:ext cx="508397" cy="508397"/>
          </a:xfrm>
          <a:prstGeom prst="roundRect">
            <a:avLst>
              <a:gd name="adj" fmla="val 18670"/>
            </a:avLst>
          </a:prstGeom>
          <a:solidFill>
            <a:srgbClr val="F7EDD4"/>
          </a:solidFill>
          <a:ln w="7620">
            <a:solidFill>
              <a:srgbClr val="DDD3B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2"/>
          <p:cNvSpPr/>
          <p:nvPr/>
        </p:nvSpPr>
        <p:spPr>
          <a:xfrm>
            <a:off x="1525310" y="5701665"/>
            <a:ext cx="3464481" cy="7062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98.7% clean claim rate for cardiology group</a:t>
            </a:r>
            <a:endParaRPr lang="en-US" sz="2200" dirty="0"/>
          </a:p>
        </p:txBody>
      </p:sp>
      <p:sp>
        <p:nvSpPr>
          <p:cNvPr id="9" name="Text 3"/>
          <p:cNvSpPr/>
          <p:nvPr/>
        </p:nvSpPr>
        <p:spPr>
          <a:xfrm>
            <a:off x="1525310" y="6543437"/>
            <a:ext cx="3464481" cy="7229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Reduced denials by 42% in first quarter after switch.</a:t>
            </a:r>
            <a:endParaRPr lang="en-US" sz="1750" dirty="0"/>
          </a:p>
        </p:txBody>
      </p:sp>
      <p:sp>
        <p:nvSpPr>
          <p:cNvPr id="10" name="Shape 4"/>
          <p:cNvSpPr/>
          <p:nvPr/>
        </p:nvSpPr>
        <p:spPr>
          <a:xfrm>
            <a:off x="5215771" y="5701665"/>
            <a:ext cx="508397" cy="508397"/>
          </a:xfrm>
          <a:prstGeom prst="roundRect">
            <a:avLst>
              <a:gd name="adj" fmla="val 18670"/>
            </a:avLst>
          </a:prstGeom>
          <a:solidFill>
            <a:srgbClr val="F7EDD4"/>
          </a:solidFill>
          <a:ln w="7620">
            <a:solidFill>
              <a:srgbClr val="DDD3B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 5"/>
          <p:cNvSpPr/>
          <p:nvPr/>
        </p:nvSpPr>
        <p:spPr>
          <a:xfrm>
            <a:off x="5950148" y="5701665"/>
            <a:ext cx="3464481" cy="10594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14-day average payment time for pediatric practice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5950148" y="6896576"/>
            <a:ext cx="3464481" cy="7229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Down from 32 days with previous in-house billing.</a:t>
            </a:r>
            <a:endParaRPr lang="en-US" sz="1750" dirty="0"/>
          </a:p>
        </p:txBody>
      </p:sp>
      <p:sp>
        <p:nvSpPr>
          <p:cNvPr id="13" name="Shape 7"/>
          <p:cNvSpPr/>
          <p:nvPr/>
        </p:nvSpPr>
        <p:spPr>
          <a:xfrm>
            <a:off x="9640610" y="5701665"/>
            <a:ext cx="508397" cy="508397"/>
          </a:xfrm>
          <a:prstGeom prst="roundRect">
            <a:avLst>
              <a:gd name="adj" fmla="val 18670"/>
            </a:avLst>
          </a:prstGeom>
          <a:solidFill>
            <a:srgbClr val="F7EDD4"/>
          </a:solidFill>
          <a:ln w="7620">
            <a:solidFill>
              <a:srgbClr val="DDD3B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" name="Text 8"/>
          <p:cNvSpPr/>
          <p:nvPr/>
        </p:nvSpPr>
        <p:spPr>
          <a:xfrm>
            <a:off x="10374987" y="5701665"/>
            <a:ext cx="3464481" cy="10594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$247,000 additional revenue for orthopedic clinic</a:t>
            </a:r>
            <a:endParaRPr lang="en-US" sz="2200" dirty="0"/>
          </a:p>
        </p:txBody>
      </p:sp>
      <p:sp>
        <p:nvSpPr>
          <p:cNvPr id="15" name="Text 9"/>
          <p:cNvSpPr/>
          <p:nvPr/>
        </p:nvSpPr>
        <p:spPr>
          <a:xfrm>
            <a:off x="10374987" y="6896576"/>
            <a:ext cx="3464481" cy="7229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Recovered through proper coding and denial management.</a:t>
            </a:r>
            <a:endParaRPr lang="en-US" sz="175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62926" y="786646"/>
            <a:ext cx="7590949" cy="138660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450"/>
              </a:lnSpc>
              <a:buNone/>
            </a:pPr>
            <a:r>
              <a:rPr lang="en-US" sz="4350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Position Your Practice for Success in 2025</a:t>
            </a:r>
            <a:endParaRPr lang="en-US" sz="4350" dirty="0"/>
          </a:p>
        </p:txBody>
      </p:sp>
      <p:sp>
        <p:nvSpPr>
          <p:cNvPr id="4" name="Shape 1"/>
          <p:cNvSpPr/>
          <p:nvPr/>
        </p:nvSpPr>
        <p:spPr>
          <a:xfrm>
            <a:off x="6262926" y="2506028"/>
            <a:ext cx="166330" cy="1189911"/>
          </a:xfrm>
          <a:prstGeom prst="roundRect">
            <a:avLst>
              <a:gd name="adj" fmla="val 56031"/>
            </a:avLst>
          </a:prstGeom>
          <a:solidFill>
            <a:srgbClr val="F7EDD4"/>
          </a:solidFill>
          <a:ln w="7620">
            <a:solidFill>
              <a:srgbClr val="DDD3B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6762036" y="2506028"/>
            <a:ext cx="4007763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Assess Current Performance</a:t>
            </a:r>
            <a:endParaRPr lang="en-US" sz="2150" dirty="0"/>
          </a:p>
        </p:txBody>
      </p:sp>
      <p:sp>
        <p:nvSpPr>
          <p:cNvPr id="6" name="Text 3"/>
          <p:cNvSpPr/>
          <p:nvPr/>
        </p:nvSpPr>
        <p:spPr>
          <a:xfrm>
            <a:off x="6762036" y="2985849"/>
            <a:ext cx="7091839" cy="7100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Review key metrics like days in A/R, denial rates, and collection ratios.</a:t>
            </a:r>
            <a:endParaRPr lang="en-US" sz="1700" dirty="0"/>
          </a:p>
        </p:txBody>
      </p:sp>
      <p:sp>
        <p:nvSpPr>
          <p:cNvPr id="7" name="Shape 4"/>
          <p:cNvSpPr/>
          <p:nvPr/>
        </p:nvSpPr>
        <p:spPr>
          <a:xfrm>
            <a:off x="6595705" y="3917752"/>
            <a:ext cx="166330" cy="834866"/>
          </a:xfrm>
          <a:prstGeom prst="roundRect">
            <a:avLst>
              <a:gd name="adj" fmla="val 56031"/>
            </a:avLst>
          </a:prstGeom>
          <a:solidFill>
            <a:srgbClr val="F7EDD4"/>
          </a:solidFill>
          <a:ln w="7620">
            <a:solidFill>
              <a:srgbClr val="DDD3B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/>
          <p:nvPr/>
        </p:nvSpPr>
        <p:spPr>
          <a:xfrm>
            <a:off x="7094815" y="3917752"/>
            <a:ext cx="3683675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Request Vendor Proposals</a:t>
            </a:r>
            <a:endParaRPr lang="en-US" sz="2150" dirty="0"/>
          </a:p>
        </p:txBody>
      </p:sp>
      <p:sp>
        <p:nvSpPr>
          <p:cNvPr id="9" name="Text 6"/>
          <p:cNvSpPr/>
          <p:nvPr/>
        </p:nvSpPr>
        <p:spPr>
          <a:xfrm>
            <a:off x="7094815" y="4397573"/>
            <a:ext cx="6759059" cy="3550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Get detailed quotes from 3-5 medical billing specialists.</a:t>
            </a:r>
            <a:endParaRPr lang="en-US" sz="1700" dirty="0"/>
          </a:p>
        </p:txBody>
      </p:sp>
      <p:sp>
        <p:nvSpPr>
          <p:cNvPr id="10" name="Shape 7"/>
          <p:cNvSpPr/>
          <p:nvPr/>
        </p:nvSpPr>
        <p:spPr>
          <a:xfrm>
            <a:off x="6928604" y="4974431"/>
            <a:ext cx="166330" cy="834866"/>
          </a:xfrm>
          <a:prstGeom prst="roundRect">
            <a:avLst>
              <a:gd name="adj" fmla="val 56031"/>
            </a:avLst>
          </a:prstGeom>
          <a:solidFill>
            <a:srgbClr val="F7EDD4"/>
          </a:solidFill>
          <a:ln w="7620">
            <a:solidFill>
              <a:srgbClr val="DDD3B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 8"/>
          <p:cNvSpPr/>
          <p:nvPr/>
        </p:nvSpPr>
        <p:spPr>
          <a:xfrm>
            <a:off x="7427714" y="4974431"/>
            <a:ext cx="4403288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Plan Implementation Timeline</a:t>
            </a:r>
            <a:endParaRPr lang="en-US" sz="2150" dirty="0"/>
          </a:p>
        </p:txBody>
      </p:sp>
      <p:sp>
        <p:nvSpPr>
          <p:cNvPr id="12" name="Text 9"/>
          <p:cNvSpPr/>
          <p:nvPr/>
        </p:nvSpPr>
        <p:spPr>
          <a:xfrm>
            <a:off x="7427714" y="5454253"/>
            <a:ext cx="6426160" cy="3550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Create a 60-90 day transition schedule to prevent disruption.</a:t>
            </a:r>
            <a:endParaRPr lang="en-US" sz="1700" dirty="0"/>
          </a:p>
        </p:txBody>
      </p:sp>
      <p:sp>
        <p:nvSpPr>
          <p:cNvPr id="13" name="Shape 10"/>
          <p:cNvSpPr/>
          <p:nvPr/>
        </p:nvSpPr>
        <p:spPr>
          <a:xfrm>
            <a:off x="7261384" y="6031111"/>
            <a:ext cx="166330" cy="1189911"/>
          </a:xfrm>
          <a:prstGeom prst="roundRect">
            <a:avLst>
              <a:gd name="adj" fmla="val 56031"/>
            </a:avLst>
          </a:prstGeom>
          <a:solidFill>
            <a:srgbClr val="F7EDD4"/>
          </a:solidFill>
          <a:ln w="7620">
            <a:solidFill>
              <a:srgbClr val="DDD3B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" name="Text 11"/>
          <p:cNvSpPr/>
          <p:nvPr/>
        </p:nvSpPr>
        <p:spPr>
          <a:xfrm>
            <a:off x="7760494" y="6031111"/>
            <a:ext cx="3687485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Measure Ongoing Success</a:t>
            </a:r>
            <a:endParaRPr lang="en-US" sz="2150" dirty="0"/>
          </a:p>
        </p:txBody>
      </p:sp>
      <p:sp>
        <p:nvSpPr>
          <p:cNvPr id="15" name="Text 12"/>
          <p:cNvSpPr/>
          <p:nvPr/>
        </p:nvSpPr>
        <p:spPr>
          <a:xfrm>
            <a:off x="7760494" y="6510933"/>
            <a:ext cx="6093381" cy="7100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Track improvements in revenue, staff satisfaction, and patient care.</a:t>
            </a:r>
            <a:endParaRPr lang="en-US" sz="1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97230" y="548640"/>
            <a:ext cx="10891599" cy="6226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900"/>
              </a:lnSpc>
              <a:buNone/>
            </a:pPr>
            <a:r>
              <a:rPr lang="en-US" sz="3900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The Financial Reality for Medical Practices</a:t>
            </a:r>
            <a:endParaRPr lang="en-US" sz="3900" dirty="0"/>
          </a:p>
        </p:txBody>
      </p:sp>
      <p:sp>
        <p:nvSpPr>
          <p:cNvPr id="3" name="Text 1"/>
          <p:cNvSpPr/>
          <p:nvPr/>
        </p:nvSpPr>
        <p:spPr>
          <a:xfrm>
            <a:off x="697230" y="1569720"/>
            <a:ext cx="13235940" cy="6372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Today's medical practices face unprecedented financial pressures that directly impact profitability and sustainability. These challenges create a complex landscape that practices must navigate effectively to remain viable.</a:t>
            </a:r>
            <a:endParaRPr lang="en-US" sz="2000" dirty="0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6988" y="1482519"/>
            <a:ext cx="5206805" cy="5897132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697230" y="2903982"/>
            <a:ext cx="199192" cy="199192"/>
          </a:xfrm>
          <a:prstGeom prst="roundRect">
            <a:avLst>
              <a:gd name="adj" fmla="val 9181"/>
            </a:avLst>
          </a:prstGeom>
          <a:solidFill>
            <a:srgbClr val="40320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Text 3"/>
          <p:cNvSpPr/>
          <p:nvPr/>
        </p:nvSpPr>
        <p:spPr>
          <a:xfrm>
            <a:off x="957382" y="2903982"/>
            <a:ext cx="2895290" cy="3983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550"/>
              </a:lnSpc>
              <a:buNone/>
            </a:pPr>
            <a:r>
              <a:rPr lang="en-US" sz="15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Shrinking Reimbursements</a:t>
            </a:r>
            <a:endParaRPr lang="en-US" sz="1550" dirty="0"/>
          </a:p>
        </p:txBody>
      </p:sp>
      <p:sp>
        <p:nvSpPr>
          <p:cNvPr id="7" name="Shape 4"/>
          <p:cNvSpPr/>
          <p:nvPr/>
        </p:nvSpPr>
        <p:spPr>
          <a:xfrm>
            <a:off x="697230" y="3601069"/>
            <a:ext cx="199192" cy="199192"/>
          </a:xfrm>
          <a:prstGeom prst="roundRect">
            <a:avLst>
              <a:gd name="adj" fmla="val 9181"/>
            </a:avLst>
          </a:prstGeom>
          <a:solidFill>
            <a:srgbClr val="785D17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/>
          <p:nvPr/>
        </p:nvSpPr>
        <p:spPr>
          <a:xfrm>
            <a:off x="957382" y="3601069"/>
            <a:ext cx="1963936" cy="19919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550"/>
              </a:lnSpc>
              <a:buNone/>
            </a:pPr>
            <a:r>
              <a:rPr lang="en-US" sz="15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Changing Payer Rules</a:t>
            </a:r>
            <a:endParaRPr lang="en-US" sz="1550" dirty="0"/>
          </a:p>
        </p:txBody>
      </p:sp>
      <p:sp>
        <p:nvSpPr>
          <p:cNvPr id="9" name="Shape 6"/>
          <p:cNvSpPr/>
          <p:nvPr/>
        </p:nvSpPr>
        <p:spPr>
          <a:xfrm>
            <a:off x="697230" y="4269653"/>
            <a:ext cx="199192" cy="199192"/>
          </a:xfrm>
          <a:prstGeom prst="roundRect">
            <a:avLst>
              <a:gd name="adj" fmla="val 9181"/>
            </a:avLst>
          </a:prstGeom>
          <a:solidFill>
            <a:srgbClr val="B08821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0" name="Text 7"/>
          <p:cNvSpPr/>
          <p:nvPr/>
        </p:nvSpPr>
        <p:spPr>
          <a:xfrm>
            <a:off x="957382" y="4269653"/>
            <a:ext cx="2895290" cy="3983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550"/>
              </a:lnSpc>
              <a:buNone/>
            </a:pPr>
            <a:r>
              <a:rPr lang="en-US" sz="15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Growing Patient Responsibility</a:t>
            </a:r>
            <a:endParaRPr lang="en-US" sz="1550" dirty="0"/>
          </a:p>
        </p:txBody>
      </p:sp>
      <p:sp>
        <p:nvSpPr>
          <p:cNvPr id="11" name="Shape 8"/>
          <p:cNvSpPr/>
          <p:nvPr/>
        </p:nvSpPr>
        <p:spPr>
          <a:xfrm>
            <a:off x="697230" y="5039892"/>
            <a:ext cx="199192" cy="199192"/>
          </a:xfrm>
          <a:prstGeom prst="roundRect">
            <a:avLst>
              <a:gd name="adj" fmla="val 9181"/>
            </a:avLst>
          </a:prstGeom>
          <a:solidFill>
            <a:srgbClr val="D9AD3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2" name="Text 9"/>
          <p:cNvSpPr/>
          <p:nvPr/>
        </p:nvSpPr>
        <p:spPr>
          <a:xfrm>
            <a:off x="957382" y="5039892"/>
            <a:ext cx="1764983" cy="19919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550"/>
              </a:lnSpc>
              <a:buNone/>
            </a:pPr>
            <a:r>
              <a:rPr lang="en-US" sz="15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Staffing Challenges</a:t>
            </a:r>
            <a:endParaRPr lang="en-US" sz="1550" dirty="0"/>
          </a:p>
        </p:txBody>
      </p:sp>
      <p:sp>
        <p:nvSpPr>
          <p:cNvPr id="13" name="Shape 10"/>
          <p:cNvSpPr/>
          <p:nvPr/>
        </p:nvSpPr>
        <p:spPr>
          <a:xfrm>
            <a:off x="697230" y="5732859"/>
            <a:ext cx="199192" cy="199192"/>
          </a:xfrm>
          <a:prstGeom prst="roundRect">
            <a:avLst>
              <a:gd name="adj" fmla="val 9181"/>
            </a:avLst>
          </a:prstGeom>
          <a:solidFill>
            <a:srgbClr val="E4C472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4" name="Text 11"/>
          <p:cNvSpPr/>
          <p:nvPr/>
        </p:nvSpPr>
        <p:spPr>
          <a:xfrm>
            <a:off x="957382" y="5732859"/>
            <a:ext cx="1634847" cy="19919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550"/>
              </a:lnSpc>
              <a:buNone/>
            </a:pPr>
            <a:r>
              <a:rPr lang="en-US" sz="15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Technology Costs</a:t>
            </a:r>
            <a:endParaRPr lang="en-US" sz="1550" dirty="0"/>
          </a:p>
        </p:txBody>
      </p:sp>
      <p:sp>
        <p:nvSpPr>
          <p:cNvPr id="15" name="Text 12"/>
          <p:cNvSpPr/>
          <p:nvPr/>
        </p:nvSpPr>
        <p:spPr>
          <a:xfrm>
            <a:off x="8114705" y="2415254"/>
            <a:ext cx="5826085" cy="191166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60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As shown in the chart, shrinking reimbursements represent the largest financial challenge at 35%, creating significant revenue pressure on practices of all sizes. Constantly changing payer rules (25%) require continuous staff training and claim adjustments, while growing patient responsibility (20%) increases collection complexities and potential bad debt.</a:t>
            </a:r>
            <a:endParaRPr lang="en-US" sz="1600" dirty="0"/>
          </a:p>
        </p:txBody>
      </p:sp>
      <p:sp>
        <p:nvSpPr>
          <p:cNvPr id="16" name="Text 13"/>
          <p:cNvSpPr/>
          <p:nvPr/>
        </p:nvSpPr>
        <p:spPr>
          <a:xfrm>
            <a:off x="8114705" y="4835414"/>
            <a:ext cx="5826085" cy="191166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60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Staffing challenges (15%) include high turnover rates and difficulty finding qualified billing specialists in today's competitive market. Meanwhile, the ongoing investment in technology (5%) remains necessary but creates additional financial strain as practices try to keep pace with industry requirements.</a:t>
            </a:r>
            <a:endParaRPr lang="en-US" sz="1600" dirty="0"/>
          </a:p>
        </p:txBody>
      </p:sp>
      <p:sp>
        <p:nvSpPr>
          <p:cNvPr id="17" name="Text 14"/>
          <p:cNvSpPr/>
          <p:nvPr/>
        </p:nvSpPr>
        <p:spPr>
          <a:xfrm>
            <a:off x="697230" y="7043737"/>
            <a:ext cx="13235940" cy="6372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60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These combined factors create a perfect storm for medical practices that lack specialized billing expertise or adequate resources—highlighting why many are reconsidering their approach to revenue cycle management.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080855"/>
            <a:ext cx="10183535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Cost Savings Through Outsourcing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35661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In-House Expenses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3937754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Full-time staff salaries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793790" y="4379952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Employee benefits</a:t>
            </a:r>
            <a:endParaRPr lang="en-US" sz="1750" dirty="0"/>
          </a:p>
        </p:txBody>
      </p:sp>
      <p:sp>
        <p:nvSpPr>
          <p:cNvPr id="6" name="Text 4"/>
          <p:cNvSpPr/>
          <p:nvPr/>
        </p:nvSpPr>
        <p:spPr>
          <a:xfrm>
            <a:off x="793790" y="4822150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Training costs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793790" y="5264348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Software licenses</a:t>
            </a:r>
            <a:endParaRPr lang="en-US" sz="1750" dirty="0"/>
          </a:p>
        </p:txBody>
      </p:sp>
      <p:sp>
        <p:nvSpPr>
          <p:cNvPr id="8" name="Text 6"/>
          <p:cNvSpPr/>
          <p:nvPr/>
        </p:nvSpPr>
        <p:spPr>
          <a:xfrm>
            <a:off x="793790" y="5706547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Claims management tools</a:t>
            </a:r>
            <a:endParaRPr lang="en-US" sz="1750" dirty="0"/>
          </a:p>
        </p:txBody>
      </p:sp>
      <p:sp>
        <p:nvSpPr>
          <p:cNvPr id="9" name="Text 7"/>
          <p:cNvSpPr/>
          <p:nvPr/>
        </p:nvSpPr>
        <p:spPr>
          <a:xfrm>
            <a:off x="7599521" y="3356610"/>
            <a:ext cx="302216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Outsourced Solution</a:t>
            </a:r>
            <a:endParaRPr lang="en-US" sz="2200" dirty="0"/>
          </a:p>
        </p:txBody>
      </p:sp>
      <p:sp>
        <p:nvSpPr>
          <p:cNvPr id="10" name="Text 8"/>
          <p:cNvSpPr/>
          <p:nvPr/>
        </p:nvSpPr>
        <p:spPr>
          <a:xfrm>
            <a:off x="7599521" y="3937754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Single predictable fee</a:t>
            </a:r>
            <a:endParaRPr lang="en-US" sz="1750" dirty="0"/>
          </a:p>
        </p:txBody>
      </p:sp>
      <p:sp>
        <p:nvSpPr>
          <p:cNvPr id="11" name="Text 9"/>
          <p:cNvSpPr/>
          <p:nvPr/>
        </p:nvSpPr>
        <p:spPr>
          <a:xfrm>
            <a:off x="7599521" y="4379952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No employee overhead</a:t>
            </a:r>
            <a:endParaRPr lang="en-US" sz="1750" dirty="0"/>
          </a:p>
        </p:txBody>
      </p:sp>
      <p:sp>
        <p:nvSpPr>
          <p:cNvPr id="12" name="Text 10"/>
          <p:cNvSpPr/>
          <p:nvPr/>
        </p:nvSpPr>
        <p:spPr>
          <a:xfrm>
            <a:off x="7599521" y="4822150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No technology investments</a:t>
            </a:r>
            <a:endParaRPr lang="en-US" sz="1750" dirty="0"/>
          </a:p>
        </p:txBody>
      </p:sp>
      <p:sp>
        <p:nvSpPr>
          <p:cNvPr id="13" name="Text 11"/>
          <p:cNvSpPr/>
          <p:nvPr/>
        </p:nvSpPr>
        <p:spPr>
          <a:xfrm>
            <a:off x="7599521" y="5264348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Scalable as needed</a:t>
            </a:r>
            <a:endParaRPr lang="en-US" sz="1750" dirty="0"/>
          </a:p>
        </p:txBody>
      </p:sp>
      <p:sp>
        <p:nvSpPr>
          <p:cNvPr id="14" name="Text 12"/>
          <p:cNvSpPr/>
          <p:nvPr/>
        </p:nvSpPr>
        <p:spPr>
          <a:xfrm>
            <a:off x="7599521" y="5706547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No compliance update costs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625209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34973" y="3528298"/>
            <a:ext cx="12180332" cy="6562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150"/>
              </a:lnSpc>
              <a:buNone/>
            </a:pPr>
            <a:r>
              <a:rPr lang="en-US" sz="4100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Improved Claim Accuracy &amp; Faster Payments</a:t>
            </a:r>
            <a:endParaRPr lang="en-US" sz="410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973" y="4499491"/>
            <a:ext cx="3290054" cy="83998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944880" y="5654397"/>
            <a:ext cx="2625209" cy="32813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Clean Claims</a:t>
            </a:r>
            <a:endParaRPr lang="en-US" sz="2050" dirty="0"/>
          </a:p>
        </p:txBody>
      </p:sp>
      <p:sp>
        <p:nvSpPr>
          <p:cNvPr id="6" name="Text 2"/>
          <p:cNvSpPr/>
          <p:nvPr/>
        </p:nvSpPr>
        <p:spPr>
          <a:xfrm>
            <a:off x="944880" y="6108502"/>
            <a:ext cx="2870240" cy="100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Professional coders ensure proper documentation and coding.</a:t>
            </a:r>
            <a:endParaRPr lang="en-US" sz="16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25027" y="4499491"/>
            <a:ext cx="3290173" cy="839986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4234934" y="5654397"/>
            <a:ext cx="2870359" cy="6562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First-Pass Acceptance</a:t>
            </a:r>
            <a:endParaRPr lang="en-US" sz="2050" dirty="0"/>
          </a:p>
        </p:txBody>
      </p:sp>
      <p:sp>
        <p:nvSpPr>
          <p:cNvPr id="9" name="Text 4"/>
          <p:cNvSpPr/>
          <p:nvPr/>
        </p:nvSpPr>
        <p:spPr>
          <a:xfrm>
            <a:off x="4234934" y="6436638"/>
            <a:ext cx="2870359" cy="6719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Higher clean claim rates mean fewer rejections.</a:t>
            </a:r>
            <a:endParaRPr lang="en-US" sz="16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15200" y="4499491"/>
            <a:ext cx="3290054" cy="839986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7525107" y="5654397"/>
            <a:ext cx="2625209" cy="32813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Faster Processing</a:t>
            </a:r>
            <a:endParaRPr lang="en-US" sz="2050" dirty="0"/>
          </a:p>
        </p:txBody>
      </p:sp>
      <p:sp>
        <p:nvSpPr>
          <p:cNvPr id="12" name="Text 6"/>
          <p:cNvSpPr/>
          <p:nvPr/>
        </p:nvSpPr>
        <p:spPr>
          <a:xfrm>
            <a:off x="7525107" y="6108502"/>
            <a:ext cx="2870240" cy="100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Timely submission accelerates reimbursement cycles.</a:t>
            </a:r>
            <a:endParaRPr lang="en-US" sz="165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05254" y="4499491"/>
            <a:ext cx="3290173" cy="839986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10815161" y="5654397"/>
            <a:ext cx="2796302" cy="32813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Improved Cash Flow</a:t>
            </a:r>
            <a:endParaRPr lang="en-US" sz="2050" dirty="0"/>
          </a:p>
        </p:txBody>
      </p:sp>
      <p:sp>
        <p:nvSpPr>
          <p:cNvPr id="15" name="Text 8"/>
          <p:cNvSpPr/>
          <p:nvPr/>
        </p:nvSpPr>
        <p:spPr>
          <a:xfrm>
            <a:off x="10815161" y="6108502"/>
            <a:ext cx="2870359" cy="100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Consistent revenue stream supports practice operations.</a:t>
            </a:r>
            <a:endParaRPr lang="en-US" sz="16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31862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27829" y="571857"/>
            <a:ext cx="7688342" cy="129968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100"/>
              </a:lnSpc>
              <a:buNone/>
            </a:pPr>
            <a:r>
              <a:rPr lang="en-US" sz="4050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Expert Knowledge &amp; Advanced Technology</a:t>
            </a:r>
            <a:endParaRPr lang="en-US" sz="4050" dirty="0"/>
          </a:p>
        </p:txBody>
      </p:sp>
      <p:sp>
        <p:nvSpPr>
          <p:cNvPr id="4" name="Shape 1"/>
          <p:cNvSpPr/>
          <p:nvPr/>
        </p:nvSpPr>
        <p:spPr>
          <a:xfrm>
            <a:off x="727829" y="2183368"/>
            <a:ext cx="7688342" cy="1213247"/>
          </a:xfrm>
          <a:prstGeom prst="roundRect">
            <a:avLst>
              <a:gd name="adj" fmla="val 7199"/>
            </a:avLst>
          </a:prstGeom>
          <a:solidFill>
            <a:srgbClr val="F7EDD4"/>
          </a:solidFill>
          <a:ln w="7620">
            <a:solidFill>
              <a:srgbClr val="DDD3B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943332" y="2398871"/>
            <a:ext cx="2599372" cy="3248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Coding Expertise</a:t>
            </a:r>
            <a:endParaRPr lang="en-US" sz="2000" dirty="0"/>
          </a:p>
        </p:txBody>
      </p:sp>
      <p:sp>
        <p:nvSpPr>
          <p:cNvPr id="6" name="Text 3"/>
          <p:cNvSpPr/>
          <p:nvPr/>
        </p:nvSpPr>
        <p:spPr>
          <a:xfrm>
            <a:off x="943332" y="2848332"/>
            <a:ext cx="7257336" cy="3327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Certified specialists stay current with ICD and CPT updates.</a:t>
            </a:r>
            <a:endParaRPr lang="en-US" sz="1600" dirty="0"/>
          </a:p>
        </p:txBody>
      </p:sp>
      <p:sp>
        <p:nvSpPr>
          <p:cNvPr id="7" name="Shape 4"/>
          <p:cNvSpPr/>
          <p:nvPr/>
        </p:nvSpPr>
        <p:spPr>
          <a:xfrm>
            <a:off x="727829" y="3604498"/>
            <a:ext cx="7688342" cy="1213247"/>
          </a:xfrm>
          <a:prstGeom prst="roundRect">
            <a:avLst>
              <a:gd name="adj" fmla="val 7199"/>
            </a:avLst>
          </a:prstGeom>
          <a:solidFill>
            <a:srgbClr val="F7EDD4"/>
          </a:solidFill>
          <a:ln w="7620">
            <a:solidFill>
              <a:srgbClr val="DDD3B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/>
          <p:nvPr/>
        </p:nvSpPr>
        <p:spPr>
          <a:xfrm>
            <a:off x="943332" y="3820001"/>
            <a:ext cx="2599372" cy="3248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Payer Rule Mastery</a:t>
            </a:r>
            <a:endParaRPr lang="en-US" sz="2000" dirty="0"/>
          </a:p>
        </p:txBody>
      </p:sp>
      <p:sp>
        <p:nvSpPr>
          <p:cNvPr id="9" name="Text 6"/>
          <p:cNvSpPr/>
          <p:nvPr/>
        </p:nvSpPr>
        <p:spPr>
          <a:xfrm>
            <a:off x="943332" y="4269462"/>
            <a:ext cx="7257336" cy="3327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Experts navigate complex and frequently changing requirements.</a:t>
            </a:r>
            <a:endParaRPr lang="en-US" sz="1600" dirty="0"/>
          </a:p>
        </p:txBody>
      </p:sp>
      <p:sp>
        <p:nvSpPr>
          <p:cNvPr id="10" name="Shape 7"/>
          <p:cNvSpPr/>
          <p:nvPr/>
        </p:nvSpPr>
        <p:spPr>
          <a:xfrm>
            <a:off x="727829" y="5025628"/>
            <a:ext cx="7688342" cy="1213247"/>
          </a:xfrm>
          <a:prstGeom prst="roundRect">
            <a:avLst>
              <a:gd name="adj" fmla="val 7199"/>
            </a:avLst>
          </a:prstGeom>
          <a:solidFill>
            <a:srgbClr val="F7EDD4"/>
          </a:solidFill>
          <a:ln w="7620">
            <a:solidFill>
              <a:srgbClr val="DDD3B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 8"/>
          <p:cNvSpPr/>
          <p:nvPr/>
        </p:nvSpPr>
        <p:spPr>
          <a:xfrm>
            <a:off x="943332" y="5241131"/>
            <a:ext cx="3028593" cy="3248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Compliance Assurance</a:t>
            </a:r>
            <a:endParaRPr lang="en-US" sz="2000" dirty="0"/>
          </a:p>
        </p:txBody>
      </p:sp>
      <p:sp>
        <p:nvSpPr>
          <p:cNvPr id="12" name="Text 9"/>
          <p:cNvSpPr/>
          <p:nvPr/>
        </p:nvSpPr>
        <p:spPr>
          <a:xfrm>
            <a:off x="943332" y="5690592"/>
            <a:ext cx="7257336" cy="3327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Teams remain updated on regulations to prevent penalties.</a:t>
            </a:r>
            <a:endParaRPr lang="en-US" sz="1600" dirty="0"/>
          </a:p>
        </p:txBody>
      </p:sp>
      <p:sp>
        <p:nvSpPr>
          <p:cNvPr id="13" name="Shape 10"/>
          <p:cNvSpPr/>
          <p:nvPr/>
        </p:nvSpPr>
        <p:spPr>
          <a:xfrm>
            <a:off x="727829" y="6446758"/>
            <a:ext cx="7688342" cy="1213247"/>
          </a:xfrm>
          <a:prstGeom prst="roundRect">
            <a:avLst>
              <a:gd name="adj" fmla="val 7199"/>
            </a:avLst>
          </a:prstGeom>
          <a:solidFill>
            <a:srgbClr val="F7EDD4"/>
          </a:solidFill>
          <a:ln w="7620">
            <a:solidFill>
              <a:srgbClr val="DDD3B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" name="Text 11"/>
          <p:cNvSpPr/>
          <p:nvPr/>
        </p:nvSpPr>
        <p:spPr>
          <a:xfrm>
            <a:off x="943332" y="6662261"/>
            <a:ext cx="2599372" cy="3248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Advanced Analytics</a:t>
            </a:r>
            <a:endParaRPr lang="en-US" sz="2000" dirty="0"/>
          </a:p>
        </p:txBody>
      </p:sp>
      <p:sp>
        <p:nvSpPr>
          <p:cNvPr id="15" name="Text 12"/>
          <p:cNvSpPr/>
          <p:nvPr/>
        </p:nvSpPr>
        <p:spPr>
          <a:xfrm>
            <a:off x="943332" y="7111722"/>
            <a:ext cx="7257336" cy="3327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Powerful reporting tools identify revenue opportunities.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251109"/>
            <a:ext cx="10335458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Real-World Technology Advantages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1857256" y="286154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Robust Analytics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3351967"/>
            <a:ext cx="389870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Advanced reporting identifies revenue improvement opportunities.</a:t>
            </a:r>
            <a:endParaRPr lang="en-US" sz="1750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6731" y="3176588"/>
            <a:ext cx="339328" cy="42422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9937790" y="286154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Automation Tools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9937790" y="3351967"/>
            <a:ext cx="3898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AI-powered solutions detect errors before submission.</a:t>
            </a:r>
            <a:endParaRPr lang="en-US" sz="17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52604" y="3565088"/>
            <a:ext cx="339328" cy="424220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9937790" y="5314117"/>
            <a:ext cx="3043952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Security Compliance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9937790" y="5804535"/>
            <a:ext cx="3898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HIPAA-compliant systems protect sensitive patient data.</a:t>
            </a:r>
            <a:endParaRPr lang="en-US" sz="175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64103" y="5790962"/>
            <a:ext cx="339328" cy="424220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1857256" y="531411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Cloud Integration</a:t>
            </a:r>
            <a:endParaRPr lang="en-US" sz="2200" dirty="0"/>
          </a:p>
        </p:txBody>
      </p:sp>
      <p:sp>
        <p:nvSpPr>
          <p:cNvPr id="16" name="Text 8"/>
          <p:cNvSpPr/>
          <p:nvPr/>
        </p:nvSpPr>
        <p:spPr>
          <a:xfrm>
            <a:off x="793790" y="5804535"/>
            <a:ext cx="389870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Seamless connections with your existing EHR system.</a:t>
            </a:r>
            <a:endParaRPr lang="en-US" sz="1750" dirty="0"/>
          </a:p>
        </p:txBody>
      </p:sp>
      <p:pic>
        <p:nvPicPr>
          <p:cNvPr id="17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18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38230" y="5402461"/>
            <a:ext cx="339328" cy="42422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32934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77240" y="610672"/>
            <a:ext cx="7589520" cy="13877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450"/>
              </a:lnSpc>
              <a:buNone/>
            </a:pPr>
            <a:r>
              <a:rPr lang="en-US" sz="4350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More Time for Patient Care</a:t>
            </a:r>
            <a:endParaRPr lang="en-US" sz="4350" dirty="0"/>
          </a:p>
        </p:txBody>
      </p:sp>
      <p:sp>
        <p:nvSpPr>
          <p:cNvPr id="4" name="Text 1"/>
          <p:cNvSpPr/>
          <p:nvPr/>
        </p:nvSpPr>
        <p:spPr>
          <a:xfrm>
            <a:off x="777240" y="2442567"/>
            <a:ext cx="3628192" cy="7328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750"/>
              </a:lnSpc>
              <a:buNone/>
            </a:pPr>
            <a:r>
              <a:rPr lang="en-US" sz="575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36%</a:t>
            </a:r>
            <a:endParaRPr lang="en-US" sz="5750" dirty="0"/>
          </a:p>
        </p:txBody>
      </p:sp>
      <p:sp>
        <p:nvSpPr>
          <p:cNvPr id="5" name="Text 2"/>
          <p:cNvSpPr/>
          <p:nvPr/>
        </p:nvSpPr>
        <p:spPr>
          <a:xfrm>
            <a:off x="1203246" y="3452932"/>
            <a:ext cx="2776180" cy="3470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00"/>
              </a:lnSpc>
              <a:buNone/>
            </a:pPr>
            <a:r>
              <a:rPr lang="en-US" sz="215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Staff Time Saved</a:t>
            </a:r>
            <a:endParaRPr lang="en-US" sz="2150" dirty="0"/>
          </a:p>
        </p:txBody>
      </p:sp>
      <p:sp>
        <p:nvSpPr>
          <p:cNvPr id="6" name="Text 3"/>
          <p:cNvSpPr/>
          <p:nvPr/>
        </p:nvSpPr>
        <p:spPr>
          <a:xfrm>
            <a:off x="777240" y="3933230"/>
            <a:ext cx="3628192" cy="7105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170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Hours redirected from billing tasks to patient interactions</a:t>
            </a:r>
            <a:endParaRPr lang="en-US" sz="1700" dirty="0"/>
          </a:p>
        </p:txBody>
      </p:sp>
      <p:sp>
        <p:nvSpPr>
          <p:cNvPr id="7" name="Text 4"/>
          <p:cNvSpPr/>
          <p:nvPr/>
        </p:nvSpPr>
        <p:spPr>
          <a:xfrm>
            <a:off x="4738568" y="2442567"/>
            <a:ext cx="3628192" cy="7328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750"/>
              </a:lnSpc>
              <a:buNone/>
            </a:pPr>
            <a:r>
              <a:rPr lang="en-US" sz="575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42%</a:t>
            </a:r>
            <a:endParaRPr lang="en-US" sz="5750" dirty="0"/>
          </a:p>
        </p:txBody>
      </p:sp>
      <p:sp>
        <p:nvSpPr>
          <p:cNvPr id="8" name="Text 5"/>
          <p:cNvSpPr/>
          <p:nvPr/>
        </p:nvSpPr>
        <p:spPr>
          <a:xfrm>
            <a:off x="5164574" y="3452932"/>
            <a:ext cx="2776180" cy="3470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00"/>
              </a:lnSpc>
              <a:buNone/>
            </a:pPr>
            <a:r>
              <a:rPr lang="en-US" sz="215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Reduced Burnout</a:t>
            </a:r>
            <a:endParaRPr lang="en-US" sz="2150" dirty="0"/>
          </a:p>
        </p:txBody>
      </p:sp>
      <p:sp>
        <p:nvSpPr>
          <p:cNvPr id="9" name="Text 6"/>
          <p:cNvSpPr/>
          <p:nvPr/>
        </p:nvSpPr>
        <p:spPr>
          <a:xfrm>
            <a:off x="4738568" y="3933230"/>
            <a:ext cx="3628192" cy="7105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170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Decrease in administrative stress among clinical staff</a:t>
            </a:r>
            <a:endParaRPr lang="en-US" sz="1700" dirty="0"/>
          </a:p>
        </p:txBody>
      </p:sp>
      <p:sp>
        <p:nvSpPr>
          <p:cNvPr id="10" name="Text 7"/>
          <p:cNvSpPr/>
          <p:nvPr/>
        </p:nvSpPr>
        <p:spPr>
          <a:xfrm>
            <a:off x="2757845" y="5421035"/>
            <a:ext cx="3628192" cy="7328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750"/>
              </a:lnSpc>
              <a:buNone/>
            </a:pPr>
            <a:r>
              <a:rPr lang="en-US" sz="575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28%</a:t>
            </a:r>
            <a:endParaRPr lang="en-US" sz="5750" dirty="0"/>
          </a:p>
        </p:txBody>
      </p:sp>
      <p:sp>
        <p:nvSpPr>
          <p:cNvPr id="11" name="Text 8"/>
          <p:cNvSpPr/>
          <p:nvPr/>
        </p:nvSpPr>
        <p:spPr>
          <a:xfrm>
            <a:off x="3000256" y="6431399"/>
            <a:ext cx="3143369" cy="3470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00"/>
              </a:lnSpc>
              <a:buNone/>
            </a:pPr>
            <a:r>
              <a:rPr lang="en-US" sz="215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Improved Satisfaction</a:t>
            </a:r>
            <a:endParaRPr lang="en-US" sz="2150" dirty="0"/>
          </a:p>
        </p:txBody>
      </p:sp>
      <p:sp>
        <p:nvSpPr>
          <p:cNvPr id="12" name="Text 9"/>
          <p:cNvSpPr/>
          <p:nvPr/>
        </p:nvSpPr>
        <p:spPr>
          <a:xfrm>
            <a:off x="2757845" y="6911697"/>
            <a:ext cx="3628192" cy="7105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170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Increase in patient satisfaction scores with more attention</a:t>
            </a:r>
            <a:endParaRPr lang="en-US" sz="1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749617"/>
            <a:ext cx="9200912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Business Adaptability &amp; Growth</a:t>
            </a:r>
            <a:endParaRPr lang="en-US" sz="4450" dirty="0"/>
          </a:p>
        </p:txBody>
      </p:sp>
      <p:sp>
        <p:nvSpPr>
          <p:cNvPr id="3" name="Shape 1"/>
          <p:cNvSpPr/>
          <p:nvPr/>
        </p:nvSpPr>
        <p:spPr>
          <a:xfrm>
            <a:off x="793790" y="1912025"/>
            <a:ext cx="1630323" cy="1306949"/>
          </a:xfrm>
          <a:prstGeom prst="roundRect">
            <a:avLst>
              <a:gd name="adj" fmla="val 7289"/>
            </a:avLst>
          </a:prstGeom>
          <a:solidFill>
            <a:srgbClr val="F7EDD4"/>
          </a:solidFill>
          <a:ln w="7620">
            <a:solidFill>
              <a:srgbClr val="DDD3B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9467" y="2366129"/>
            <a:ext cx="318968" cy="398621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2650927" y="213883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Scale Efficiently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2650927" y="2629257"/>
            <a:ext cx="480321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Adjust billing capacity as your practice grows.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2537460" y="3203734"/>
            <a:ext cx="11185803" cy="15240"/>
          </a:xfrm>
          <a:prstGeom prst="roundRect">
            <a:avLst>
              <a:gd name="adj" fmla="val 625116"/>
            </a:avLst>
          </a:prstGeom>
          <a:solidFill>
            <a:srgbClr val="DDD3B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Shape 5"/>
          <p:cNvSpPr/>
          <p:nvPr/>
        </p:nvSpPr>
        <p:spPr>
          <a:xfrm>
            <a:off x="793790" y="3332321"/>
            <a:ext cx="3260646" cy="1306949"/>
          </a:xfrm>
          <a:prstGeom prst="roundRect">
            <a:avLst>
              <a:gd name="adj" fmla="val 7289"/>
            </a:avLst>
          </a:prstGeom>
          <a:solidFill>
            <a:srgbClr val="F7EDD4"/>
          </a:solidFill>
          <a:ln w="7620">
            <a:solidFill>
              <a:srgbClr val="DDD3B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4569" y="3786426"/>
            <a:ext cx="318968" cy="398621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4281249" y="355913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Add Providers</a:t>
            </a:r>
            <a:endParaRPr lang="en-US" sz="2200" dirty="0"/>
          </a:p>
        </p:txBody>
      </p:sp>
      <p:sp>
        <p:nvSpPr>
          <p:cNvPr id="11" name="Text 7"/>
          <p:cNvSpPr/>
          <p:nvPr/>
        </p:nvSpPr>
        <p:spPr>
          <a:xfrm>
            <a:off x="4281249" y="4049554"/>
            <a:ext cx="639496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Seamlessly integrate new clinicians without billing disruption.</a:t>
            </a:r>
            <a:endParaRPr lang="en-US" sz="1750" dirty="0"/>
          </a:p>
        </p:txBody>
      </p:sp>
      <p:sp>
        <p:nvSpPr>
          <p:cNvPr id="12" name="Shape 8"/>
          <p:cNvSpPr/>
          <p:nvPr/>
        </p:nvSpPr>
        <p:spPr>
          <a:xfrm>
            <a:off x="4167783" y="4624030"/>
            <a:ext cx="9555480" cy="15240"/>
          </a:xfrm>
          <a:prstGeom prst="roundRect">
            <a:avLst>
              <a:gd name="adj" fmla="val 625116"/>
            </a:avLst>
          </a:prstGeom>
          <a:solidFill>
            <a:srgbClr val="DDD3B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3" name="Shape 9"/>
          <p:cNvSpPr/>
          <p:nvPr/>
        </p:nvSpPr>
        <p:spPr>
          <a:xfrm>
            <a:off x="793790" y="4752618"/>
            <a:ext cx="4890968" cy="1306949"/>
          </a:xfrm>
          <a:prstGeom prst="roundRect">
            <a:avLst>
              <a:gd name="adj" fmla="val 7289"/>
            </a:avLst>
          </a:prstGeom>
          <a:solidFill>
            <a:srgbClr val="F7EDD4"/>
          </a:solidFill>
          <a:ln w="7620">
            <a:solidFill>
              <a:srgbClr val="DDD3B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9790" y="5206722"/>
            <a:ext cx="318968" cy="398621"/>
          </a:xfrm>
          <a:prstGeom prst="rect">
            <a:avLst/>
          </a:prstGeom>
        </p:spPr>
      </p:pic>
      <p:sp>
        <p:nvSpPr>
          <p:cNvPr id="15" name="Text 10"/>
          <p:cNvSpPr/>
          <p:nvPr/>
        </p:nvSpPr>
        <p:spPr>
          <a:xfrm>
            <a:off x="5911572" y="497943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Open Locations</a:t>
            </a:r>
            <a:endParaRPr lang="en-US" sz="2200" dirty="0"/>
          </a:p>
        </p:txBody>
      </p:sp>
      <p:sp>
        <p:nvSpPr>
          <p:cNvPr id="16" name="Text 11"/>
          <p:cNvSpPr/>
          <p:nvPr/>
        </p:nvSpPr>
        <p:spPr>
          <a:xfrm>
            <a:off x="5911572" y="5469850"/>
            <a:ext cx="605373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Expand to multiple sites with consistent billing processes.</a:t>
            </a:r>
            <a:endParaRPr lang="en-US" sz="1750" dirty="0"/>
          </a:p>
        </p:txBody>
      </p:sp>
      <p:sp>
        <p:nvSpPr>
          <p:cNvPr id="17" name="Shape 12"/>
          <p:cNvSpPr/>
          <p:nvPr/>
        </p:nvSpPr>
        <p:spPr>
          <a:xfrm>
            <a:off x="5798106" y="6044327"/>
            <a:ext cx="7925157" cy="15240"/>
          </a:xfrm>
          <a:prstGeom prst="roundRect">
            <a:avLst>
              <a:gd name="adj" fmla="val 625116"/>
            </a:avLst>
          </a:prstGeom>
          <a:solidFill>
            <a:srgbClr val="DDD3B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8" name="Shape 13"/>
          <p:cNvSpPr/>
          <p:nvPr/>
        </p:nvSpPr>
        <p:spPr>
          <a:xfrm>
            <a:off x="793790" y="6172914"/>
            <a:ext cx="6521410" cy="1306949"/>
          </a:xfrm>
          <a:prstGeom prst="roundRect">
            <a:avLst>
              <a:gd name="adj" fmla="val 7289"/>
            </a:avLst>
          </a:prstGeom>
          <a:solidFill>
            <a:srgbClr val="F7EDD4"/>
          </a:solidFill>
          <a:ln w="7620">
            <a:solidFill>
              <a:srgbClr val="DDD3B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9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95011" y="6627019"/>
            <a:ext cx="318968" cy="398621"/>
          </a:xfrm>
          <a:prstGeom prst="rect">
            <a:avLst/>
          </a:prstGeom>
        </p:spPr>
      </p:pic>
      <p:sp>
        <p:nvSpPr>
          <p:cNvPr id="20" name="Text 14"/>
          <p:cNvSpPr/>
          <p:nvPr/>
        </p:nvSpPr>
        <p:spPr>
          <a:xfrm>
            <a:off x="7542014" y="639972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Diversify Services</a:t>
            </a:r>
            <a:endParaRPr lang="en-US" sz="2200" dirty="0"/>
          </a:p>
        </p:txBody>
      </p:sp>
      <p:sp>
        <p:nvSpPr>
          <p:cNvPr id="21" name="Text 15"/>
          <p:cNvSpPr/>
          <p:nvPr/>
        </p:nvSpPr>
        <p:spPr>
          <a:xfrm>
            <a:off x="7542014" y="6890147"/>
            <a:ext cx="5447348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Add specialties with billing support already in place.</a:t>
            </a:r>
            <a:endParaRPr lang="en-US" sz="17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19111" y="576858"/>
            <a:ext cx="7678579" cy="13084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150"/>
              </a:lnSpc>
              <a:buNone/>
            </a:pPr>
            <a:r>
              <a:rPr lang="en-US" sz="4100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The Implementation Process</a:t>
            </a:r>
            <a:endParaRPr lang="en-US" sz="4100" dirty="0"/>
          </a:p>
        </p:txBody>
      </p:sp>
      <p:sp>
        <p:nvSpPr>
          <p:cNvPr id="4" name="Shape 1"/>
          <p:cNvSpPr/>
          <p:nvPr/>
        </p:nvSpPr>
        <p:spPr>
          <a:xfrm>
            <a:off x="6454616" y="2199323"/>
            <a:ext cx="22860" cy="5453301"/>
          </a:xfrm>
          <a:prstGeom prst="roundRect">
            <a:avLst>
              <a:gd name="adj" fmla="val 384687"/>
            </a:avLst>
          </a:prstGeom>
          <a:solidFill>
            <a:srgbClr val="DDD3B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Shape 2"/>
          <p:cNvSpPr/>
          <p:nvPr/>
        </p:nvSpPr>
        <p:spPr>
          <a:xfrm>
            <a:off x="6667262" y="2658904"/>
            <a:ext cx="628055" cy="22860"/>
          </a:xfrm>
          <a:prstGeom prst="roundRect">
            <a:avLst>
              <a:gd name="adj" fmla="val 384687"/>
            </a:avLst>
          </a:prstGeom>
          <a:solidFill>
            <a:srgbClr val="DDD3B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Shape 3"/>
          <p:cNvSpPr/>
          <p:nvPr/>
        </p:nvSpPr>
        <p:spPr>
          <a:xfrm>
            <a:off x="6219111" y="2434828"/>
            <a:ext cx="471011" cy="471011"/>
          </a:xfrm>
          <a:prstGeom prst="roundRect">
            <a:avLst>
              <a:gd name="adj" fmla="val 18670"/>
            </a:avLst>
          </a:prstGeom>
          <a:solidFill>
            <a:srgbClr val="F7EDD4"/>
          </a:solidFill>
          <a:ln w="7620">
            <a:solidFill>
              <a:srgbClr val="DDD3B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7632" y="2474059"/>
            <a:ext cx="313968" cy="392549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7501533" y="2408634"/>
            <a:ext cx="3120152" cy="3270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Partnership Agreement</a:t>
            </a:r>
            <a:endParaRPr lang="en-US" sz="2050" dirty="0"/>
          </a:p>
        </p:txBody>
      </p:sp>
      <p:sp>
        <p:nvSpPr>
          <p:cNvPr id="9" name="Text 5"/>
          <p:cNvSpPr/>
          <p:nvPr/>
        </p:nvSpPr>
        <p:spPr>
          <a:xfrm>
            <a:off x="7501533" y="2861310"/>
            <a:ext cx="6396157" cy="3350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Select the right billing partner for your specialty.</a:t>
            </a:r>
            <a:endParaRPr lang="en-US" sz="1600" dirty="0"/>
          </a:p>
        </p:txBody>
      </p:sp>
      <p:sp>
        <p:nvSpPr>
          <p:cNvPr id="10" name="Shape 6"/>
          <p:cNvSpPr/>
          <p:nvPr/>
        </p:nvSpPr>
        <p:spPr>
          <a:xfrm>
            <a:off x="6667262" y="4074557"/>
            <a:ext cx="628055" cy="22860"/>
          </a:xfrm>
          <a:prstGeom prst="roundRect">
            <a:avLst>
              <a:gd name="adj" fmla="val 384687"/>
            </a:avLst>
          </a:prstGeom>
          <a:solidFill>
            <a:srgbClr val="DDD3B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Shape 7"/>
          <p:cNvSpPr/>
          <p:nvPr/>
        </p:nvSpPr>
        <p:spPr>
          <a:xfrm>
            <a:off x="6219111" y="3850481"/>
            <a:ext cx="471011" cy="471011"/>
          </a:xfrm>
          <a:prstGeom prst="roundRect">
            <a:avLst>
              <a:gd name="adj" fmla="val 18670"/>
            </a:avLst>
          </a:prstGeom>
          <a:solidFill>
            <a:srgbClr val="F7EDD4"/>
          </a:solidFill>
          <a:ln w="7620">
            <a:solidFill>
              <a:srgbClr val="DDD3B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2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97632" y="3889712"/>
            <a:ext cx="313968" cy="392549"/>
          </a:xfrm>
          <a:prstGeom prst="rect">
            <a:avLst/>
          </a:prstGeom>
        </p:spPr>
      </p:pic>
      <p:sp>
        <p:nvSpPr>
          <p:cNvPr id="13" name="Text 8"/>
          <p:cNvSpPr/>
          <p:nvPr/>
        </p:nvSpPr>
        <p:spPr>
          <a:xfrm>
            <a:off x="7501533" y="3824288"/>
            <a:ext cx="2617232" cy="3270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System Integration</a:t>
            </a:r>
            <a:endParaRPr lang="en-US" sz="2050" dirty="0"/>
          </a:p>
        </p:txBody>
      </p:sp>
      <p:sp>
        <p:nvSpPr>
          <p:cNvPr id="14" name="Text 9"/>
          <p:cNvSpPr/>
          <p:nvPr/>
        </p:nvSpPr>
        <p:spPr>
          <a:xfrm>
            <a:off x="7501533" y="4276963"/>
            <a:ext cx="6396157" cy="3350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Connect your EHR with the billing system.</a:t>
            </a:r>
            <a:endParaRPr lang="en-US" sz="1600" dirty="0"/>
          </a:p>
        </p:txBody>
      </p:sp>
      <p:sp>
        <p:nvSpPr>
          <p:cNvPr id="15" name="Shape 10"/>
          <p:cNvSpPr/>
          <p:nvPr/>
        </p:nvSpPr>
        <p:spPr>
          <a:xfrm>
            <a:off x="6667262" y="5490210"/>
            <a:ext cx="628055" cy="22860"/>
          </a:xfrm>
          <a:prstGeom prst="roundRect">
            <a:avLst>
              <a:gd name="adj" fmla="val 384687"/>
            </a:avLst>
          </a:prstGeom>
          <a:solidFill>
            <a:srgbClr val="DDD3B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6" name="Shape 11"/>
          <p:cNvSpPr/>
          <p:nvPr/>
        </p:nvSpPr>
        <p:spPr>
          <a:xfrm>
            <a:off x="6219111" y="5266134"/>
            <a:ext cx="471011" cy="471011"/>
          </a:xfrm>
          <a:prstGeom prst="roundRect">
            <a:avLst>
              <a:gd name="adj" fmla="val 18670"/>
            </a:avLst>
          </a:prstGeom>
          <a:solidFill>
            <a:srgbClr val="F7EDD4"/>
          </a:solidFill>
          <a:ln w="7620">
            <a:solidFill>
              <a:srgbClr val="DDD3B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7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97632" y="5305365"/>
            <a:ext cx="313968" cy="392549"/>
          </a:xfrm>
          <a:prstGeom prst="rect">
            <a:avLst/>
          </a:prstGeom>
        </p:spPr>
      </p:pic>
      <p:sp>
        <p:nvSpPr>
          <p:cNvPr id="18" name="Text 12"/>
          <p:cNvSpPr/>
          <p:nvPr/>
        </p:nvSpPr>
        <p:spPr>
          <a:xfrm>
            <a:off x="7501533" y="5239941"/>
            <a:ext cx="2617232" cy="3270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Staff Training</a:t>
            </a:r>
            <a:endParaRPr lang="en-US" sz="2050" dirty="0"/>
          </a:p>
        </p:txBody>
      </p:sp>
      <p:sp>
        <p:nvSpPr>
          <p:cNvPr id="19" name="Text 13"/>
          <p:cNvSpPr/>
          <p:nvPr/>
        </p:nvSpPr>
        <p:spPr>
          <a:xfrm>
            <a:off x="7501533" y="5692616"/>
            <a:ext cx="6396157" cy="3350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Learn new workflows and communication processes.</a:t>
            </a:r>
            <a:endParaRPr lang="en-US" sz="1600" dirty="0"/>
          </a:p>
        </p:txBody>
      </p:sp>
      <p:sp>
        <p:nvSpPr>
          <p:cNvPr id="20" name="Shape 14"/>
          <p:cNvSpPr/>
          <p:nvPr/>
        </p:nvSpPr>
        <p:spPr>
          <a:xfrm>
            <a:off x="6667262" y="6905863"/>
            <a:ext cx="628055" cy="22860"/>
          </a:xfrm>
          <a:prstGeom prst="roundRect">
            <a:avLst>
              <a:gd name="adj" fmla="val 384687"/>
            </a:avLst>
          </a:prstGeom>
          <a:solidFill>
            <a:srgbClr val="DDD3B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1" name="Shape 15"/>
          <p:cNvSpPr/>
          <p:nvPr/>
        </p:nvSpPr>
        <p:spPr>
          <a:xfrm>
            <a:off x="6219111" y="6681788"/>
            <a:ext cx="471011" cy="471011"/>
          </a:xfrm>
          <a:prstGeom prst="roundRect">
            <a:avLst>
              <a:gd name="adj" fmla="val 18670"/>
            </a:avLst>
          </a:prstGeom>
          <a:solidFill>
            <a:srgbClr val="F7EDD4"/>
          </a:solidFill>
          <a:ln w="7620">
            <a:solidFill>
              <a:srgbClr val="DDD3B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22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97632" y="6721019"/>
            <a:ext cx="313968" cy="392549"/>
          </a:xfrm>
          <a:prstGeom prst="rect">
            <a:avLst/>
          </a:prstGeom>
        </p:spPr>
      </p:pic>
      <p:sp>
        <p:nvSpPr>
          <p:cNvPr id="23" name="Text 16"/>
          <p:cNvSpPr/>
          <p:nvPr/>
        </p:nvSpPr>
        <p:spPr>
          <a:xfrm>
            <a:off x="7501533" y="6655594"/>
            <a:ext cx="3357443" cy="3270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Performance Monitoring</a:t>
            </a:r>
            <a:endParaRPr lang="en-US" sz="2050" dirty="0"/>
          </a:p>
        </p:txBody>
      </p:sp>
      <p:sp>
        <p:nvSpPr>
          <p:cNvPr id="24" name="Text 17"/>
          <p:cNvSpPr/>
          <p:nvPr/>
        </p:nvSpPr>
        <p:spPr>
          <a:xfrm>
            <a:off x="7501533" y="7108269"/>
            <a:ext cx="6396157" cy="3350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Track improvements in collections and denials.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712</Words>
  <Application>Microsoft Office PowerPoint</Application>
  <PresentationFormat>Custom</PresentationFormat>
  <Paragraphs>120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Libre Baskerville</vt:lpstr>
      <vt:lpstr>Arial</vt:lpstr>
      <vt:lpstr>DM Sans Medium</vt:lpstr>
      <vt:lpstr>DM Sans</vt:lpstr>
      <vt:lpstr>DM Sans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Kim Wiethoff</cp:lastModifiedBy>
  <cp:revision>2</cp:revision>
  <dcterms:created xsi:type="dcterms:W3CDTF">2025-04-20T18:28:54Z</dcterms:created>
  <dcterms:modified xsi:type="dcterms:W3CDTF">2025-04-20T18:34:29Z</dcterms:modified>
</cp:coreProperties>
</file>