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DM Sans" pitchFamily="2" charset="0"/>
      <p:regular r:id="rId12"/>
    </p:embeddedFont>
    <p:embeddedFont>
      <p:font typeface="DM Sans Medium" pitchFamily="2" charset="0"/>
      <p:regular r:id="rId13"/>
    </p:embeddedFont>
    <p:embeddedFont>
      <p:font typeface="Libre Baskerville" panose="02000000000000000000" pitchFamily="2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44" d="100"/>
          <a:sy n="44" d="100"/>
        </p:scale>
        <p:origin x="8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346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93852"/>
            <a:ext cx="7556421" cy="283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From Vision to Execution: How to Lead Successful Digital Transformations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469130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 an era where technology evolves at breakneck speed, leading a successful digital transformation requires more than just implementing new tools—it demands strategic vision, collaborative leadership, and a commitment to delivering value. Here are key insights for driving impactful digital transformations from vision to execution.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6555700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384012" y="6688336"/>
            <a:ext cx="15513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756440" y="6538793"/>
            <a:ext cx="2919651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54240"/>
                </a:solidFill>
                <a:latin typeface="DM Sans Bold" pitchFamily="34" charset="0"/>
                <a:ea typeface="DM Sans Bold" pitchFamily="34" charset="-122"/>
                <a:cs typeface="DM Sans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752094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1. Start with a Clear Vision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Vision Alignment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Every successful digital transformation begins with a well-defined vision. It’s essential to align this vision with the organization’s strategic goals and ensure it addresses specific pain points.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634264"/>
            <a:ext cx="34572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Roadmap for Execution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215408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 clear roadmap that outlines priorities, timelines, and desired outcomes provides a strong foundation for execution.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802499"/>
            <a:ext cx="686050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2. Build the Right Team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851440"/>
            <a:ext cx="6408063" cy="2410897"/>
          </a:xfrm>
          <a:prstGeom prst="roundRect">
            <a:avLst>
              <a:gd name="adj" fmla="val 3952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8224" y="5085874"/>
            <a:ext cx="393465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Cross-Functional Expertise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5576292"/>
            <a:ext cx="59391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 digital transformation’s success hinges on the people behind it. Assemble a cross-functional team with diverse expertise, from technical architects to change management specialists.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428667" y="4851440"/>
            <a:ext cx="6408063" cy="2410897"/>
          </a:xfrm>
          <a:prstGeom prst="roundRect">
            <a:avLst>
              <a:gd name="adj" fmla="val 3952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663101" y="5085874"/>
            <a:ext cx="30357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Fostering Innovation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663101" y="5576292"/>
            <a:ext cx="59391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Encourage collaboration and foster a culture of innovation where team members feel empowered to contribute ideas.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09298"/>
            <a:ext cx="765083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3. Leverage Agile Practices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21339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72979" y="5298400"/>
            <a:ext cx="15180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5213390"/>
            <a:ext cx="326386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Iterative Development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5703808"/>
            <a:ext cx="56709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Agile methodologies are invaluable for digital transformations, enabling iterative development and quick adaptability to changes.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8667" y="521339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7579043" y="5298400"/>
            <a:ext cx="209550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8165783" y="5213390"/>
            <a:ext cx="33404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Delivering Value Faster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8165783" y="5703808"/>
            <a:ext cx="56709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By breaking down the transformation into manageable increments, teams can deliver value faster and gather feedback for continuous improvement.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8652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4. Embrace Cloud-Based Solutions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444240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4238030"/>
            <a:ext cx="360807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Scalability and Flexibility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5082778"/>
            <a:ext cx="360807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Cloud technologies play a pivotal role in digital transformation by offering scalability, flexibility, and cost efficiency.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8421" y="3444240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28421" y="4238030"/>
            <a:ext cx="34909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Streamlined Operations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0228421" y="4728448"/>
            <a:ext cx="360818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Migrating to the cloud can streamline operations, enhance data accessibility, and enable the integration of advanced tools like AI and machine learning.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6135" y="750689"/>
            <a:ext cx="7664529" cy="13208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5. Focus on Data-Driven Decisions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531650" y="2388513"/>
            <a:ext cx="22860" cy="5090398"/>
          </a:xfrm>
          <a:prstGeom prst="roundRect">
            <a:avLst>
              <a:gd name="adj" fmla="val 388338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757988" y="2852618"/>
            <a:ext cx="739735" cy="22860"/>
          </a:xfrm>
          <a:prstGeom prst="roundRect">
            <a:avLst>
              <a:gd name="adj" fmla="val 388338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305312" y="2626281"/>
            <a:ext cx="475536" cy="475536"/>
          </a:xfrm>
          <a:prstGeom prst="roundRect">
            <a:avLst>
              <a:gd name="adj" fmla="val 18668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472357" y="2705457"/>
            <a:ext cx="141446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7705487" y="2599849"/>
            <a:ext cx="2641997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Data Insights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7705487" y="3056811"/>
            <a:ext cx="6185178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Data is at the heart of any successful digital transformation.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6757988" y="4281726"/>
            <a:ext cx="739735" cy="22860"/>
          </a:xfrm>
          <a:prstGeom prst="roundRect">
            <a:avLst>
              <a:gd name="adj" fmla="val 388338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6305312" y="4055388"/>
            <a:ext cx="475536" cy="475536"/>
          </a:xfrm>
          <a:prstGeom prst="roundRect">
            <a:avLst>
              <a:gd name="adj" fmla="val 18668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445448" y="4134564"/>
            <a:ext cx="195263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7705487" y="4028956"/>
            <a:ext cx="2685455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Informed Decisions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7705487" y="4485918"/>
            <a:ext cx="6185178" cy="1014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By harnessing the power of analytics, organizations can gain valuable insights into customer behavior, operational efficiencies, and market trends.</a:t>
            </a:r>
            <a:endParaRPr lang="en-US" sz="1650" dirty="0"/>
          </a:p>
        </p:txBody>
      </p:sp>
      <p:sp>
        <p:nvSpPr>
          <p:cNvPr id="15" name="Shape 12"/>
          <p:cNvSpPr/>
          <p:nvPr/>
        </p:nvSpPr>
        <p:spPr>
          <a:xfrm>
            <a:off x="6757988" y="6387108"/>
            <a:ext cx="739735" cy="22860"/>
          </a:xfrm>
          <a:prstGeom prst="roundRect">
            <a:avLst>
              <a:gd name="adj" fmla="val 388338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6305312" y="6160770"/>
            <a:ext cx="475536" cy="475536"/>
          </a:xfrm>
          <a:prstGeom prst="roundRect">
            <a:avLst>
              <a:gd name="adj" fmla="val 18668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445448" y="6239947"/>
            <a:ext cx="195263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7705487" y="6134338"/>
            <a:ext cx="2641997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Data Governance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7705487" y="6591300"/>
            <a:ext cx="6185178" cy="67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Implementing data governance policies ensures accuracy and security.</a:t>
            </a:r>
            <a:endParaRPr lang="en-US" sz="1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3073" y="608290"/>
            <a:ext cx="75978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6. Prioritize Change Management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73" y="2319933"/>
            <a:ext cx="1104424" cy="176712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08728" y="2540794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Address Resistance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2208728" y="3018353"/>
            <a:ext cx="61621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Digital transformations often involve significant changes in processes, tools, and mindsets.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73" y="4087058"/>
            <a:ext cx="1104424" cy="176712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08728" y="4307919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Smooth Transition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2208728" y="4785479"/>
            <a:ext cx="61621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 robust change management plan is critical to addressing resistance and ensuring a smooth transition.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073" y="5854184"/>
            <a:ext cx="1104424" cy="176712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08728" y="6075045"/>
            <a:ext cx="3969782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Empowerment and Support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2208728" y="6552605"/>
            <a:ext cx="61621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Regular communication and training sessions help employees embrace the new systems and workflows.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071" y="1114187"/>
            <a:ext cx="8298299" cy="676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7. Measure Success and Iterate</a:t>
            </a:r>
            <a:endParaRPr lang="en-US" sz="42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655" y="2224207"/>
            <a:ext cx="2163842" cy="159436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76092" y="3011329"/>
            <a:ext cx="120729" cy="433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100" dirty="0"/>
          </a:p>
        </p:txBody>
      </p:sp>
      <p:sp>
        <p:nvSpPr>
          <p:cNvPr id="5" name="Text 2"/>
          <p:cNvSpPr/>
          <p:nvPr/>
        </p:nvSpPr>
        <p:spPr>
          <a:xfrm>
            <a:off x="5335072" y="2852142"/>
            <a:ext cx="630674" cy="338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KPIs</a:t>
            </a:r>
            <a:endParaRPr lang="en-US" sz="2100" dirty="0"/>
          </a:p>
        </p:txBody>
      </p:sp>
      <p:sp>
        <p:nvSpPr>
          <p:cNvPr id="6" name="Shape 3"/>
          <p:cNvSpPr/>
          <p:nvPr/>
        </p:nvSpPr>
        <p:spPr>
          <a:xfrm>
            <a:off x="5172551" y="3830360"/>
            <a:ext cx="8645723" cy="15240"/>
          </a:xfrm>
          <a:prstGeom prst="roundRect">
            <a:avLst>
              <a:gd name="adj" fmla="val 596928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734" y="3872627"/>
            <a:ext cx="4327684" cy="159436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53113" y="4453176"/>
            <a:ext cx="166807" cy="433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100" dirty="0"/>
          </a:p>
        </p:txBody>
      </p:sp>
      <p:sp>
        <p:nvSpPr>
          <p:cNvPr id="9" name="Text 5"/>
          <p:cNvSpPr/>
          <p:nvPr/>
        </p:nvSpPr>
        <p:spPr>
          <a:xfrm>
            <a:off x="6416993" y="4089202"/>
            <a:ext cx="2707481" cy="338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Feedback</a:t>
            </a:r>
            <a:endParaRPr lang="en-US" sz="2100" dirty="0"/>
          </a:p>
        </p:txBody>
      </p:sp>
      <p:sp>
        <p:nvSpPr>
          <p:cNvPr id="10" name="Text 6"/>
          <p:cNvSpPr/>
          <p:nvPr/>
        </p:nvSpPr>
        <p:spPr>
          <a:xfrm>
            <a:off x="6416993" y="4557474"/>
            <a:ext cx="7238762" cy="692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Continuously monitor the transformation’s progress against the defined objectives and adjust as needed.</a:t>
            </a:r>
            <a:endParaRPr lang="en-US" sz="1700" dirty="0"/>
          </a:p>
        </p:txBody>
      </p:sp>
      <p:sp>
        <p:nvSpPr>
          <p:cNvPr id="11" name="Shape 7"/>
          <p:cNvSpPr/>
          <p:nvPr/>
        </p:nvSpPr>
        <p:spPr>
          <a:xfrm>
            <a:off x="6254472" y="5478780"/>
            <a:ext cx="7563803" cy="15240"/>
          </a:xfrm>
          <a:prstGeom prst="roundRect">
            <a:avLst>
              <a:gd name="adj" fmla="val 596928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813" y="5521047"/>
            <a:ext cx="6491526" cy="1594366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3953113" y="6101596"/>
            <a:ext cx="166807" cy="433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100" dirty="0"/>
          </a:p>
        </p:txBody>
      </p:sp>
      <p:sp>
        <p:nvSpPr>
          <p:cNvPr id="14" name="Text 9"/>
          <p:cNvSpPr/>
          <p:nvPr/>
        </p:nvSpPr>
        <p:spPr>
          <a:xfrm>
            <a:off x="7498913" y="5737622"/>
            <a:ext cx="2707481" cy="338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Value Delivery</a:t>
            </a:r>
            <a:endParaRPr lang="en-US" sz="2100" dirty="0"/>
          </a:p>
        </p:txBody>
      </p:sp>
      <p:sp>
        <p:nvSpPr>
          <p:cNvPr id="15" name="Text 10"/>
          <p:cNvSpPr/>
          <p:nvPr/>
        </p:nvSpPr>
        <p:spPr>
          <a:xfrm>
            <a:off x="7498913" y="6205895"/>
            <a:ext cx="6156841" cy="692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Regularly seeking feedback from stakeholders and end-users ensures that the transformation delivers the intended value.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68307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732014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Leading a digital transformation is both challenging and rewarding. By starting with a clear vision, building the right team, leveraging Agile practices, and focusing on data-driven decisions, leaders can drive meaningful change and position their organizations for long-term success.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Microsoft Office PowerPoint</Application>
  <PresentationFormat>Custom</PresentationFormat>
  <Paragraphs>63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DM Sans Bold</vt:lpstr>
      <vt:lpstr>Libre Baskerville</vt:lpstr>
      <vt:lpstr>Arial</vt:lpstr>
      <vt:lpstr>DM Sans</vt:lpstr>
      <vt:lpstr>DM Sans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2025-01-13T20:51:56Z</dcterms:created>
  <dcterms:modified xsi:type="dcterms:W3CDTF">2025-01-13T20:52:38Z</dcterms:modified>
</cp:coreProperties>
</file>