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embeddedFontLst>
    <p:embeddedFont>
      <p:font typeface="Red Hat Text" panose="020B0604020202020204" charset="0"/>
      <p:regular r:id="rId16"/>
    </p:embeddedFont>
    <p:embeddedFont>
      <p:font typeface="Roboto Bold" panose="02000000000000000000" pitchFamily="2" charset="0"/>
      <p:bold r:id="rId17"/>
    </p:embeddedFont>
    <p:embeddedFont>
      <p:font typeface="Roboto Light" panose="02000000000000000000" pitchFamily="2" charset="0"/>
      <p:regular r:id="rId18"/>
    </p:embeddedFont>
    <p:embeddedFont>
      <p:font typeface="Roboto Medium" panose="02000000000000000000" pitchFamily="2"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97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1029057"/>
            <a:ext cx="7468553" cy="1408033"/>
          </a:xfrm>
          <a:prstGeom prst="rect">
            <a:avLst/>
          </a:prstGeom>
          <a:noFill/>
          <a:ln/>
        </p:spPr>
        <p:txBody>
          <a:bodyPr wrap="square" lIns="0" tIns="0" rIns="0" bIns="0" rtlCol="0" anchor="t"/>
          <a:lstStyle/>
          <a:p>
            <a:pPr marL="0" indent="0" algn="l">
              <a:lnSpc>
                <a:spcPts val="5500"/>
              </a:lnSpc>
              <a:buNone/>
            </a:pPr>
            <a:r>
              <a:rPr lang="en-US" sz="4400" dirty="0">
                <a:solidFill>
                  <a:srgbClr val="1F1E1E"/>
                </a:solidFill>
                <a:latin typeface="Red Hat Text" pitchFamily="34" charset="0"/>
                <a:ea typeface="Red Hat Text" pitchFamily="34" charset="-122"/>
                <a:cs typeface="Red Hat Text" pitchFamily="34" charset="-120"/>
              </a:rPr>
              <a:t>Understanding Telehealth Billing in 2025</a:t>
            </a:r>
            <a:endParaRPr lang="en-US" sz="4400" dirty="0"/>
          </a:p>
        </p:txBody>
      </p:sp>
      <p:sp>
        <p:nvSpPr>
          <p:cNvPr id="4" name="Text 1"/>
          <p:cNvSpPr/>
          <p:nvPr/>
        </p:nvSpPr>
        <p:spPr>
          <a:xfrm>
            <a:off x="6324124" y="2796064"/>
            <a:ext cx="7468553" cy="1915120"/>
          </a:xfrm>
          <a:prstGeom prst="rect">
            <a:avLst/>
          </a:prstGeom>
          <a:noFill/>
          <a:ln/>
        </p:spPr>
        <p:txBody>
          <a:bodyPr wrap="square" lIns="0" tIns="0" rIns="0" bIns="0" rtlCol="0" anchor="t"/>
          <a:lstStyle/>
          <a:p>
            <a:pPr marL="0" indent="0" algn="l">
              <a:lnSpc>
                <a:spcPts val="3000"/>
              </a:lnSpc>
              <a:buNone/>
            </a:pPr>
            <a:r>
              <a:rPr lang="en-US" sz="1850" dirty="0">
                <a:solidFill>
                  <a:srgbClr val="3B3535"/>
                </a:solidFill>
                <a:latin typeface="Roboto Light" pitchFamily="34" charset="0"/>
                <a:ea typeface="Roboto Light" pitchFamily="34" charset="-122"/>
                <a:cs typeface="Roboto Light" pitchFamily="34" charset="-120"/>
              </a:rPr>
              <a:t>Telehealth has evolved from a pandemic necessity to an essential component of healthcare delivery. As virtual care becomes increasingly integrated into medical practice, the billing landscape has grown more complex with evolving payer policies, CPT updates, and varying state regulations.</a:t>
            </a:r>
            <a:endParaRPr lang="en-US" sz="1850" dirty="0"/>
          </a:p>
        </p:txBody>
      </p:sp>
      <p:sp>
        <p:nvSpPr>
          <p:cNvPr id="5" name="Text 2"/>
          <p:cNvSpPr/>
          <p:nvPr/>
        </p:nvSpPr>
        <p:spPr>
          <a:xfrm>
            <a:off x="6324124" y="4980384"/>
            <a:ext cx="7468553" cy="1532096"/>
          </a:xfrm>
          <a:prstGeom prst="rect">
            <a:avLst/>
          </a:prstGeom>
          <a:noFill/>
          <a:ln/>
        </p:spPr>
        <p:txBody>
          <a:bodyPr wrap="square" lIns="0" tIns="0" rIns="0" bIns="0" rtlCol="0" anchor="t"/>
          <a:lstStyle/>
          <a:p>
            <a:pPr marL="0" indent="0" algn="l">
              <a:lnSpc>
                <a:spcPts val="3000"/>
              </a:lnSpc>
              <a:buNone/>
            </a:pPr>
            <a:r>
              <a:rPr lang="en-US" sz="1850" dirty="0">
                <a:solidFill>
                  <a:srgbClr val="3B3535"/>
                </a:solidFill>
                <a:latin typeface="Roboto Light" pitchFamily="34" charset="0"/>
                <a:ea typeface="Roboto Light" pitchFamily="34" charset="-122"/>
                <a:cs typeface="Roboto Light" pitchFamily="34" charset="-120"/>
              </a:rPr>
              <a:t>This presentation provides healthcare providers, billers, and administrators with comprehensive guidance on navigating telehealth billing in 2025, ensuring you can maximize reimbursement while maintaining compliance with the latest requirements.</a:t>
            </a:r>
            <a:endParaRPr lang="en-US" sz="1850" dirty="0"/>
          </a:p>
        </p:txBody>
      </p:sp>
      <p:sp>
        <p:nvSpPr>
          <p:cNvPr id="6" name="Shape 3"/>
          <p:cNvSpPr/>
          <p:nvPr/>
        </p:nvSpPr>
        <p:spPr>
          <a:xfrm>
            <a:off x="6324124" y="6799540"/>
            <a:ext cx="382905" cy="382905"/>
          </a:xfrm>
          <a:prstGeom prst="roundRect">
            <a:avLst>
              <a:gd name="adj" fmla="val 23878209"/>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441757" y="6942177"/>
            <a:ext cx="147518"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Roboto Medium" pitchFamily="34" charset="0"/>
                <a:ea typeface="Roboto Medium" pitchFamily="34" charset="-122"/>
                <a:cs typeface="Roboto Medium" pitchFamily="34" charset="-120"/>
              </a:rPr>
              <a:t>kW</a:t>
            </a:r>
            <a:endParaRPr lang="en-US" sz="750" dirty="0"/>
          </a:p>
        </p:txBody>
      </p:sp>
      <p:sp>
        <p:nvSpPr>
          <p:cNvPr id="8" name="Text 5"/>
          <p:cNvSpPr/>
          <p:nvPr/>
        </p:nvSpPr>
        <p:spPr>
          <a:xfrm>
            <a:off x="6826687" y="6781681"/>
            <a:ext cx="2786896" cy="418862"/>
          </a:xfrm>
          <a:prstGeom prst="rect">
            <a:avLst/>
          </a:prstGeom>
          <a:noFill/>
          <a:ln/>
        </p:spPr>
        <p:txBody>
          <a:bodyPr wrap="none" lIns="0" tIns="0" rIns="0" bIns="0" rtlCol="0" anchor="t"/>
          <a:lstStyle/>
          <a:p>
            <a:pPr marL="0" indent="0" algn="l">
              <a:lnSpc>
                <a:spcPts val="3250"/>
              </a:lnSpc>
              <a:buNone/>
            </a:pPr>
            <a:r>
              <a:rPr lang="en-US" sz="2350" b="1" dirty="0">
                <a:solidFill>
                  <a:srgbClr val="3B3535"/>
                </a:solidFill>
                <a:latin typeface="Roboto Bold" pitchFamily="34" charset="0"/>
                <a:ea typeface="Roboto Bold" pitchFamily="34" charset="-122"/>
                <a:cs typeface="Roboto Bold" pitchFamily="34" charset="-120"/>
              </a:rPr>
              <a:t>by Kimberly Wiethoff</a:t>
            </a:r>
            <a:endParaRPr lang="en-US" sz="2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74132" y="683776"/>
            <a:ext cx="6785134" cy="566499"/>
          </a:xfrm>
          <a:prstGeom prst="rect">
            <a:avLst/>
          </a:prstGeom>
          <a:noFill/>
          <a:ln/>
        </p:spPr>
        <p:txBody>
          <a:bodyPr wrap="none" lIns="0" tIns="0" rIns="0" bIns="0" rtlCol="0" anchor="t"/>
          <a:lstStyle/>
          <a:p>
            <a:pPr marL="0" indent="0" algn="l">
              <a:lnSpc>
                <a:spcPts val="4450"/>
              </a:lnSpc>
              <a:buNone/>
            </a:pPr>
            <a:r>
              <a:rPr lang="en-US" sz="3550" dirty="0">
                <a:solidFill>
                  <a:srgbClr val="1F1E1E"/>
                </a:solidFill>
                <a:latin typeface="Red Hat Text" pitchFamily="34" charset="0"/>
                <a:ea typeface="Red Hat Text" pitchFamily="34" charset="-122"/>
                <a:cs typeface="Red Hat Text" pitchFamily="34" charset="-120"/>
              </a:rPr>
              <a:t>Remote Patient Monitoring Billing</a:t>
            </a:r>
            <a:endParaRPr lang="en-US" sz="3550" dirty="0"/>
          </a:p>
        </p:txBody>
      </p:sp>
      <p:sp>
        <p:nvSpPr>
          <p:cNvPr id="3" name="Text 1"/>
          <p:cNvSpPr/>
          <p:nvPr/>
        </p:nvSpPr>
        <p:spPr>
          <a:xfrm>
            <a:off x="674132" y="1731645"/>
            <a:ext cx="6496645" cy="635675"/>
          </a:xfrm>
          <a:prstGeom prst="rect">
            <a:avLst/>
          </a:prstGeom>
          <a:noFill/>
          <a:ln/>
        </p:spPr>
        <p:txBody>
          <a:bodyPr wrap="none" lIns="0" tIns="0" rIns="0" bIns="0" rtlCol="0" anchor="t"/>
          <a:lstStyle/>
          <a:p>
            <a:pPr marL="0" indent="0" algn="ctr">
              <a:lnSpc>
                <a:spcPts val="5000"/>
              </a:lnSpc>
              <a:buNone/>
            </a:pPr>
            <a:r>
              <a:rPr lang="en-US" sz="5000" dirty="0">
                <a:solidFill>
                  <a:srgbClr val="3B3535"/>
                </a:solidFill>
                <a:latin typeface="Red Hat Text" pitchFamily="34" charset="0"/>
                <a:ea typeface="Red Hat Text" pitchFamily="34" charset="-122"/>
                <a:cs typeface="Red Hat Text" pitchFamily="34" charset="-120"/>
              </a:rPr>
              <a:t>99453</a:t>
            </a:r>
            <a:endParaRPr lang="en-US" sz="5000" dirty="0"/>
          </a:p>
        </p:txBody>
      </p:sp>
      <p:sp>
        <p:nvSpPr>
          <p:cNvPr id="4" name="Text 2"/>
          <p:cNvSpPr/>
          <p:nvPr/>
        </p:nvSpPr>
        <p:spPr>
          <a:xfrm>
            <a:off x="2789277" y="2607945"/>
            <a:ext cx="2266236" cy="283131"/>
          </a:xfrm>
          <a:prstGeom prst="rect">
            <a:avLst/>
          </a:prstGeom>
          <a:noFill/>
          <a:ln/>
        </p:spPr>
        <p:txBody>
          <a:bodyPr wrap="none" lIns="0" tIns="0" rIns="0" bIns="0" rtlCol="0" anchor="t"/>
          <a:lstStyle/>
          <a:p>
            <a:pPr marL="0" indent="0" algn="ctr">
              <a:lnSpc>
                <a:spcPts val="2200"/>
              </a:lnSpc>
              <a:buNone/>
            </a:pPr>
            <a:r>
              <a:rPr lang="en-US" sz="1750" dirty="0">
                <a:solidFill>
                  <a:srgbClr val="3B3535"/>
                </a:solidFill>
                <a:latin typeface="Red Hat Text" pitchFamily="34" charset="0"/>
                <a:ea typeface="Red Hat Text" pitchFamily="34" charset="-122"/>
                <a:cs typeface="Red Hat Text" pitchFamily="34" charset="-120"/>
              </a:rPr>
              <a:t>Initial Setup</a:t>
            </a:r>
            <a:endParaRPr lang="en-US" sz="1750" dirty="0"/>
          </a:p>
        </p:txBody>
      </p:sp>
      <p:sp>
        <p:nvSpPr>
          <p:cNvPr id="5" name="Text 3"/>
          <p:cNvSpPr/>
          <p:nvPr/>
        </p:nvSpPr>
        <p:spPr>
          <a:xfrm>
            <a:off x="674132" y="3006566"/>
            <a:ext cx="6496645" cy="616268"/>
          </a:xfrm>
          <a:prstGeom prst="rect">
            <a:avLst/>
          </a:prstGeom>
          <a:noFill/>
          <a:ln/>
        </p:spPr>
        <p:txBody>
          <a:bodyPr wrap="square" lIns="0" tIns="0" rIns="0" bIns="0" rtlCol="0" anchor="t"/>
          <a:lstStyle/>
          <a:p>
            <a:pPr marL="0" indent="0" algn="ctr">
              <a:lnSpc>
                <a:spcPts val="2400"/>
              </a:lnSpc>
              <a:buNone/>
            </a:pPr>
            <a:r>
              <a:rPr lang="en-US" sz="1500" dirty="0">
                <a:solidFill>
                  <a:srgbClr val="3B3535"/>
                </a:solidFill>
                <a:latin typeface="Roboto Light" pitchFamily="34" charset="0"/>
                <a:ea typeface="Roboto Light" pitchFamily="34" charset="-122"/>
                <a:cs typeface="Roboto Light" pitchFamily="34" charset="-120"/>
              </a:rPr>
              <a:t>One-time code for setting up remote monitoring equipment and patient education</a:t>
            </a:r>
            <a:endParaRPr lang="en-US" sz="1500" dirty="0"/>
          </a:p>
        </p:txBody>
      </p:sp>
      <p:sp>
        <p:nvSpPr>
          <p:cNvPr id="6" name="Text 4"/>
          <p:cNvSpPr/>
          <p:nvPr/>
        </p:nvSpPr>
        <p:spPr>
          <a:xfrm>
            <a:off x="7459623" y="1731645"/>
            <a:ext cx="6496645" cy="635675"/>
          </a:xfrm>
          <a:prstGeom prst="rect">
            <a:avLst/>
          </a:prstGeom>
          <a:noFill/>
          <a:ln/>
        </p:spPr>
        <p:txBody>
          <a:bodyPr wrap="none" lIns="0" tIns="0" rIns="0" bIns="0" rtlCol="0" anchor="t"/>
          <a:lstStyle/>
          <a:p>
            <a:pPr marL="0" indent="0" algn="ctr">
              <a:lnSpc>
                <a:spcPts val="5000"/>
              </a:lnSpc>
              <a:buNone/>
            </a:pPr>
            <a:r>
              <a:rPr lang="en-US" sz="5000" dirty="0">
                <a:solidFill>
                  <a:srgbClr val="3B3535"/>
                </a:solidFill>
                <a:latin typeface="Red Hat Text" pitchFamily="34" charset="0"/>
                <a:ea typeface="Red Hat Text" pitchFamily="34" charset="-122"/>
                <a:cs typeface="Red Hat Text" pitchFamily="34" charset="-120"/>
              </a:rPr>
              <a:t>99454</a:t>
            </a:r>
            <a:endParaRPr lang="en-US" sz="5000" dirty="0"/>
          </a:p>
        </p:txBody>
      </p:sp>
      <p:sp>
        <p:nvSpPr>
          <p:cNvPr id="7" name="Text 5"/>
          <p:cNvSpPr/>
          <p:nvPr/>
        </p:nvSpPr>
        <p:spPr>
          <a:xfrm>
            <a:off x="9574768" y="2607945"/>
            <a:ext cx="2266236" cy="283131"/>
          </a:xfrm>
          <a:prstGeom prst="rect">
            <a:avLst/>
          </a:prstGeom>
          <a:noFill/>
          <a:ln/>
        </p:spPr>
        <p:txBody>
          <a:bodyPr wrap="none" lIns="0" tIns="0" rIns="0" bIns="0" rtlCol="0" anchor="t"/>
          <a:lstStyle/>
          <a:p>
            <a:pPr marL="0" indent="0" algn="ctr">
              <a:lnSpc>
                <a:spcPts val="2200"/>
              </a:lnSpc>
              <a:buNone/>
            </a:pPr>
            <a:r>
              <a:rPr lang="en-US" sz="1750" dirty="0">
                <a:solidFill>
                  <a:srgbClr val="3B3535"/>
                </a:solidFill>
                <a:latin typeface="Red Hat Text" pitchFamily="34" charset="0"/>
                <a:ea typeface="Red Hat Text" pitchFamily="34" charset="-122"/>
                <a:cs typeface="Red Hat Text" pitchFamily="34" charset="-120"/>
              </a:rPr>
              <a:t>Device Supply</a:t>
            </a:r>
            <a:endParaRPr lang="en-US" sz="1750" dirty="0"/>
          </a:p>
        </p:txBody>
      </p:sp>
      <p:sp>
        <p:nvSpPr>
          <p:cNvPr id="8" name="Text 6"/>
          <p:cNvSpPr/>
          <p:nvPr/>
        </p:nvSpPr>
        <p:spPr>
          <a:xfrm>
            <a:off x="7459623" y="3006566"/>
            <a:ext cx="6496645" cy="308134"/>
          </a:xfrm>
          <a:prstGeom prst="rect">
            <a:avLst/>
          </a:prstGeom>
          <a:noFill/>
          <a:ln/>
        </p:spPr>
        <p:txBody>
          <a:bodyPr wrap="none" lIns="0" tIns="0" rIns="0" bIns="0" rtlCol="0" anchor="t"/>
          <a:lstStyle/>
          <a:p>
            <a:pPr marL="0" indent="0" algn="ctr">
              <a:lnSpc>
                <a:spcPts val="2400"/>
              </a:lnSpc>
              <a:buNone/>
            </a:pPr>
            <a:r>
              <a:rPr lang="en-US" sz="1500" dirty="0">
                <a:solidFill>
                  <a:srgbClr val="3B3535"/>
                </a:solidFill>
                <a:latin typeface="Roboto Light" pitchFamily="34" charset="0"/>
                <a:ea typeface="Roboto Light" pitchFamily="34" charset="-122"/>
                <a:cs typeface="Roboto Light" pitchFamily="34" charset="-120"/>
              </a:rPr>
              <a:t>Monthly code for providing equipment and transmission services</a:t>
            </a:r>
            <a:endParaRPr lang="en-US" sz="1500" dirty="0"/>
          </a:p>
        </p:txBody>
      </p:sp>
      <p:sp>
        <p:nvSpPr>
          <p:cNvPr id="9" name="Text 7"/>
          <p:cNvSpPr/>
          <p:nvPr/>
        </p:nvSpPr>
        <p:spPr>
          <a:xfrm>
            <a:off x="674132" y="4296847"/>
            <a:ext cx="6496645" cy="635675"/>
          </a:xfrm>
          <a:prstGeom prst="rect">
            <a:avLst/>
          </a:prstGeom>
          <a:noFill/>
          <a:ln/>
        </p:spPr>
        <p:txBody>
          <a:bodyPr wrap="none" lIns="0" tIns="0" rIns="0" bIns="0" rtlCol="0" anchor="t"/>
          <a:lstStyle/>
          <a:p>
            <a:pPr marL="0" indent="0" algn="ctr">
              <a:lnSpc>
                <a:spcPts val="5000"/>
              </a:lnSpc>
              <a:buNone/>
            </a:pPr>
            <a:r>
              <a:rPr lang="en-US" sz="5000" dirty="0">
                <a:solidFill>
                  <a:srgbClr val="3B3535"/>
                </a:solidFill>
                <a:latin typeface="Red Hat Text" pitchFamily="34" charset="0"/>
                <a:ea typeface="Red Hat Text" pitchFamily="34" charset="-122"/>
                <a:cs typeface="Red Hat Text" pitchFamily="34" charset="-120"/>
              </a:rPr>
              <a:t>99457</a:t>
            </a:r>
            <a:endParaRPr lang="en-US" sz="5000" dirty="0"/>
          </a:p>
        </p:txBody>
      </p:sp>
      <p:sp>
        <p:nvSpPr>
          <p:cNvPr id="10" name="Text 8"/>
          <p:cNvSpPr/>
          <p:nvPr/>
        </p:nvSpPr>
        <p:spPr>
          <a:xfrm>
            <a:off x="2789277" y="5173147"/>
            <a:ext cx="2266236" cy="283131"/>
          </a:xfrm>
          <a:prstGeom prst="rect">
            <a:avLst/>
          </a:prstGeom>
          <a:noFill/>
          <a:ln/>
        </p:spPr>
        <p:txBody>
          <a:bodyPr wrap="none" lIns="0" tIns="0" rIns="0" bIns="0" rtlCol="0" anchor="t"/>
          <a:lstStyle/>
          <a:p>
            <a:pPr marL="0" indent="0" algn="ctr">
              <a:lnSpc>
                <a:spcPts val="2200"/>
              </a:lnSpc>
              <a:buNone/>
            </a:pPr>
            <a:r>
              <a:rPr lang="en-US" sz="1750" dirty="0">
                <a:solidFill>
                  <a:srgbClr val="3B3535"/>
                </a:solidFill>
                <a:latin typeface="Red Hat Text" pitchFamily="34" charset="0"/>
                <a:ea typeface="Red Hat Text" pitchFamily="34" charset="-122"/>
                <a:cs typeface="Red Hat Text" pitchFamily="34" charset="-120"/>
              </a:rPr>
              <a:t>First 20 Minutes</a:t>
            </a:r>
            <a:endParaRPr lang="en-US" sz="1750" dirty="0"/>
          </a:p>
        </p:txBody>
      </p:sp>
      <p:sp>
        <p:nvSpPr>
          <p:cNvPr id="11" name="Text 9"/>
          <p:cNvSpPr/>
          <p:nvPr/>
        </p:nvSpPr>
        <p:spPr>
          <a:xfrm>
            <a:off x="674132" y="5571768"/>
            <a:ext cx="6496645" cy="308134"/>
          </a:xfrm>
          <a:prstGeom prst="rect">
            <a:avLst/>
          </a:prstGeom>
          <a:noFill/>
          <a:ln/>
        </p:spPr>
        <p:txBody>
          <a:bodyPr wrap="none" lIns="0" tIns="0" rIns="0" bIns="0" rtlCol="0" anchor="t"/>
          <a:lstStyle/>
          <a:p>
            <a:pPr marL="0" indent="0" algn="ctr">
              <a:lnSpc>
                <a:spcPts val="2400"/>
              </a:lnSpc>
              <a:buNone/>
            </a:pPr>
            <a:r>
              <a:rPr lang="en-US" sz="1500" dirty="0">
                <a:solidFill>
                  <a:srgbClr val="3B3535"/>
                </a:solidFill>
                <a:latin typeface="Roboto Light" pitchFamily="34" charset="0"/>
                <a:ea typeface="Roboto Light" pitchFamily="34" charset="-122"/>
                <a:cs typeface="Roboto Light" pitchFamily="34" charset="-120"/>
              </a:rPr>
              <a:t>Monthly management and interpretation of data, minimum 20 minutes</a:t>
            </a:r>
            <a:endParaRPr lang="en-US" sz="1500" dirty="0"/>
          </a:p>
        </p:txBody>
      </p:sp>
      <p:sp>
        <p:nvSpPr>
          <p:cNvPr id="12" name="Text 10"/>
          <p:cNvSpPr/>
          <p:nvPr/>
        </p:nvSpPr>
        <p:spPr>
          <a:xfrm>
            <a:off x="7459623" y="4296847"/>
            <a:ext cx="6496645" cy="635675"/>
          </a:xfrm>
          <a:prstGeom prst="rect">
            <a:avLst/>
          </a:prstGeom>
          <a:noFill/>
          <a:ln/>
        </p:spPr>
        <p:txBody>
          <a:bodyPr wrap="none" lIns="0" tIns="0" rIns="0" bIns="0" rtlCol="0" anchor="t"/>
          <a:lstStyle/>
          <a:p>
            <a:pPr marL="0" indent="0" algn="ctr">
              <a:lnSpc>
                <a:spcPts val="5000"/>
              </a:lnSpc>
              <a:buNone/>
            </a:pPr>
            <a:r>
              <a:rPr lang="en-US" sz="5000" dirty="0">
                <a:solidFill>
                  <a:srgbClr val="3B3535"/>
                </a:solidFill>
                <a:latin typeface="Red Hat Text" pitchFamily="34" charset="0"/>
                <a:ea typeface="Red Hat Text" pitchFamily="34" charset="-122"/>
                <a:cs typeface="Red Hat Text" pitchFamily="34" charset="-120"/>
              </a:rPr>
              <a:t>99458</a:t>
            </a:r>
            <a:endParaRPr lang="en-US" sz="5000" dirty="0"/>
          </a:p>
        </p:txBody>
      </p:sp>
      <p:sp>
        <p:nvSpPr>
          <p:cNvPr id="13" name="Text 11"/>
          <p:cNvSpPr/>
          <p:nvPr/>
        </p:nvSpPr>
        <p:spPr>
          <a:xfrm>
            <a:off x="9574768" y="5173147"/>
            <a:ext cx="2266236" cy="283131"/>
          </a:xfrm>
          <a:prstGeom prst="rect">
            <a:avLst/>
          </a:prstGeom>
          <a:noFill/>
          <a:ln/>
        </p:spPr>
        <p:txBody>
          <a:bodyPr wrap="none" lIns="0" tIns="0" rIns="0" bIns="0" rtlCol="0" anchor="t"/>
          <a:lstStyle/>
          <a:p>
            <a:pPr marL="0" indent="0" algn="ctr">
              <a:lnSpc>
                <a:spcPts val="2200"/>
              </a:lnSpc>
              <a:buNone/>
            </a:pPr>
            <a:r>
              <a:rPr lang="en-US" sz="1750" dirty="0">
                <a:solidFill>
                  <a:srgbClr val="3B3535"/>
                </a:solidFill>
                <a:latin typeface="Red Hat Text" pitchFamily="34" charset="0"/>
                <a:ea typeface="Red Hat Text" pitchFamily="34" charset="-122"/>
                <a:cs typeface="Red Hat Text" pitchFamily="34" charset="-120"/>
              </a:rPr>
              <a:t>Additional Time</a:t>
            </a:r>
            <a:endParaRPr lang="en-US" sz="1750" dirty="0"/>
          </a:p>
        </p:txBody>
      </p:sp>
      <p:sp>
        <p:nvSpPr>
          <p:cNvPr id="14" name="Text 12"/>
          <p:cNvSpPr/>
          <p:nvPr/>
        </p:nvSpPr>
        <p:spPr>
          <a:xfrm>
            <a:off x="7459623" y="5571768"/>
            <a:ext cx="6496645" cy="308134"/>
          </a:xfrm>
          <a:prstGeom prst="rect">
            <a:avLst/>
          </a:prstGeom>
          <a:noFill/>
          <a:ln/>
        </p:spPr>
        <p:txBody>
          <a:bodyPr wrap="none" lIns="0" tIns="0" rIns="0" bIns="0" rtlCol="0" anchor="t"/>
          <a:lstStyle/>
          <a:p>
            <a:pPr marL="0" indent="0" algn="ctr">
              <a:lnSpc>
                <a:spcPts val="2400"/>
              </a:lnSpc>
              <a:buNone/>
            </a:pPr>
            <a:r>
              <a:rPr lang="en-US" sz="1500" dirty="0">
                <a:solidFill>
                  <a:srgbClr val="3B3535"/>
                </a:solidFill>
                <a:latin typeface="Roboto Light" pitchFamily="34" charset="0"/>
                <a:ea typeface="Roboto Light" pitchFamily="34" charset="-122"/>
                <a:cs typeface="Roboto Light" pitchFamily="34" charset="-120"/>
              </a:rPr>
              <a:t>Each additional 20 minutes beyond the initial period</a:t>
            </a:r>
            <a:endParaRPr lang="en-US" sz="1500" dirty="0"/>
          </a:p>
        </p:txBody>
      </p:sp>
      <p:sp>
        <p:nvSpPr>
          <p:cNvPr id="15" name="Text 13"/>
          <p:cNvSpPr/>
          <p:nvPr/>
        </p:nvSpPr>
        <p:spPr>
          <a:xfrm>
            <a:off x="674132" y="6096595"/>
            <a:ext cx="13282136" cy="616268"/>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Remote Patient Monitoring (RPM) has emerged as a distinct reimbursement category separate from traditional telehealth services. Unlike general telehealth visits, RPM codes are not subject to the same geographic restrictions and can be billed for patients in any location.</a:t>
            </a:r>
            <a:endParaRPr lang="en-US" sz="1500" dirty="0"/>
          </a:p>
        </p:txBody>
      </p:sp>
      <p:sp>
        <p:nvSpPr>
          <p:cNvPr id="16" name="Text 14"/>
          <p:cNvSpPr/>
          <p:nvPr/>
        </p:nvSpPr>
        <p:spPr>
          <a:xfrm>
            <a:off x="674132" y="6929557"/>
            <a:ext cx="13282136" cy="616268"/>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To qualify for RPM billing, devices must automatically transmit patient physiologic data (not self-reported) at least 16 days per 30-day period. Documentation must include time spent reviewing and interpreting data, any resulting care plan modifications, and communication with the patient or caregiver.</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807125" y="634127"/>
            <a:ext cx="5596652" cy="678299"/>
          </a:xfrm>
          <a:prstGeom prst="rect">
            <a:avLst/>
          </a:prstGeom>
          <a:noFill/>
          <a:ln/>
        </p:spPr>
        <p:txBody>
          <a:bodyPr wrap="none" lIns="0" tIns="0" rIns="0" bIns="0" rtlCol="0" anchor="t"/>
          <a:lstStyle/>
          <a:p>
            <a:pPr marL="0" indent="0" algn="l">
              <a:lnSpc>
                <a:spcPts val="5300"/>
              </a:lnSpc>
              <a:buNone/>
            </a:pPr>
            <a:r>
              <a:rPr lang="en-US" sz="4250" dirty="0">
                <a:solidFill>
                  <a:srgbClr val="1F1E1E"/>
                </a:solidFill>
                <a:latin typeface="Red Hat Text" pitchFamily="34" charset="0"/>
                <a:ea typeface="Red Hat Text" pitchFamily="34" charset="-122"/>
                <a:cs typeface="Red Hat Text" pitchFamily="34" charset="-120"/>
              </a:rPr>
              <a:t>Common Billing Pitfalls</a:t>
            </a:r>
            <a:endParaRPr lang="en-US" sz="4250" dirty="0"/>
          </a:p>
        </p:txBody>
      </p:sp>
      <p:pic>
        <p:nvPicPr>
          <p:cNvPr id="3" name="Image 0" descr="preencoded.png"/>
          <p:cNvPicPr>
            <a:picLocks noChangeAspect="1"/>
          </p:cNvPicPr>
          <p:nvPr/>
        </p:nvPicPr>
        <p:blipFill>
          <a:blip r:embed="rId3"/>
          <a:stretch>
            <a:fillRect/>
          </a:stretch>
        </p:blipFill>
        <p:spPr>
          <a:xfrm>
            <a:off x="807125" y="1773674"/>
            <a:ext cx="8320564" cy="3460790"/>
          </a:xfrm>
          <a:prstGeom prst="rect">
            <a:avLst/>
          </a:prstGeom>
        </p:spPr>
      </p:pic>
      <p:sp>
        <p:nvSpPr>
          <p:cNvPr id="4" name="Text 1"/>
          <p:cNvSpPr/>
          <p:nvPr/>
        </p:nvSpPr>
        <p:spPr>
          <a:xfrm>
            <a:off x="807125" y="5493901"/>
            <a:ext cx="13016151" cy="737949"/>
          </a:xfrm>
          <a:prstGeom prst="rect">
            <a:avLst/>
          </a:prstGeom>
          <a:noFill/>
          <a:ln/>
        </p:spPr>
        <p:txBody>
          <a:bodyPr wrap="square" lIns="0" tIns="0" rIns="0" bIns="0" rtlCol="0" anchor="t"/>
          <a:lstStyle/>
          <a:p>
            <a:pPr marL="0" indent="0" algn="l">
              <a:lnSpc>
                <a:spcPts val="2900"/>
              </a:lnSpc>
              <a:buNone/>
            </a:pPr>
            <a:r>
              <a:rPr lang="en-US" sz="1800" dirty="0">
                <a:solidFill>
                  <a:srgbClr val="3B3535"/>
                </a:solidFill>
                <a:latin typeface="Roboto Light" pitchFamily="34" charset="0"/>
                <a:ea typeface="Roboto Light" pitchFamily="34" charset="-122"/>
                <a:cs typeface="Roboto Light" pitchFamily="34" charset="-120"/>
              </a:rPr>
              <a:t>Analysis of 2024 telehealth claim denials reveals that technical coding errors account for the majority of rejected claims. Incorrect place of service codes remain the leading cause of denials, followed by missing or inappropriate modifiers.</a:t>
            </a:r>
            <a:endParaRPr lang="en-US" sz="1800" dirty="0"/>
          </a:p>
        </p:txBody>
      </p:sp>
      <p:sp>
        <p:nvSpPr>
          <p:cNvPr id="5" name="Text 2"/>
          <p:cNvSpPr/>
          <p:nvPr/>
        </p:nvSpPr>
        <p:spPr>
          <a:xfrm>
            <a:off x="807125" y="6491288"/>
            <a:ext cx="13016151" cy="1106924"/>
          </a:xfrm>
          <a:prstGeom prst="rect">
            <a:avLst/>
          </a:prstGeom>
          <a:noFill/>
          <a:ln/>
        </p:spPr>
        <p:txBody>
          <a:bodyPr wrap="square" lIns="0" tIns="0" rIns="0" bIns="0" rtlCol="0" anchor="t"/>
          <a:lstStyle/>
          <a:p>
            <a:pPr marL="0" indent="0" algn="l">
              <a:lnSpc>
                <a:spcPts val="2900"/>
              </a:lnSpc>
              <a:buNone/>
            </a:pPr>
            <a:r>
              <a:rPr lang="en-US" sz="1800" dirty="0">
                <a:solidFill>
                  <a:srgbClr val="3B3535"/>
                </a:solidFill>
                <a:latin typeface="Roboto Light" pitchFamily="34" charset="0"/>
                <a:ea typeface="Roboto Light" pitchFamily="34" charset="-122"/>
                <a:cs typeface="Roboto Light" pitchFamily="34" charset="-120"/>
              </a:rPr>
              <a:t>Implementing a telehealth-specific claim review process can significantly reduce these preventable errors. Consider using automated claim scrubbers that verify telehealth coding requirements before submission and conduct regular audits of telehealth documentation to identify compliance gaps.</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819507" y="644843"/>
            <a:ext cx="9855160" cy="688777"/>
          </a:xfrm>
          <a:prstGeom prst="rect">
            <a:avLst/>
          </a:prstGeom>
          <a:noFill/>
          <a:ln/>
        </p:spPr>
        <p:txBody>
          <a:bodyPr wrap="none" lIns="0" tIns="0" rIns="0" bIns="0" rtlCol="0" anchor="t"/>
          <a:lstStyle/>
          <a:p>
            <a:pPr marL="0" indent="0" algn="l">
              <a:lnSpc>
                <a:spcPts val="5400"/>
              </a:lnSpc>
              <a:buNone/>
            </a:pPr>
            <a:r>
              <a:rPr lang="en-US" sz="4300" dirty="0">
                <a:solidFill>
                  <a:srgbClr val="1F1E1E"/>
                </a:solidFill>
                <a:latin typeface="Red Hat Text" pitchFamily="34" charset="0"/>
                <a:ea typeface="Red Hat Text" pitchFamily="34" charset="-122"/>
                <a:cs typeface="Red Hat Text" pitchFamily="34" charset="-120"/>
              </a:rPr>
              <a:t>Telehealth Reimbursement Optimization</a:t>
            </a:r>
            <a:endParaRPr lang="en-US" sz="4300" dirty="0"/>
          </a:p>
        </p:txBody>
      </p:sp>
      <p:sp>
        <p:nvSpPr>
          <p:cNvPr id="3" name="Shape 1"/>
          <p:cNvSpPr/>
          <p:nvPr/>
        </p:nvSpPr>
        <p:spPr>
          <a:xfrm>
            <a:off x="819507" y="2504361"/>
            <a:ext cx="4096226" cy="234077"/>
          </a:xfrm>
          <a:prstGeom prst="roundRect">
            <a:avLst>
              <a:gd name="adj" fmla="val 15006"/>
            </a:avLst>
          </a:prstGeom>
          <a:solidFill>
            <a:srgbClr val="F3E8E8"/>
          </a:solidFill>
          <a:ln/>
        </p:spPr>
        <p:txBody>
          <a:bodyPr/>
          <a:lstStyle/>
          <a:p>
            <a:endParaRPr lang="en-US"/>
          </a:p>
        </p:txBody>
      </p:sp>
      <p:sp>
        <p:nvSpPr>
          <p:cNvPr id="4" name="Text 2"/>
          <p:cNvSpPr/>
          <p:nvPr/>
        </p:nvSpPr>
        <p:spPr>
          <a:xfrm>
            <a:off x="819507" y="3089672"/>
            <a:ext cx="2881193" cy="344329"/>
          </a:xfrm>
          <a:prstGeom prst="rect">
            <a:avLst/>
          </a:prstGeom>
          <a:noFill/>
          <a:ln/>
        </p:spPr>
        <p:txBody>
          <a:bodyPr wrap="none" lIns="0" tIns="0" rIns="0" bIns="0" rtlCol="0" anchor="t"/>
          <a:lstStyle/>
          <a:p>
            <a:pPr marL="0" indent="0" algn="l">
              <a:lnSpc>
                <a:spcPts val="2700"/>
              </a:lnSpc>
              <a:buNone/>
            </a:pPr>
            <a:r>
              <a:rPr lang="en-US" sz="2150" dirty="0">
                <a:solidFill>
                  <a:srgbClr val="3B3535"/>
                </a:solidFill>
                <a:latin typeface="Red Hat Text" pitchFamily="34" charset="0"/>
                <a:ea typeface="Red Hat Text" pitchFamily="34" charset="-122"/>
                <a:cs typeface="Red Hat Text" pitchFamily="34" charset="-120"/>
              </a:rPr>
              <a:t>Conduct Payer Analysis</a:t>
            </a:r>
            <a:endParaRPr lang="en-US" sz="2150" dirty="0"/>
          </a:p>
        </p:txBody>
      </p:sp>
      <p:sp>
        <p:nvSpPr>
          <p:cNvPr id="5" name="Text 3"/>
          <p:cNvSpPr/>
          <p:nvPr/>
        </p:nvSpPr>
        <p:spPr>
          <a:xfrm>
            <a:off x="819507" y="3574494"/>
            <a:ext cx="4096226" cy="2997518"/>
          </a:xfrm>
          <a:prstGeom prst="rect">
            <a:avLst/>
          </a:prstGeom>
          <a:noFill/>
          <a:ln/>
        </p:spPr>
        <p:txBody>
          <a:bodyPr wrap="square" lIns="0" tIns="0" rIns="0" bIns="0" rtlCol="0" anchor="t"/>
          <a:lstStyle/>
          <a:p>
            <a:pPr marL="0" indent="0" algn="l">
              <a:lnSpc>
                <a:spcPts val="2950"/>
              </a:lnSpc>
              <a:buNone/>
            </a:pPr>
            <a:r>
              <a:rPr lang="en-US" sz="1800" dirty="0">
                <a:solidFill>
                  <a:srgbClr val="3B3535"/>
                </a:solidFill>
                <a:latin typeface="Roboto Light" pitchFamily="34" charset="0"/>
                <a:ea typeface="Roboto Light" pitchFamily="34" charset="-122"/>
                <a:cs typeface="Roboto Light" pitchFamily="34" charset="-120"/>
              </a:rPr>
              <a:t>Systematically compare reimbursement rates for telehealth services across your payer mix. Identify which payers offer the best rates for virtual care and which have the most restrictive policies. This data should inform contracting negotiations and service expansion decisions.</a:t>
            </a:r>
            <a:endParaRPr lang="en-US" sz="1800" dirty="0"/>
          </a:p>
        </p:txBody>
      </p:sp>
      <p:sp>
        <p:nvSpPr>
          <p:cNvPr id="6" name="Shape 4"/>
          <p:cNvSpPr/>
          <p:nvPr/>
        </p:nvSpPr>
        <p:spPr>
          <a:xfrm>
            <a:off x="5266968" y="2153126"/>
            <a:ext cx="4096345" cy="234077"/>
          </a:xfrm>
          <a:prstGeom prst="roundRect">
            <a:avLst>
              <a:gd name="adj" fmla="val 15006"/>
            </a:avLst>
          </a:prstGeom>
          <a:solidFill>
            <a:srgbClr val="F3E8E8"/>
          </a:solidFill>
          <a:ln/>
        </p:spPr>
        <p:txBody>
          <a:bodyPr/>
          <a:lstStyle/>
          <a:p>
            <a:endParaRPr lang="en-US"/>
          </a:p>
        </p:txBody>
      </p:sp>
      <p:sp>
        <p:nvSpPr>
          <p:cNvPr id="7" name="Text 5"/>
          <p:cNvSpPr/>
          <p:nvPr/>
        </p:nvSpPr>
        <p:spPr>
          <a:xfrm>
            <a:off x="5266968" y="2738437"/>
            <a:ext cx="3288744" cy="344329"/>
          </a:xfrm>
          <a:prstGeom prst="rect">
            <a:avLst/>
          </a:prstGeom>
          <a:noFill/>
          <a:ln/>
        </p:spPr>
        <p:txBody>
          <a:bodyPr wrap="none" lIns="0" tIns="0" rIns="0" bIns="0" rtlCol="0" anchor="t"/>
          <a:lstStyle/>
          <a:p>
            <a:pPr marL="0" indent="0" algn="l">
              <a:lnSpc>
                <a:spcPts val="2700"/>
              </a:lnSpc>
              <a:buNone/>
            </a:pPr>
            <a:r>
              <a:rPr lang="en-US" sz="2150" dirty="0">
                <a:solidFill>
                  <a:srgbClr val="3B3535"/>
                </a:solidFill>
                <a:latin typeface="Red Hat Text" pitchFamily="34" charset="0"/>
                <a:ea typeface="Red Hat Text" pitchFamily="34" charset="-122"/>
                <a:cs typeface="Red Hat Text" pitchFamily="34" charset="-120"/>
              </a:rPr>
              <a:t>Streamline Documentation</a:t>
            </a:r>
            <a:endParaRPr lang="en-US" sz="2150" dirty="0"/>
          </a:p>
        </p:txBody>
      </p:sp>
      <p:sp>
        <p:nvSpPr>
          <p:cNvPr id="8" name="Text 6"/>
          <p:cNvSpPr/>
          <p:nvPr/>
        </p:nvSpPr>
        <p:spPr>
          <a:xfrm>
            <a:off x="5266968" y="3223260"/>
            <a:ext cx="4096345" cy="2997518"/>
          </a:xfrm>
          <a:prstGeom prst="rect">
            <a:avLst/>
          </a:prstGeom>
          <a:noFill/>
          <a:ln/>
        </p:spPr>
        <p:txBody>
          <a:bodyPr wrap="square" lIns="0" tIns="0" rIns="0" bIns="0" rtlCol="0" anchor="t"/>
          <a:lstStyle/>
          <a:p>
            <a:pPr marL="0" indent="0" algn="l">
              <a:lnSpc>
                <a:spcPts val="2950"/>
              </a:lnSpc>
              <a:buNone/>
            </a:pPr>
            <a:r>
              <a:rPr lang="en-US" sz="1800" dirty="0">
                <a:solidFill>
                  <a:srgbClr val="3B3535"/>
                </a:solidFill>
                <a:latin typeface="Roboto Light" pitchFamily="34" charset="0"/>
                <a:ea typeface="Roboto Light" pitchFamily="34" charset="-122"/>
                <a:cs typeface="Roboto Light" pitchFamily="34" charset="-120"/>
              </a:rPr>
              <a:t>Create telehealth-specific templates that prompt providers to include all required elements for compliant billing. These should incorporate technical details, consent verification, and medical necessity justification while maintaining efficiency in documentation.</a:t>
            </a:r>
            <a:endParaRPr lang="en-US" sz="1800" dirty="0"/>
          </a:p>
        </p:txBody>
      </p:sp>
      <p:sp>
        <p:nvSpPr>
          <p:cNvPr id="9" name="Shape 7"/>
          <p:cNvSpPr/>
          <p:nvPr/>
        </p:nvSpPr>
        <p:spPr>
          <a:xfrm>
            <a:off x="9714548" y="1801892"/>
            <a:ext cx="4096345" cy="234077"/>
          </a:xfrm>
          <a:prstGeom prst="roundRect">
            <a:avLst>
              <a:gd name="adj" fmla="val 15006"/>
            </a:avLst>
          </a:prstGeom>
          <a:solidFill>
            <a:srgbClr val="F3E8E8"/>
          </a:solidFill>
          <a:ln/>
        </p:spPr>
        <p:txBody>
          <a:bodyPr/>
          <a:lstStyle/>
          <a:p>
            <a:endParaRPr lang="en-US"/>
          </a:p>
        </p:txBody>
      </p:sp>
      <p:sp>
        <p:nvSpPr>
          <p:cNvPr id="10" name="Text 8"/>
          <p:cNvSpPr/>
          <p:nvPr/>
        </p:nvSpPr>
        <p:spPr>
          <a:xfrm>
            <a:off x="9714548" y="2387203"/>
            <a:ext cx="3912275" cy="344329"/>
          </a:xfrm>
          <a:prstGeom prst="rect">
            <a:avLst/>
          </a:prstGeom>
          <a:noFill/>
          <a:ln/>
        </p:spPr>
        <p:txBody>
          <a:bodyPr wrap="none" lIns="0" tIns="0" rIns="0" bIns="0" rtlCol="0" anchor="t"/>
          <a:lstStyle/>
          <a:p>
            <a:pPr marL="0" indent="0" algn="l">
              <a:lnSpc>
                <a:spcPts val="2700"/>
              </a:lnSpc>
              <a:buNone/>
            </a:pPr>
            <a:r>
              <a:rPr lang="en-US" sz="2150" dirty="0">
                <a:solidFill>
                  <a:srgbClr val="3B3535"/>
                </a:solidFill>
                <a:latin typeface="Red Hat Text" pitchFamily="34" charset="0"/>
                <a:ea typeface="Red Hat Text" pitchFamily="34" charset="-122"/>
                <a:cs typeface="Red Hat Text" pitchFamily="34" charset="-120"/>
              </a:rPr>
              <a:t>Implement Pre-Visit Verification</a:t>
            </a:r>
            <a:endParaRPr lang="en-US" sz="2150" dirty="0"/>
          </a:p>
        </p:txBody>
      </p:sp>
      <p:sp>
        <p:nvSpPr>
          <p:cNvPr id="11" name="Text 9"/>
          <p:cNvSpPr/>
          <p:nvPr/>
        </p:nvSpPr>
        <p:spPr>
          <a:xfrm>
            <a:off x="9714548" y="2872026"/>
            <a:ext cx="4096345" cy="2622828"/>
          </a:xfrm>
          <a:prstGeom prst="rect">
            <a:avLst/>
          </a:prstGeom>
          <a:noFill/>
          <a:ln/>
        </p:spPr>
        <p:txBody>
          <a:bodyPr wrap="square" lIns="0" tIns="0" rIns="0" bIns="0" rtlCol="0" anchor="t"/>
          <a:lstStyle/>
          <a:p>
            <a:pPr marL="0" indent="0" algn="l">
              <a:lnSpc>
                <a:spcPts val="2950"/>
              </a:lnSpc>
              <a:buNone/>
            </a:pPr>
            <a:r>
              <a:rPr lang="en-US" sz="1800" dirty="0">
                <a:solidFill>
                  <a:srgbClr val="3B3535"/>
                </a:solidFill>
                <a:latin typeface="Roboto Light" pitchFamily="34" charset="0"/>
                <a:ea typeface="Roboto Light" pitchFamily="34" charset="-122"/>
                <a:cs typeface="Roboto Light" pitchFamily="34" charset="-120"/>
              </a:rPr>
              <a:t>Develop a process to verify insurance coverage, telehealth benefits, copay/coinsurance amounts, and applicable state regulations before each virtual visit. This proactive approach dramatically reduces denials and improves patient financial experience.</a:t>
            </a:r>
            <a:endParaRPr lang="en-US" sz="1800" dirty="0"/>
          </a:p>
        </p:txBody>
      </p:sp>
      <p:sp>
        <p:nvSpPr>
          <p:cNvPr id="12" name="Text 10"/>
          <p:cNvSpPr/>
          <p:nvPr/>
        </p:nvSpPr>
        <p:spPr>
          <a:xfrm>
            <a:off x="819507" y="6835378"/>
            <a:ext cx="12991386" cy="749379"/>
          </a:xfrm>
          <a:prstGeom prst="rect">
            <a:avLst/>
          </a:prstGeom>
          <a:noFill/>
          <a:ln/>
        </p:spPr>
        <p:txBody>
          <a:bodyPr wrap="square" lIns="0" tIns="0" rIns="0" bIns="0" rtlCol="0" anchor="t"/>
          <a:lstStyle/>
          <a:p>
            <a:pPr marL="0" indent="0" algn="l">
              <a:lnSpc>
                <a:spcPts val="2950"/>
              </a:lnSpc>
              <a:buNone/>
            </a:pPr>
            <a:r>
              <a:rPr lang="en-US" sz="1800" dirty="0">
                <a:solidFill>
                  <a:srgbClr val="3B3535"/>
                </a:solidFill>
                <a:latin typeface="Roboto Light" pitchFamily="34" charset="0"/>
                <a:ea typeface="Roboto Light" pitchFamily="34" charset="-122"/>
                <a:cs typeface="Roboto Light" pitchFamily="34" charset="-120"/>
              </a:rPr>
              <a:t>Organizations that have implemented comprehensive telehealth revenue cycle optimization report an average 23% increase in collection rates and 35% reduction in days in accounts receivable compared to non-optimized practices.</a:t>
            </a:r>
            <a:endParaRPr 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07708" y="556022"/>
            <a:ext cx="5649873" cy="594717"/>
          </a:xfrm>
          <a:prstGeom prst="rect">
            <a:avLst/>
          </a:prstGeom>
          <a:noFill/>
          <a:ln/>
        </p:spPr>
        <p:txBody>
          <a:bodyPr wrap="none" lIns="0" tIns="0" rIns="0" bIns="0" rtlCol="0" anchor="t"/>
          <a:lstStyle/>
          <a:p>
            <a:pPr marL="0" indent="0" algn="l">
              <a:lnSpc>
                <a:spcPts val="4650"/>
              </a:lnSpc>
              <a:buNone/>
            </a:pPr>
            <a:r>
              <a:rPr lang="en-US" sz="3700" dirty="0">
                <a:solidFill>
                  <a:srgbClr val="1F1E1E"/>
                </a:solidFill>
                <a:latin typeface="Red Hat Text" pitchFamily="34" charset="0"/>
                <a:ea typeface="Red Hat Text" pitchFamily="34" charset="-122"/>
                <a:cs typeface="Red Hat Text" pitchFamily="34" charset="-120"/>
              </a:rPr>
              <a:t>Future of Telehealth Billing</a:t>
            </a:r>
            <a:endParaRPr lang="en-US" sz="3700" dirty="0"/>
          </a:p>
        </p:txBody>
      </p:sp>
      <p:sp>
        <p:nvSpPr>
          <p:cNvPr id="3" name="Text 1"/>
          <p:cNvSpPr/>
          <p:nvPr/>
        </p:nvSpPr>
        <p:spPr>
          <a:xfrm>
            <a:off x="2182654" y="2022038"/>
            <a:ext cx="2516624" cy="297299"/>
          </a:xfrm>
          <a:prstGeom prst="rect">
            <a:avLst/>
          </a:prstGeom>
          <a:noFill/>
          <a:ln/>
        </p:spPr>
        <p:txBody>
          <a:bodyPr wrap="none" lIns="0" tIns="0" rIns="0" bIns="0" rtlCol="0" anchor="t"/>
          <a:lstStyle/>
          <a:p>
            <a:pPr marL="0" indent="0" algn="r">
              <a:lnSpc>
                <a:spcPts val="2300"/>
              </a:lnSpc>
              <a:buNone/>
            </a:pPr>
            <a:r>
              <a:rPr lang="en-US" sz="1850" dirty="0">
                <a:solidFill>
                  <a:srgbClr val="3B3535"/>
                </a:solidFill>
                <a:latin typeface="Red Hat Text" pitchFamily="34" charset="0"/>
                <a:ea typeface="Red Hat Text" pitchFamily="34" charset="-122"/>
                <a:cs typeface="Red Hat Text" pitchFamily="34" charset="-120"/>
              </a:rPr>
              <a:t>Value-Based Telehealth</a:t>
            </a:r>
            <a:endParaRPr lang="en-US" sz="1850" dirty="0"/>
          </a:p>
        </p:txBody>
      </p:sp>
      <p:sp>
        <p:nvSpPr>
          <p:cNvPr id="4" name="Text 2"/>
          <p:cNvSpPr/>
          <p:nvPr/>
        </p:nvSpPr>
        <p:spPr>
          <a:xfrm>
            <a:off x="707708" y="2440662"/>
            <a:ext cx="3991570" cy="970121"/>
          </a:xfrm>
          <a:prstGeom prst="rect">
            <a:avLst/>
          </a:prstGeom>
          <a:noFill/>
          <a:ln/>
        </p:spPr>
        <p:txBody>
          <a:bodyPr wrap="square" lIns="0" tIns="0" rIns="0" bIns="0" rtlCol="0" anchor="t"/>
          <a:lstStyle/>
          <a:p>
            <a:pPr marL="0" indent="0" algn="r">
              <a:lnSpc>
                <a:spcPts val="2500"/>
              </a:lnSpc>
              <a:buNone/>
            </a:pPr>
            <a:r>
              <a:rPr lang="en-US" sz="1550" dirty="0">
                <a:solidFill>
                  <a:srgbClr val="3B3535"/>
                </a:solidFill>
                <a:latin typeface="Roboto Light" pitchFamily="34" charset="0"/>
                <a:ea typeface="Roboto Light" pitchFamily="34" charset="-122"/>
                <a:cs typeface="Roboto Light" pitchFamily="34" charset="-120"/>
              </a:rPr>
              <a:t>Movement toward outcome-based reimbursement rather than fee-for-service telehealth models</a:t>
            </a:r>
            <a:endParaRPr lang="en-US" sz="1550" dirty="0"/>
          </a:p>
        </p:txBody>
      </p:sp>
      <p:pic>
        <p:nvPicPr>
          <p:cNvPr id="5" name="Image 0" descr="preencoded.png"/>
          <p:cNvPicPr>
            <a:picLocks noChangeAspect="1"/>
          </p:cNvPicPr>
          <p:nvPr/>
        </p:nvPicPr>
        <p:blipFill>
          <a:blip r:embed="rId3"/>
          <a:stretch>
            <a:fillRect/>
          </a:stretch>
        </p:blipFill>
        <p:spPr>
          <a:xfrm>
            <a:off x="5002530" y="1555075"/>
            <a:ext cx="4625221" cy="4625221"/>
          </a:xfrm>
          <a:prstGeom prst="rect">
            <a:avLst/>
          </a:prstGeom>
        </p:spPr>
      </p:pic>
      <p:pic>
        <p:nvPicPr>
          <p:cNvPr id="6" name="Image 1" descr="preencoded.png"/>
          <p:cNvPicPr>
            <a:picLocks noChangeAspect="1"/>
          </p:cNvPicPr>
          <p:nvPr/>
        </p:nvPicPr>
        <p:blipFill>
          <a:blip r:embed="rId4"/>
          <a:stretch>
            <a:fillRect/>
          </a:stretch>
        </p:blipFill>
        <p:spPr>
          <a:xfrm>
            <a:off x="6232981" y="2354044"/>
            <a:ext cx="302538" cy="378143"/>
          </a:xfrm>
          <a:prstGeom prst="rect">
            <a:avLst/>
          </a:prstGeom>
        </p:spPr>
      </p:pic>
      <p:sp>
        <p:nvSpPr>
          <p:cNvPr id="7" name="Text 3"/>
          <p:cNvSpPr/>
          <p:nvPr/>
        </p:nvSpPr>
        <p:spPr>
          <a:xfrm>
            <a:off x="9931003" y="2022038"/>
            <a:ext cx="3084076" cy="297299"/>
          </a:xfrm>
          <a:prstGeom prst="rect">
            <a:avLst/>
          </a:prstGeom>
          <a:noFill/>
          <a:ln/>
        </p:spPr>
        <p:txBody>
          <a:bodyPr wrap="none" lIns="0" tIns="0" rIns="0" bIns="0" rtlCol="0" anchor="t"/>
          <a:lstStyle/>
          <a:p>
            <a:pPr marL="0" indent="0" algn="l">
              <a:lnSpc>
                <a:spcPts val="2300"/>
              </a:lnSpc>
              <a:buNone/>
            </a:pPr>
            <a:r>
              <a:rPr lang="en-US" sz="1850" dirty="0">
                <a:solidFill>
                  <a:srgbClr val="3B3535"/>
                </a:solidFill>
                <a:latin typeface="Red Hat Text" pitchFamily="34" charset="0"/>
                <a:ea typeface="Red Hat Text" pitchFamily="34" charset="-122"/>
                <a:cs typeface="Red Hat Text" pitchFamily="34" charset="-120"/>
              </a:rPr>
              <a:t>AI-Enhanced Documentation</a:t>
            </a:r>
            <a:endParaRPr lang="en-US" sz="1850" dirty="0"/>
          </a:p>
        </p:txBody>
      </p:sp>
      <p:sp>
        <p:nvSpPr>
          <p:cNvPr id="8" name="Text 4"/>
          <p:cNvSpPr/>
          <p:nvPr/>
        </p:nvSpPr>
        <p:spPr>
          <a:xfrm>
            <a:off x="9931003" y="2440662"/>
            <a:ext cx="3991689" cy="970121"/>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Roboto Light" pitchFamily="34" charset="0"/>
                <a:ea typeface="Roboto Light" pitchFamily="34" charset="-122"/>
                <a:cs typeface="Roboto Light" pitchFamily="34" charset="-120"/>
              </a:rPr>
              <a:t>Automated compliance tools that ensure telehealth documentation meets all regulatory requirements</a:t>
            </a:r>
            <a:endParaRPr lang="en-US" sz="1550" dirty="0"/>
          </a:p>
        </p:txBody>
      </p:sp>
      <p:pic>
        <p:nvPicPr>
          <p:cNvPr id="9" name="Image 2" descr="preencoded.png"/>
          <p:cNvPicPr>
            <a:picLocks noChangeAspect="1"/>
          </p:cNvPicPr>
          <p:nvPr/>
        </p:nvPicPr>
        <p:blipFill>
          <a:blip r:embed="rId5"/>
          <a:stretch>
            <a:fillRect/>
          </a:stretch>
        </p:blipFill>
        <p:spPr>
          <a:xfrm>
            <a:off x="5002530" y="1555075"/>
            <a:ext cx="4625221" cy="4625221"/>
          </a:xfrm>
          <a:prstGeom prst="rect">
            <a:avLst/>
          </a:prstGeom>
        </p:spPr>
      </p:pic>
      <p:pic>
        <p:nvPicPr>
          <p:cNvPr id="10" name="Image 3" descr="preencoded.png"/>
          <p:cNvPicPr>
            <a:picLocks noChangeAspect="1"/>
          </p:cNvPicPr>
          <p:nvPr/>
        </p:nvPicPr>
        <p:blipFill>
          <a:blip r:embed="rId6"/>
          <a:stretch>
            <a:fillRect/>
          </a:stretch>
        </p:blipFill>
        <p:spPr>
          <a:xfrm>
            <a:off x="8488263" y="2747665"/>
            <a:ext cx="302538" cy="378143"/>
          </a:xfrm>
          <a:prstGeom prst="rect">
            <a:avLst/>
          </a:prstGeom>
        </p:spPr>
      </p:pic>
      <p:sp>
        <p:nvSpPr>
          <p:cNvPr id="11" name="Text 5"/>
          <p:cNvSpPr/>
          <p:nvPr/>
        </p:nvSpPr>
        <p:spPr>
          <a:xfrm>
            <a:off x="9931003" y="4647962"/>
            <a:ext cx="2875598" cy="297299"/>
          </a:xfrm>
          <a:prstGeom prst="rect">
            <a:avLst/>
          </a:prstGeom>
          <a:noFill/>
          <a:ln/>
        </p:spPr>
        <p:txBody>
          <a:bodyPr wrap="none" lIns="0" tIns="0" rIns="0" bIns="0" rtlCol="0" anchor="t"/>
          <a:lstStyle/>
          <a:p>
            <a:pPr marL="0" indent="0" algn="l">
              <a:lnSpc>
                <a:spcPts val="2300"/>
              </a:lnSpc>
              <a:buNone/>
            </a:pPr>
            <a:r>
              <a:rPr lang="en-US" sz="1850" dirty="0">
                <a:solidFill>
                  <a:srgbClr val="3B3535"/>
                </a:solidFill>
                <a:latin typeface="Red Hat Text" pitchFamily="34" charset="0"/>
                <a:ea typeface="Red Hat Text" pitchFamily="34" charset="-122"/>
                <a:cs typeface="Red Hat Text" pitchFamily="34" charset="-120"/>
              </a:rPr>
              <a:t>Regulatory Standardization</a:t>
            </a:r>
            <a:endParaRPr lang="en-US" sz="1850" dirty="0"/>
          </a:p>
        </p:txBody>
      </p:sp>
      <p:sp>
        <p:nvSpPr>
          <p:cNvPr id="12" name="Text 6"/>
          <p:cNvSpPr/>
          <p:nvPr/>
        </p:nvSpPr>
        <p:spPr>
          <a:xfrm>
            <a:off x="9931003" y="5066586"/>
            <a:ext cx="3991689" cy="646748"/>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Roboto Light" pitchFamily="34" charset="0"/>
                <a:ea typeface="Roboto Light" pitchFamily="34" charset="-122"/>
                <a:cs typeface="Roboto Light" pitchFamily="34" charset="-120"/>
              </a:rPr>
              <a:t>Increasing alignment of telehealth policies across payers and state lines</a:t>
            </a:r>
            <a:endParaRPr lang="en-US" sz="1550" dirty="0"/>
          </a:p>
        </p:txBody>
      </p:sp>
      <p:pic>
        <p:nvPicPr>
          <p:cNvPr id="13" name="Image 4" descr="preencoded.png"/>
          <p:cNvPicPr>
            <a:picLocks noChangeAspect="1"/>
          </p:cNvPicPr>
          <p:nvPr/>
        </p:nvPicPr>
        <p:blipFill>
          <a:blip r:embed="rId7"/>
          <a:stretch>
            <a:fillRect/>
          </a:stretch>
        </p:blipFill>
        <p:spPr>
          <a:xfrm>
            <a:off x="5002530" y="1555075"/>
            <a:ext cx="4625221" cy="4625221"/>
          </a:xfrm>
          <a:prstGeom prst="rect">
            <a:avLst/>
          </a:prstGeom>
        </p:spPr>
      </p:pic>
      <p:pic>
        <p:nvPicPr>
          <p:cNvPr id="14" name="Image 5" descr="preencoded.png"/>
          <p:cNvPicPr>
            <a:picLocks noChangeAspect="1"/>
          </p:cNvPicPr>
          <p:nvPr/>
        </p:nvPicPr>
        <p:blipFill>
          <a:blip r:embed="rId8"/>
          <a:stretch>
            <a:fillRect/>
          </a:stretch>
        </p:blipFill>
        <p:spPr>
          <a:xfrm>
            <a:off x="8094643" y="5002947"/>
            <a:ext cx="302538" cy="378143"/>
          </a:xfrm>
          <a:prstGeom prst="rect">
            <a:avLst/>
          </a:prstGeom>
        </p:spPr>
      </p:pic>
      <p:sp>
        <p:nvSpPr>
          <p:cNvPr id="15" name="Text 7"/>
          <p:cNvSpPr/>
          <p:nvPr/>
        </p:nvSpPr>
        <p:spPr>
          <a:xfrm>
            <a:off x="1774627" y="4647962"/>
            <a:ext cx="2924651" cy="297299"/>
          </a:xfrm>
          <a:prstGeom prst="rect">
            <a:avLst/>
          </a:prstGeom>
          <a:noFill/>
          <a:ln/>
        </p:spPr>
        <p:txBody>
          <a:bodyPr wrap="none" lIns="0" tIns="0" rIns="0" bIns="0" rtlCol="0" anchor="t"/>
          <a:lstStyle/>
          <a:p>
            <a:pPr marL="0" indent="0" algn="r">
              <a:lnSpc>
                <a:spcPts val="2300"/>
              </a:lnSpc>
              <a:buNone/>
            </a:pPr>
            <a:r>
              <a:rPr lang="en-US" sz="1850" dirty="0">
                <a:solidFill>
                  <a:srgbClr val="3B3535"/>
                </a:solidFill>
                <a:latin typeface="Red Hat Text" pitchFamily="34" charset="0"/>
                <a:ea typeface="Red Hat Text" pitchFamily="34" charset="-122"/>
                <a:cs typeface="Red Hat Text" pitchFamily="34" charset="-120"/>
              </a:rPr>
              <a:t>Expanded Service Eligibility</a:t>
            </a:r>
            <a:endParaRPr lang="en-US" sz="1850" dirty="0"/>
          </a:p>
        </p:txBody>
      </p:sp>
      <p:sp>
        <p:nvSpPr>
          <p:cNvPr id="16" name="Text 8"/>
          <p:cNvSpPr/>
          <p:nvPr/>
        </p:nvSpPr>
        <p:spPr>
          <a:xfrm>
            <a:off x="707708" y="5066586"/>
            <a:ext cx="3991570" cy="646748"/>
          </a:xfrm>
          <a:prstGeom prst="rect">
            <a:avLst/>
          </a:prstGeom>
          <a:noFill/>
          <a:ln/>
        </p:spPr>
        <p:txBody>
          <a:bodyPr wrap="square" lIns="0" tIns="0" rIns="0" bIns="0" rtlCol="0" anchor="t"/>
          <a:lstStyle/>
          <a:p>
            <a:pPr marL="0" indent="0" algn="r">
              <a:lnSpc>
                <a:spcPts val="2500"/>
              </a:lnSpc>
              <a:buNone/>
            </a:pPr>
            <a:r>
              <a:rPr lang="en-US" sz="1550" dirty="0">
                <a:solidFill>
                  <a:srgbClr val="3B3535"/>
                </a:solidFill>
                <a:latin typeface="Roboto Light" pitchFamily="34" charset="0"/>
                <a:ea typeface="Roboto Light" pitchFamily="34" charset="-122"/>
                <a:cs typeface="Roboto Light" pitchFamily="34" charset="-120"/>
              </a:rPr>
              <a:t>Growing list of services approved for virtual delivery with appropriate reimbursement</a:t>
            </a:r>
            <a:endParaRPr lang="en-US" sz="1550" dirty="0"/>
          </a:p>
        </p:txBody>
      </p:sp>
      <p:pic>
        <p:nvPicPr>
          <p:cNvPr id="17" name="Image 6" descr="preencoded.png"/>
          <p:cNvPicPr>
            <a:picLocks noChangeAspect="1"/>
          </p:cNvPicPr>
          <p:nvPr/>
        </p:nvPicPr>
        <p:blipFill>
          <a:blip r:embed="rId9"/>
          <a:stretch>
            <a:fillRect/>
          </a:stretch>
        </p:blipFill>
        <p:spPr>
          <a:xfrm>
            <a:off x="5002530" y="1555075"/>
            <a:ext cx="4625221" cy="4625221"/>
          </a:xfrm>
          <a:prstGeom prst="rect">
            <a:avLst/>
          </a:prstGeom>
        </p:spPr>
      </p:pic>
      <p:pic>
        <p:nvPicPr>
          <p:cNvPr id="18" name="Image 7" descr="preencoded.png"/>
          <p:cNvPicPr>
            <a:picLocks noChangeAspect="1"/>
          </p:cNvPicPr>
          <p:nvPr/>
        </p:nvPicPr>
        <p:blipFill>
          <a:blip r:embed="rId10"/>
          <a:stretch>
            <a:fillRect/>
          </a:stretch>
        </p:blipFill>
        <p:spPr>
          <a:xfrm>
            <a:off x="5839361" y="4609326"/>
            <a:ext cx="302538" cy="378143"/>
          </a:xfrm>
          <a:prstGeom prst="rect">
            <a:avLst/>
          </a:prstGeom>
        </p:spPr>
      </p:pic>
      <p:sp>
        <p:nvSpPr>
          <p:cNvPr id="19" name="Text 9"/>
          <p:cNvSpPr/>
          <p:nvPr/>
        </p:nvSpPr>
        <p:spPr>
          <a:xfrm>
            <a:off x="707708" y="6407706"/>
            <a:ext cx="13214985" cy="646748"/>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Roboto Light" pitchFamily="34" charset="0"/>
                <a:ea typeface="Roboto Light" pitchFamily="34" charset="-122"/>
                <a:cs typeface="Roboto Light" pitchFamily="34" charset="-120"/>
              </a:rPr>
              <a:t>The telehealth billing landscape continues to evolve rapidly. Organizations that invest in flexible billing systems, regular staff training, and proactive policy monitoring will be best positioned to maximize telehealth revenue opportunities while maintaining compliance.</a:t>
            </a:r>
            <a:endParaRPr lang="en-US" sz="1550" dirty="0"/>
          </a:p>
        </p:txBody>
      </p:sp>
      <p:sp>
        <p:nvSpPr>
          <p:cNvPr id="20" name="Text 10"/>
          <p:cNvSpPr/>
          <p:nvPr/>
        </p:nvSpPr>
        <p:spPr>
          <a:xfrm>
            <a:off x="707708" y="7281863"/>
            <a:ext cx="13214985" cy="646748"/>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Roboto Light" pitchFamily="34" charset="0"/>
                <a:ea typeface="Roboto Light" pitchFamily="34" charset="-122"/>
                <a:cs typeface="Roboto Light" pitchFamily="34" charset="-120"/>
              </a:rPr>
              <a:t>As we move toward more standardized telehealth billing frameworks, stay engaged with industry associations and advocacy efforts that shape telehealth reimbursement policy. Your input can help create a more sustainable telehealth ecosystem for providers and patients alike.</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87070" y="473512"/>
            <a:ext cx="4909185" cy="504825"/>
          </a:xfrm>
          <a:prstGeom prst="rect">
            <a:avLst/>
          </a:prstGeom>
          <a:noFill/>
          <a:ln/>
        </p:spPr>
        <p:txBody>
          <a:bodyPr wrap="none" lIns="0" tIns="0" rIns="0" bIns="0" rtlCol="0" anchor="t"/>
          <a:lstStyle/>
          <a:p>
            <a:pPr marL="0" indent="0" algn="l">
              <a:lnSpc>
                <a:spcPts val="3950"/>
              </a:lnSpc>
              <a:buNone/>
            </a:pPr>
            <a:r>
              <a:rPr lang="en-US" sz="3150" dirty="0">
                <a:solidFill>
                  <a:srgbClr val="1F1E1E"/>
                </a:solidFill>
                <a:latin typeface="Red Hat Text" pitchFamily="34" charset="0"/>
                <a:ea typeface="Red Hat Text" pitchFamily="34" charset="-122"/>
                <a:cs typeface="Red Hat Text" pitchFamily="34" charset="-120"/>
              </a:rPr>
              <a:t>The Evolution of Telehealth</a:t>
            </a:r>
            <a:endParaRPr lang="en-US" sz="3150" dirty="0"/>
          </a:p>
        </p:txBody>
      </p:sp>
      <p:sp>
        <p:nvSpPr>
          <p:cNvPr id="4" name="Shape 1"/>
          <p:cNvSpPr/>
          <p:nvPr/>
        </p:nvSpPr>
        <p:spPr>
          <a:xfrm>
            <a:off x="6280071" y="1235750"/>
            <a:ext cx="22860" cy="5503902"/>
          </a:xfrm>
          <a:prstGeom prst="roundRect">
            <a:avLst>
              <a:gd name="adj" fmla="val 112616"/>
            </a:avLst>
          </a:prstGeom>
          <a:solidFill>
            <a:srgbClr val="D9CECE"/>
          </a:solidFill>
          <a:ln/>
        </p:spPr>
        <p:txBody>
          <a:bodyPr/>
          <a:lstStyle/>
          <a:p>
            <a:endParaRPr lang="en-US"/>
          </a:p>
        </p:txBody>
      </p:sp>
      <p:sp>
        <p:nvSpPr>
          <p:cNvPr id="5" name="Shape 2"/>
          <p:cNvSpPr/>
          <p:nvPr/>
        </p:nvSpPr>
        <p:spPr>
          <a:xfrm>
            <a:off x="6450270" y="1610320"/>
            <a:ext cx="514826" cy="22860"/>
          </a:xfrm>
          <a:prstGeom prst="roundRect">
            <a:avLst>
              <a:gd name="adj" fmla="val 112616"/>
            </a:avLst>
          </a:prstGeom>
          <a:solidFill>
            <a:srgbClr val="D9CECE"/>
          </a:solidFill>
          <a:ln/>
        </p:spPr>
        <p:txBody>
          <a:bodyPr/>
          <a:lstStyle/>
          <a:p>
            <a:endParaRPr lang="en-US"/>
          </a:p>
        </p:txBody>
      </p:sp>
      <p:sp>
        <p:nvSpPr>
          <p:cNvPr id="6" name="Shape 3"/>
          <p:cNvSpPr/>
          <p:nvPr/>
        </p:nvSpPr>
        <p:spPr>
          <a:xfrm>
            <a:off x="6087011" y="1428750"/>
            <a:ext cx="386120" cy="386120"/>
          </a:xfrm>
          <a:prstGeom prst="roundRect">
            <a:avLst>
              <a:gd name="adj" fmla="val 6667"/>
            </a:avLst>
          </a:prstGeom>
          <a:solidFill>
            <a:srgbClr val="F3E8E8"/>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6158865" y="1470362"/>
            <a:ext cx="242292" cy="302776"/>
          </a:xfrm>
          <a:prstGeom prst="rect">
            <a:avLst/>
          </a:prstGeom>
        </p:spPr>
      </p:pic>
      <p:sp>
        <p:nvSpPr>
          <p:cNvPr id="8" name="Text 4"/>
          <p:cNvSpPr/>
          <p:nvPr/>
        </p:nvSpPr>
        <p:spPr>
          <a:xfrm>
            <a:off x="7138273" y="1407319"/>
            <a:ext cx="2019062" cy="252413"/>
          </a:xfrm>
          <a:prstGeom prst="rect">
            <a:avLst/>
          </a:prstGeom>
          <a:noFill/>
          <a:ln/>
        </p:spPr>
        <p:txBody>
          <a:bodyPr wrap="none" lIns="0" tIns="0" rIns="0" bIns="0" rtlCol="0" anchor="t"/>
          <a:lstStyle/>
          <a:p>
            <a:pPr marL="0" indent="0" algn="l">
              <a:lnSpc>
                <a:spcPts val="1950"/>
              </a:lnSpc>
              <a:buNone/>
            </a:pPr>
            <a:r>
              <a:rPr lang="en-US" sz="1550" dirty="0">
                <a:solidFill>
                  <a:srgbClr val="3B3535"/>
                </a:solidFill>
                <a:latin typeface="Red Hat Text" pitchFamily="34" charset="0"/>
                <a:ea typeface="Red Hat Text" pitchFamily="34" charset="-122"/>
                <a:cs typeface="Red Hat Text" pitchFamily="34" charset="-120"/>
              </a:rPr>
              <a:t>Pre-2020</a:t>
            </a:r>
            <a:endParaRPr lang="en-US" sz="1550" dirty="0"/>
          </a:p>
        </p:txBody>
      </p:sp>
      <p:sp>
        <p:nvSpPr>
          <p:cNvPr id="9" name="Text 5"/>
          <p:cNvSpPr/>
          <p:nvPr/>
        </p:nvSpPr>
        <p:spPr>
          <a:xfrm>
            <a:off x="7138273" y="1762601"/>
            <a:ext cx="6891457" cy="548878"/>
          </a:xfrm>
          <a:prstGeom prst="rect">
            <a:avLst/>
          </a:prstGeom>
          <a:noFill/>
          <a:ln/>
        </p:spPr>
        <p:txBody>
          <a:bodyPr wrap="square" lIns="0" tIns="0" rIns="0" bIns="0" rtlCol="0" anchor="t"/>
          <a:lstStyle/>
          <a:p>
            <a:pPr marL="0" indent="0" algn="l">
              <a:lnSpc>
                <a:spcPts val="2150"/>
              </a:lnSpc>
              <a:buNone/>
            </a:pPr>
            <a:r>
              <a:rPr lang="en-US" sz="1350" dirty="0">
                <a:solidFill>
                  <a:srgbClr val="3B3535"/>
                </a:solidFill>
                <a:latin typeface="Roboto Light" pitchFamily="34" charset="0"/>
                <a:ea typeface="Roboto Light" pitchFamily="34" charset="-122"/>
                <a:cs typeface="Roboto Light" pitchFamily="34" charset="-120"/>
              </a:rPr>
              <a:t>Limited telehealth adoption with significant reimbursement restrictions and primarily rural focus. Few permanent coverage options existed outside of demonstration programs.</a:t>
            </a:r>
            <a:endParaRPr lang="en-US" sz="1350" dirty="0"/>
          </a:p>
        </p:txBody>
      </p:sp>
      <p:sp>
        <p:nvSpPr>
          <p:cNvPr id="10" name="Shape 6"/>
          <p:cNvSpPr/>
          <p:nvPr/>
        </p:nvSpPr>
        <p:spPr>
          <a:xfrm>
            <a:off x="6450270" y="3029188"/>
            <a:ext cx="514826" cy="22860"/>
          </a:xfrm>
          <a:prstGeom prst="roundRect">
            <a:avLst>
              <a:gd name="adj" fmla="val 112616"/>
            </a:avLst>
          </a:prstGeom>
          <a:solidFill>
            <a:srgbClr val="D9CECE"/>
          </a:solidFill>
          <a:ln/>
        </p:spPr>
        <p:txBody>
          <a:bodyPr/>
          <a:lstStyle/>
          <a:p>
            <a:endParaRPr lang="en-US"/>
          </a:p>
        </p:txBody>
      </p:sp>
      <p:sp>
        <p:nvSpPr>
          <p:cNvPr id="11" name="Shape 7"/>
          <p:cNvSpPr/>
          <p:nvPr/>
        </p:nvSpPr>
        <p:spPr>
          <a:xfrm>
            <a:off x="6087011" y="2847618"/>
            <a:ext cx="386120" cy="386120"/>
          </a:xfrm>
          <a:prstGeom prst="roundRect">
            <a:avLst>
              <a:gd name="adj" fmla="val 6667"/>
            </a:avLst>
          </a:prstGeom>
          <a:solidFill>
            <a:srgbClr val="F3E8E8"/>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6158865" y="2889230"/>
            <a:ext cx="242292" cy="302776"/>
          </a:xfrm>
          <a:prstGeom prst="rect">
            <a:avLst/>
          </a:prstGeom>
        </p:spPr>
      </p:pic>
      <p:sp>
        <p:nvSpPr>
          <p:cNvPr id="13" name="Text 8"/>
          <p:cNvSpPr/>
          <p:nvPr/>
        </p:nvSpPr>
        <p:spPr>
          <a:xfrm>
            <a:off x="7138273" y="2826187"/>
            <a:ext cx="2019062" cy="252413"/>
          </a:xfrm>
          <a:prstGeom prst="rect">
            <a:avLst/>
          </a:prstGeom>
          <a:noFill/>
          <a:ln/>
        </p:spPr>
        <p:txBody>
          <a:bodyPr wrap="none" lIns="0" tIns="0" rIns="0" bIns="0" rtlCol="0" anchor="t"/>
          <a:lstStyle/>
          <a:p>
            <a:pPr marL="0" indent="0" algn="l">
              <a:lnSpc>
                <a:spcPts val="1950"/>
              </a:lnSpc>
              <a:buNone/>
            </a:pPr>
            <a:r>
              <a:rPr lang="en-US" sz="1550" dirty="0">
                <a:solidFill>
                  <a:srgbClr val="3B3535"/>
                </a:solidFill>
                <a:latin typeface="Red Hat Text" pitchFamily="34" charset="0"/>
                <a:ea typeface="Red Hat Text" pitchFamily="34" charset="-122"/>
                <a:cs typeface="Red Hat Text" pitchFamily="34" charset="-120"/>
              </a:rPr>
              <a:t>2020-2022</a:t>
            </a:r>
            <a:endParaRPr lang="en-US" sz="1550" dirty="0"/>
          </a:p>
        </p:txBody>
      </p:sp>
      <p:sp>
        <p:nvSpPr>
          <p:cNvPr id="14" name="Text 9"/>
          <p:cNvSpPr/>
          <p:nvPr/>
        </p:nvSpPr>
        <p:spPr>
          <a:xfrm>
            <a:off x="7138273" y="3181469"/>
            <a:ext cx="6891457" cy="548878"/>
          </a:xfrm>
          <a:prstGeom prst="rect">
            <a:avLst/>
          </a:prstGeom>
          <a:noFill/>
          <a:ln/>
        </p:spPr>
        <p:txBody>
          <a:bodyPr wrap="square" lIns="0" tIns="0" rIns="0" bIns="0" rtlCol="0" anchor="t"/>
          <a:lstStyle/>
          <a:p>
            <a:pPr marL="0" indent="0" algn="l">
              <a:lnSpc>
                <a:spcPts val="2150"/>
              </a:lnSpc>
              <a:buNone/>
            </a:pPr>
            <a:r>
              <a:rPr lang="en-US" sz="1350" dirty="0">
                <a:solidFill>
                  <a:srgbClr val="3B3535"/>
                </a:solidFill>
                <a:latin typeface="Roboto Light" pitchFamily="34" charset="0"/>
                <a:ea typeface="Roboto Light" pitchFamily="34" charset="-122"/>
                <a:cs typeface="Roboto Light" pitchFamily="34" charset="-120"/>
              </a:rPr>
              <a:t>Explosive growth during public health emergency with temporary waivers enabling widespread coverage. Healthcare delivery transformed virtually overnight.</a:t>
            </a:r>
            <a:endParaRPr lang="en-US" sz="1350" dirty="0"/>
          </a:p>
        </p:txBody>
      </p:sp>
      <p:sp>
        <p:nvSpPr>
          <p:cNvPr id="15" name="Shape 10"/>
          <p:cNvSpPr/>
          <p:nvPr/>
        </p:nvSpPr>
        <p:spPr>
          <a:xfrm>
            <a:off x="6450270" y="4448056"/>
            <a:ext cx="514826" cy="22860"/>
          </a:xfrm>
          <a:prstGeom prst="roundRect">
            <a:avLst>
              <a:gd name="adj" fmla="val 112616"/>
            </a:avLst>
          </a:prstGeom>
          <a:solidFill>
            <a:srgbClr val="D9CECE"/>
          </a:solidFill>
          <a:ln/>
        </p:spPr>
        <p:txBody>
          <a:bodyPr/>
          <a:lstStyle/>
          <a:p>
            <a:endParaRPr lang="en-US"/>
          </a:p>
        </p:txBody>
      </p:sp>
      <p:sp>
        <p:nvSpPr>
          <p:cNvPr id="16" name="Shape 11"/>
          <p:cNvSpPr/>
          <p:nvPr/>
        </p:nvSpPr>
        <p:spPr>
          <a:xfrm>
            <a:off x="6087011" y="4266486"/>
            <a:ext cx="386120" cy="386120"/>
          </a:xfrm>
          <a:prstGeom prst="roundRect">
            <a:avLst>
              <a:gd name="adj" fmla="val 6667"/>
            </a:avLst>
          </a:prstGeom>
          <a:solidFill>
            <a:srgbClr val="F3E8E8"/>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6158865" y="4308098"/>
            <a:ext cx="242292" cy="302776"/>
          </a:xfrm>
          <a:prstGeom prst="rect">
            <a:avLst/>
          </a:prstGeom>
        </p:spPr>
      </p:pic>
      <p:sp>
        <p:nvSpPr>
          <p:cNvPr id="18" name="Text 12"/>
          <p:cNvSpPr/>
          <p:nvPr/>
        </p:nvSpPr>
        <p:spPr>
          <a:xfrm>
            <a:off x="7138273" y="4245054"/>
            <a:ext cx="2019062" cy="252413"/>
          </a:xfrm>
          <a:prstGeom prst="rect">
            <a:avLst/>
          </a:prstGeom>
          <a:noFill/>
          <a:ln/>
        </p:spPr>
        <p:txBody>
          <a:bodyPr wrap="none" lIns="0" tIns="0" rIns="0" bIns="0" rtlCol="0" anchor="t"/>
          <a:lstStyle/>
          <a:p>
            <a:pPr marL="0" indent="0" algn="l">
              <a:lnSpc>
                <a:spcPts val="1950"/>
              </a:lnSpc>
              <a:buNone/>
            </a:pPr>
            <a:r>
              <a:rPr lang="en-US" sz="1550" dirty="0">
                <a:solidFill>
                  <a:srgbClr val="3B3535"/>
                </a:solidFill>
                <a:latin typeface="Red Hat Text" pitchFamily="34" charset="0"/>
                <a:ea typeface="Red Hat Text" pitchFamily="34" charset="-122"/>
                <a:cs typeface="Red Hat Text" pitchFamily="34" charset="-120"/>
              </a:rPr>
              <a:t>2023-2024</a:t>
            </a:r>
            <a:endParaRPr lang="en-US" sz="1550" dirty="0"/>
          </a:p>
        </p:txBody>
      </p:sp>
      <p:sp>
        <p:nvSpPr>
          <p:cNvPr id="19" name="Text 13"/>
          <p:cNvSpPr/>
          <p:nvPr/>
        </p:nvSpPr>
        <p:spPr>
          <a:xfrm>
            <a:off x="7138273" y="4600337"/>
            <a:ext cx="6891457" cy="548878"/>
          </a:xfrm>
          <a:prstGeom prst="rect">
            <a:avLst/>
          </a:prstGeom>
          <a:noFill/>
          <a:ln/>
        </p:spPr>
        <p:txBody>
          <a:bodyPr wrap="square" lIns="0" tIns="0" rIns="0" bIns="0" rtlCol="0" anchor="t"/>
          <a:lstStyle/>
          <a:p>
            <a:pPr marL="0" indent="0" algn="l">
              <a:lnSpc>
                <a:spcPts val="2150"/>
              </a:lnSpc>
              <a:buNone/>
            </a:pPr>
            <a:r>
              <a:rPr lang="en-US" sz="1350" dirty="0">
                <a:solidFill>
                  <a:srgbClr val="3B3535"/>
                </a:solidFill>
                <a:latin typeface="Roboto Light" pitchFamily="34" charset="0"/>
                <a:ea typeface="Roboto Light" pitchFamily="34" charset="-122"/>
                <a:cs typeface="Roboto Light" pitchFamily="34" charset="-120"/>
              </a:rPr>
              <a:t>Transition period with gradual codification of permanent telehealth policies. Many temporary provisions extended while gathering outcomes data.</a:t>
            </a:r>
            <a:endParaRPr lang="en-US" sz="1350" dirty="0"/>
          </a:p>
        </p:txBody>
      </p:sp>
      <p:sp>
        <p:nvSpPr>
          <p:cNvPr id="20" name="Shape 14"/>
          <p:cNvSpPr/>
          <p:nvPr/>
        </p:nvSpPr>
        <p:spPr>
          <a:xfrm>
            <a:off x="6450270" y="5866924"/>
            <a:ext cx="514826" cy="22860"/>
          </a:xfrm>
          <a:prstGeom prst="roundRect">
            <a:avLst>
              <a:gd name="adj" fmla="val 112616"/>
            </a:avLst>
          </a:prstGeom>
          <a:solidFill>
            <a:srgbClr val="D9CECE"/>
          </a:solidFill>
          <a:ln/>
        </p:spPr>
        <p:txBody>
          <a:bodyPr/>
          <a:lstStyle/>
          <a:p>
            <a:endParaRPr lang="en-US"/>
          </a:p>
        </p:txBody>
      </p:sp>
      <p:sp>
        <p:nvSpPr>
          <p:cNvPr id="21" name="Shape 15"/>
          <p:cNvSpPr/>
          <p:nvPr/>
        </p:nvSpPr>
        <p:spPr>
          <a:xfrm>
            <a:off x="6087011" y="5685353"/>
            <a:ext cx="386120" cy="386120"/>
          </a:xfrm>
          <a:prstGeom prst="roundRect">
            <a:avLst>
              <a:gd name="adj" fmla="val 6667"/>
            </a:avLst>
          </a:prstGeom>
          <a:solidFill>
            <a:srgbClr val="F3E8E8"/>
          </a:solidFill>
          <a:ln/>
        </p:spPr>
        <p:txBody>
          <a:bodyPr/>
          <a:lstStyle/>
          <a:p>
            <a:endParaRPr lang="en-US"/>
          </a:p>
        </p:txBody>
      </p:sp>
      <p:pic>
        <p:nvPicPr>
          <p:cNvPr id="22" name="Image 4" descr="preencoded.png"/>
          <p:cNvPicPr>
            <a:picLocks noChangeAspect="1"/>
          </p:cNvPicPr>
          <p:nvPr/>
        </p:nvPicPr>
        <p:blipFill>
          <a:blip r:embed="rId7"/>
          <a:stretch>
            <a:fillRect/>
          </a:stretch>
        </p:blipFill>
        <p:spPr>
          <a:xfrm>
            <a:off x="6158865" y="5726966"/>
            <a:ext cx="242292" cy="302776"/>
          </a:xfrm>
          <a:prstGeom prst="rect">
            <a:avLst/>
          </a:prstGeom>
        </p:spPr>
      </p:pic>
      <p:sp>
        <p:nvSpPr>
          <p:cNvPr id="23" name="Text 16"/>
          <p:cNvSpPr/>
          <p:nvPr/>
        </p:nvSpPr>
        <p:spPr>
          <a:xfrm>
            <a:off x="7138273" y="5663922"/>
            <a:ext cx="2019062" cy="252413"/>
          </a:xfrm>
          <a:prstGeom prst="rect">
            <a:avLst/>
          </a:prstGeom>
          <a:noFill/>
          <a:ln/>
        </p:spPr>
        <p:txBody>
          <a:bodyPr wrap="none" lIns="0" tIns="0" rIns="0" bIns="0" rtlCol="0" anchor="t"/>
          <a:lstStyle/>
          <a:p>
            <a:pPr marL="0" indent="0" algn="l">
              <a:lnSpc>
                <a:spcPts val="1950"/>
              </a:lnSpc>
              <a:buNone/>
            </a:pPr>
            <a:r>
              <a:rPr lang="en-US" sz="1550" dirty="0">
                <a:solidFill>
                  <a:srgbClr val="3B3535"/>
                </a:solidFill>
                <a:latin typeface="Red Hat Text" pitchFamily="34" charset="0"/>
                <a:ea typeface="Red Hat Text" pitchFamily="34" charset="-122"/>
                <a:cs typeface="Red Hat Text" pitchFamily="34" charset="-120"/>
              </a:rPr>
              <a:t>2025</a:t>
            </a:r>
            <a:endParaRPr lang="en-US" sz="1550" dirty="0"/>
          </a:p>
        </p:txBody>
      </p:sp>
      <p:sp>
        <p:nvSpPr>
          <p:cNvPr id="24" name="Text 17"/>
          <p:cNvSpPr/>
          <p:nvPr/>
        </p:nvSpPr>
        <p:spPr>
          <a:xfrm>
            <a:off x="7138273" y="6019205"/>
            <a:ext cx="6891457" cy="548878"/>
          </a:xfrm>
          <a:prstGeom prst="rect">
            <a:avLst/>
          </a:prstGeom>
          <a:noFill/>
          <a:ln/>
        </p:spPr>
        <p:txBody>
          <a:bodyPr wrap="square" lIns="0" tIns="0" rIns="0" bIns="0" rtlCol="0" anchor="t"/>
          <a:lstStyle/>
          <a:p>
            <a:pPr marL="0" indent="0" algn="l">
              <a:lnSpc>
                <a:spcPts val="2150"/>
              </a:lnSpc>
              <a:buNone/>
            </a:pPr>
            <a:r>
              <a:rPr lang="en-US" sz="1350" dirty="0">
                <a:solidFill>
                  <a:srgbClr val="3B3535"/>
                </a:solidFill>
                <a:latin typeface="Roboto Light" pitchFamily="34" charset="0"/>
                <a:ea typeface="Roboto Light" pitchFamily="34" charset="-122"/>
                <a:cs typeface="Roboto Light" pitchFamily="34" charset="-120"/>
              </a:rPr>
              <a:t>Mature telehealth ecosystem with established reimbursement pathways, though complexity remains across payers and service types.</a:t>
            </a:r>
            <a:endParaRPr lang="en-US" sz="1350" dirty="0"/>
          </a:p>
        </p:txBody>
      </p:sp>
      <p:sp>
        <p:nvSpPr>
          <p:cNvPr id="25" name="Text 18"/>
          <p:cNvSpPr/>
          <p:nvPr/>
        </p:nvSpPr>
        <p:spPr>
          <a:xfrm>
            <a:off x="6087070" y="6932652"/>
            <a:ext cx="7942659" cy="823317"/>
          </a:xfrm>
          <a:prstGeom prst="rect">
            <a:avLst/>
          </a:prstGeom>
          <a:noFill/>
          <a:ln/>
        </p:spPr>
        <p:txBody>
          <a:bodyPr wrap="square" lIns="0" tIns="0" rIns="0" bIns="0" rtlCol="0" anchor="t"/>
          <a:lstStyle/>
          <a:p>
            <a:pPr marL="0" indent="0" algn="l">
              <a:lnSpc>
                <a:spcPts val="2150"/>
              </a:lnSpc>
              <a:buNone/>
            </a:pPr>
            <a:r>
              <a:rPr lang="en-US" sz="1350" dirty="0">
                <a:solidFill>
                  <a:srgbClr val="3B3535"/>
                </a:solidFill>
                <a:latin typeface="Roboto Light" pitchFamily="34" charset="0"/>
                <a:ea typeface="Roboto Light" pitchFamily="34" charset="-122"/>
                <a:cs typeface="Roboto Light" pitchFamily="34" charset="-120"/>
              </a:rPr>
              <a:t>This rapid evolution has created a patchwork of policies that requires vigilant tracking. Understanding this historical context helps explain why today's telehealth billing environment contains seemingly contradictory elements.</a:t>
            </a:r>
            <a:endParaRPr lang="en-US" sz="13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37724" y="795099"/>
            <a:ext cx="9799677" cy="704017"/>
          </a:xfrm>
          <a:prstGeom prst="rect">
            <a:avLst/>
          </a:prstGeom>
          <a:noFill/>
          <a:ln/>
        </p:spPr>
        <p:txBody>
          <a:bodyPr wrap="none" lIns="0" tIns="0" rIns="0" bIns="0" rtlCol="0" anchor="t"/>
          <a:lstStyle/>
          <a:p>
            <a:pPr marL="0" indent="0" algn="l">
              <a:lnSpc>
                <a:spcPts val="5500"/>
              </a:lnSpc>
              <a:buNone/>
            </a:pPr>
            <a:r>
              <a:rPr lang="en-US" sz="4400" dirty="0">
                <a:solidFill>
                  <a:srgbClr val="1F1E1E"/>
                </a:solidFill>
                <a:latin typeface="Red Hat Text" pitchFamily="34" charset="0"/>
                <a:ea typeface="Red Hat Text" pitchFamily="34" charset="-122"/>
                <a:cs typeface="Red Hat Text" pitchFamily="34" charset="-120"/>
              </a:rPr>
              <a:t>CMS and Commercial Payer Guidelines</a:t>
            </a:r>
            <a:endParaRPr lang="en-US" sz="4400" dirty="0"/>
          </a:p>
        </p:txBody>
      </p:sp>
      <p:sp>
        <p:nvSpPr>
          <p:cNvPr id="3" name="Shape 1"/>
          <p:cNvSpPr/>
          <p:nvPr/>
        </p:nvSpPr>
        <p:spPr>
          <a:xfrm>
            <a:off x="837724" y="1977866"/>
            <a:ext cx="4158734" cy="4421386"/>
          </a:xfrm>
          <a:prstGeom prst="roundRect">
            <a:avLst>
              <a:gd name="adj" fmla="val 863"/>
            </a:avLst>
          </a:prstGeom>
          <a:solidFill>
            <a:srgbClr val="F3E8E8"/>
          </a:solidFill>
          <a:ln/>
        </p:spPr>
        <p:txBody>
          <a:bodyPr/>
          <a:lstStyle/>
          <a:p>
            <a:endParaRPr lang="en-US"/>
          </a:p>
        </p:txBody>
      </p:sp>
      <p:sp>
        <p:nvSpPr>
          <p:cNvPr id="4" name="Text 2"/>
          <p:cNvSpPr/>
          <p:nvPr/>
        </p:nvSpPr>
        <p:spPr>
          <a:xfrm>
            <a:off x="1077039" y="2217182"/>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3B3535"/>
                </a:solidFill>
                <a:latin typeface="Red Hat Text" pitchFamily="34" charset="0"/>
                <a:ea typeface="Red Hat Text" pitchFamily="34" charset="-122"/>
                <a:cs typeface="Red Hat Text" pitchFamily="34" charset="-120"/>
              </a:rPr>
              <a:t>Medicare/CMS</a:t>
            </a:r>
            <a:endParaRPr lang="en-US" sz="2200" dirty="0"/>
          </a:p>
        </p:txBody>
      </p:sp>
      <p:sp>
        <p:nvSpPr>
          <p:cNvPr id="5" name="Text 3"/>
          <p:cNvSpPr/>
          <p:nvPr/>
        </p:nvSpPr>
        <p:spPr>
          <a:xfrm>
            <a:off x="1077039" y="2712720"/>
            <a:ext cx="3680103" cy="3064193"/>
          </a:xfrm>
          <a:prstGeom prst="rect">
            <a:avLst/>
          </a:prstGeom>
          <a:noFill/>
          <a:ln/>
        </p:spPr>
        <p:txBody>
          <a:bodyPr wrap="square" lIns="0" tIns="0" rIns="0" bIns="0" rtlCol="0" anchor="t"/>
          <a:lstStyle/>
          <a:p>
            <a:pPr marL="0" indent="0" algn="l">
              <a:lnSpc>
                <a:spcPts val="3000"/>
              </a:lnSpc>
              <a:buNone/>
            </a:pPr>
            <a:r>
              <a:rPr lang="en-US" sz="1850" dirty="0">
                <a:solidFill>
                  <a:srgbClr val="3B3535"/>
                </a:solidFill>
                <a:latin typeface="Roboto Light" pitchFamily="34" charset="0"/>
                <a:ea typeface="Roboto Light" pitchFamily="34" charset="-122"/>
                <a:cs typeface="Roboto Light" pitchFamily="34" charset="-120"/>
              </a:rPr>
              <a:t>CMS maintains three categories of telehealth services: permanent, temporary during PHE plus 151 days, and temporary under evaluation. Review the Medicare Telehealth Services List quarterly for changes to service coverage status.</a:t>
            </a:r>
            <a:endParaRPr lang="en-US" sz="1850" dirty="0"/>
          </a:p>
        </p:txBody>
      </p:sp>
      <p:sp>
        <p:nvSpPr>
          <p:cNvPr id="6" name="Shape 4"/>
          <p:cNvSpPr/>
          <p:nvPr/>
        </p:nvSpPr>
        <p:spPr>
          <a:xfrm>
            <a:off x="5235773" y="1977866"/>
            <a:ext cx="4158734" cy="4421386"/>
          </a:xfrm>
          <a:prstGeom prst="roundRect">
            <a:avLst>
              <a:gd name="adj" fmla="val 863"/>
            </a:avLst>
          </a:prstGeom>
          <a:solidFill>
            <a:srgbClr val="F3E8E8"/>
          </a:solidFill>
          <a:ln/>
        </p:spPr>
        <p:txBody>
          <a:bodyPr/>
          <a:lstStyle/>
          <a:p>
            <a:endParaRPr lang="en-US"/>
          </a:p>
        </p:txBody>
      </p:sp>
      <p:sp>
        <p:nvSpPr>
          <p:cNvPr id="7" name="Text 5"/>
          <p:cNvSpPr/>
          <p:nvPr/>
        </p:nvSpPr>
        <p:spPr>
          <a:xfrm>
            <a:off x="5475089" y="2217182"/>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3B3535"/>
                </a:solidFill>
                <a:latin typeface="Red Hat Text" pitchFamily="34" charset="0"/>
                <a:ea typeface="Red Hat Text" pitchFamily="34" charset="-122"/>
                <a:cs typeface="Red Hat Text" pitchFamily="34" charset="-120"/>
              </a:rPr>
              <a:t>Commercial Payers</a:t>
            </a:r>
            <a:endParaRPr lang="en-US" sz="2200" dirty="0"/>
          </a:p>
        </p:txBody>
      </p:sp>
      <p:sp>
        <p:nvSpPr>
          <p:cNvPr id="8" name="Text 6"/>
          <p:cNvSpPr/>
          <p:nvPr/>
        </p:nvSpPr>
        <p:spPr>
          <a:xfrm>
            <a:off x="5475089" y="2712720"/>
            <a:ext cx="3680103" cy="3447217"/>
          </a:xfrm>
          <a:prstGeom prst="rect">
            <a:avLst/>
          </a:prstGeom>
          <a:noFill/>
          <a:ln/>
        </p:spPr>
        <p:txBody>
          <a:bodyPr wrap="square" lIns="0" tIns="0" rIns="0" bIns="0" rtlCol="0" anchor="t"/>
          <a:lstStyle/>
          <a:p>
            <a:pPr marL="0" indent="0" algn="l">
              <a:lnSpc>
                <a:spcPts val="3000"/>
              </a:lnSpc>
              <a:buNone/>
            </a:pPr>
            <a:r>
              <a:rPr lang="en-US" sz="1850" dirty="0">
                <a:solidFill>
                  <a:srgbClr val="3B3535"/>
                </a:solidFill>
                <a:latin typeface="Roboto Light" pitchFamily="34" charset="0"/>
                <a:ea typeface="Roboto Light" pitchFamily="34" charset="-122"/>
                <a:cs typeface="Roboto Light" pitchFamily="34" charset="-120"/>
              </a:rPr>
              <a:t>Policies vary significantly between insurers. United Healthcare, Aetna, Cigna, and BCBS each maintain different telehealth service lists and documentation requirements. Some commercial payers now offer enhanced reimbursement for quality-focused telehealth programs.</a:t>
            </a:r>
            <a:endParaRPr lang="en-US" sz="1850" dirty="0"/>
          </a:p>
        </p:txBody>
      </p:sp>
      <p:sp>
        <p:nvSpPr>
          <p:cNvPr id="9" name="Shape 7"/>
          <p:cNvSpPr/>
          <p:nvPr/>
        </p:nvSpPr>
        <p:spPr>
          <a:xfrm>
            <a:off x="9633823" y="1977866"/>
            <a:ext cx="4158734" cy="4421386"/>
          </a:xfrm>
          <a:prstGeom prst="roundRect">
            <a:avLst>
              <a:gd name="adj" fmla="val 863"/>
            </a:avLst>
          </a:prstGeom>
          <a:solidFill>
            <a:srgbClr val="F3E8E8"/>
          </a:solidFill>
          <a:ln/>
        </p:spPr>
        <p:txBody>
          <a:bodyPr/>
          <a:lstStyle/>
          <a:p>
            <a:endParaRPr lang="en-US"/>
          </a:p>
        </p:txBody>
      </p:sp>
      <p:sp>
        <p:nvSpPr>
          <p:cNvPr id="10" name="Text 8"/>
          <p:cNvSpPr/>
          <p:nvPr/>
        </p:nvSpPr>
        <p:spPr>
          <a:xfrm>
            <a:off x="9873139" y="2217182"/>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3B3535"/>
                </a:solidFill>
                <a:latin typeface="Red Hat Text" pitchFamily="34" charset="0"/>
                <a:ea typeface="Red Hat Text" pitchFamily="34" charset="-122"/>
                <a:cs typeface="Red Hat Text" pitchFamily="34" charset="-120"/>
              </a:rPr>
              <a:t>Medicaid</a:t>
            </a:r>
            <a:endParaRPr lang="en-US" sz="2200" dirty="0"/>
          </a:p>
        </p:txBody>
      </p:sp>
      <p:sp>
        <p:nvSpPr>
          <p:cNvPr id="11" name="Text 9"/>
          <p:cNvSpPr/>
          <p:nvPr/>
        </p:nvSpPr>
        <p:spPr>
          <a:xfrm>
            <a:off x="9873139" y="2712720"/>
            <a:ext cx="3680103" cy="2681168"/>
          </a:xfrm>
          <a:prstGeom prst="rect">
            <a:avLst/>
          </a:prstGeom>
          <a:noFill/>
          <a:ln/>
        </p:spPr>
        <p:txBody>
          <a:bodyPr wrap="square" lIns="0" tIns="0" rIns="0" bIns="0" rtlCol="0" anchor="t"/>
          <a:lstStyle/>
          <a:p>
            <a:pPr marL="0" indent="0" algn="l">
              <a:lnSpc>
                <a:spcPts val="3000"/>
              </a:lnSpc>
              <a:buNone/>
            </a:pPr>
            <a:r>
              <a:rPr lang="en-US" sz="1850" dirty="0">
                <a:solidFill>
                  <a:srgbClr val="3B3535"/>
                </a:solidFill>
                <a:latin typeface="Roboto Light" pitchFamily="34" charset="0"/>
                <a:ea typeface="Roboto Light" pitchFamily="34" charset="-122"/>
                <a:cs typeface="Roboto Light" pitchFamily="34" charset="-120"/>
              </a:rPr>
              <a:t>State Medicaid programs operate independently with unique telehealth policies. Coverage ranges from comprehensive to limited, with some states requiring payment parity between in-person and virtual visits.</a:t>
            </a:r>
            <a:endParaRPr lang="en-US" sz="1850" dirty="0"/>
          </a:p>
        </p:txBody>
      </p:sp>
      <p:sp>
        <p:nvSpPr>
          <p:cNvPr id="12" name="Text 10"/>
          <p:cNvSpPr/>
          <p:nvPr/>
        </p:nvSpPr>
        <p:spPr>
          <a:xfrm>
            <a:off x="837724" y="6668453"/>
            <a:ext cx="12954952" cy="766048"/>
          </a:xfrm>
          <a:prstGeom prst="rect">
            <a:avLst/>
          </a:prstGeom>
          <a:noFill/>
          <a:ln/>
        </p:spPr>
        <p:txBody>
          <a:bodyPr wrap="square" lIns="0" tIns="0" rIns="0" bIns="0" rtlCol="0" anchor="t"/>
          <a:lstStyle/>
          <a:p>
            <a:pPr marL="0" indent="0" algn="l">
              <a:lnSpc>
                <a:spcPts val="3000"/>
              </a:lnSpc>
              <a:buNone/>
            </a:pPr>
            <a:r>
              <a:rPr lang="en-US" sz="1850" dirty="0">
                <a:solidFill>
                  <a:srgbClr val="3B3535"/>
                </a:solidFill>
                <a:latin typeface="Roboto Light" pitchFamily="34" charset="0"/>
                <a:ea typeface="Roboto Light" pitchFamily="34" charset="-122"/>
                <a:cs typeface="Roboto Light" pitchFamily="34" charset="-120"/>
              </a:rPr>
              <a:t>Create a payer matrix that details each insurer's telehealth policies, including covered services, required modifiers, and documentation specifications. This reference tool should be updated quarterly as payer policies evolve.</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950833"/>
            <a:ext cx="9353669" cy="704017"/>
          </a:xfrm>
          <a:prstGeom prst="rect">
            <a:avLst/>
          </a:prstGeom>
          <a:noFill/>
          <a:ln/>
        </p:spPr>
        <p:txBody>
          <a:bodyPr wrap="none" lIns="0" tIns="0" rIns="0" bIns="0" rtlCol="0" anchor="t"/>
          <a:lstStyle/>
          <a:p>
            <a:pPr marL="0" indent="0" algn="l">
              <a:lnSpc>
                <a:spcPts val="5500"/>
              </a:lnSpc>
              <a:buNone/>
            </a:pPr>
            <a:r>
              <a:rPr lang="en-US" sz="4400" dirty="0">
                <a:solidFill>
                  <a:srgbClr val="1F1E1E"/>
                </a:solidFill>
                <a:latin typeface="Red Hat Text" pitchFamily="34" charset="0"/>
                <a:ea typeface="Red Hat Text" pitchFamily="34" charset="-122"/>
                <a:cs typeface="Red Hat Text" pitchFamily="34" charset="-120"/>
              </a:rPr>
              <a:t>Place of Service Codes and Modifiers</a:t>
            </a:r>
            <a:endParaRPr lang="en-US" sz="4400" dirty="0"/>
          </a:p>
        </p:txBody>
      </p:sp>
      <p:sp>
        <p:nvSpPr>
          <p:cNvPr id="3" name="Text 1"/>
          <p:cNvSpPr/>
          <p:nvPr/>
        </p:nvSpPr>
        <p:spPr>
          <a:xfrm>
            <a:off x="837724" y="2253139"/>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1F1E1E"/>
                </a:solidFill>
                <a:latin typeface="Red Hat Text" pitchFamily="34" charset="0"/>
                <a:ea typeface="Red Hat Text" pitchFamily="34" charset="-122"/>
                <a:cs typeface="Red Hat Text" pitchFamily="34" charset="-120"/>
              </a:rPr>
              <a:t>POS Codes</a:t>
            </a:r>
            <a:endParaRPr lang="en-US" sz="2200" dirty="0"/>
          </a:p>
        </p:txBody>
      </p:sp>
      <p:sp>
        <p:nvSpPr>
          <p:cNvPr id="4" name="Text 2"/>
          <p:cNvSpPr/>
          <p:nvPr/>
        </p:nvSpPr>
        <p:spPr>
          <a:xfrm>
            <a:off x="837724" y="2844403"/>
            <a:ext cx="6185535" cy="766048"/>
          </a:xfrm>
          <a:prstGeom prst="rect">
            <a:avLst/>
          </a:prstGeom>
          <a:noFill/>
          <a:ln/>
        </p:spPr>
        <p:txBody>
          <a:bodyPr wrap="square" lIns="0" tIns="0" rIns="0" bIns="0" rtlCol="0" anchor="t"/>
          <a:lstStyle/>
          <a:p>
            <a:pPr marL="342900" indent="-342900" algn="l">
              <a:lnSpc>
                <a:spcPts val="3000"/>
              </a:lnSpc>
              <a:buSzPct val="100000"/>
              <a:buChar char="•"/>
            </a:pPr>
            <a:r>
              <a:rPr lang="en-US" sz="1850" dirty="0">
                <a:solidFill>
                  <a:srgbClr val="3B3535"/>
                </a:solidFill>
                <a:latin typeface="Roboto Light" pitchFamily="34" charset="0"/>
                <a:ea typeface="Roboto Light" pitchFamily="34" charset="-122"/>
                <a:cs typeface="Roboto Light" pitchFamily="34" charset="-120"/>
              </a:rPr>
              <a:t>POS 02: Telehealth Provided Other Than in Patient's Home</a:t>
            </a:r>
            <a:endParaRPr lang="en-US" sz="1850" dirty="0"/>
          </a:p>
        </p:txBody>
      </p:sp>
      <p:sp>
        <p:nvSpPr>
          <p:cNvPr id="5" name="Text 3"/>
          <p:cNvSpPr/>
          <p:nvPr/>
        </p:nvSpPr>
        <p:spPr>
          <a:xfrm>
            <a:off x="837724" y="3694152"/>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3B3535"/>
                </a:solidFill>
                <a:latin typeface="Roboto Light" pitchFamily="34" charset="0"/>
                <a:ea typeface="Roboto Light" pitchFamily="34" charset="-122"/>
                <a:cs typeface="Roboto Light" pitchFamily="34" charset="-120"/>
              </a:rPr>
              <a:t>POS 10: Telehealth Provided in Patient's Home</a:t>
            </a:r>
            <a:endParaRPr lang="en-US" sz="1850" dirty="0"/>
          </a:p>
        </p:txBody>
      </p:sp>
      <p:sp>
        <p:nvSpPr>
          <p:cNvPr id="6" name="Text 4"/>
          <p:cNvSpPr/>
          <p:nvPr/>
        </p:nvSpPr>
        <p:spPr>
          <a:xfrm>
            <a:off x="837724" y="4160877"/>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3B3535"/>
                </a:solidFill>
                <a:latin typeface="Roboto Light" pitchFamily="34" charset="0"/>
                <a:ea typeface="Roboto Light" pitchFamily="34" charset="-122"/>
                <a:cs typeface="Roboto Light" pitchFamily="34" charset="-120"/>
              </a:rPr>
              <a:t>POS 11: Only for in-office visits (not telehealth)</a:t>
            </a:r>
            <a:endParaRPr lang="en-US" sz="1850" dirty="0"/>
          </a:p>
        </p:txBody>
      </p:sp>
      <p:sp>
        <p:nvSpPr>
          <p:cNvPr id="7" name="Text 5"/>
          <p:cNvSpPr/>
          <p:nvPr/>
        </p:nvSpPr>
        <p:spPr>
          <a:xfrm>
            <a:off x="837724" y="4759285"/>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3B3535"/>
                </a:solidFill>
                <a:latin typeface="Roboto Light" pitchFamily="34" charset="0"/>
                <a:ea typeface="Roboto Light" pitchFamily="34" charset="-122"/>
                <a:cs typeface="Roboto Light" pitchFamily="34" charset="-120"/>
              </a:rPr>
              <a:t>Using incorrect POS codes is the #1 reason for telehealth claim denials in 2025.</a:t>
            </a:r>
            <a:endParaRPr lang="en-US" sz="1850" dirty="0"/>
          </a:p>
        </p:txBody>
      </p:sp>
      <p:sp>
        <p:nvSpPr>
          <p:cNvPr id="8" name="Text 6"/>
          <p:cNvSpPr/>
          <p:nvPr/>
        </p:nvSpPr>
        <p:spPr>
          <a:xfrm>
            <a:off x="7614761" y="2253139"/>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1F1E1E"/>
                </a:solidFill>
                <a:latin typeface="Red Hat Text" pitchFamily="34" charset="0"/>
                <a:ea typeface="Red Hat Text" pitchFamily="34" charset="-122"/>
                <a:cs typeface="Red Hat Text" pitchFamily="34" charset="-120"/>
              </a:rPr>
              <a:t>Modifiers</a:t>
            </a:r>
            <a:endParaRPr lang="en-US" sz="2200" dirty="0"/>
          </a:p>
        </p:txBody>
      </p:sp>
      <p:sp>
        <p:nvSpPr>
          <p:cNvPr id="9" name="Text 7"/>
          <p:cNvSpPr/>
          <p:nvPr/>
        </p:nvSpPr>
        <p:spPr>
          <a:xfrm>
            <a:off x="7614761" y="2844403"/>
            <a:ext cx="6185535" cy="766048"/>
          </a:xfrm>
          <a:prstGeom prst="rect">
            <a:avLst/>
          </a:prstGeom>
          <a:noFill/>
          <a:ln/>
        </p:spPr>
        <p:txBody>
          <a:bodyPr wrap="square" lIns="0" tIns="0" rIns="0" bIns="0" rtlCol="0" anchor="t"/>
          <a:lstStyle/>
          <a:p>
            <a:pPr marL="342900" indent="-342900" algn="l">
              <a:lnSpc>
                <a:spcPts val="3000"/>
              </a:lnSpc>
              <a:buSzPct val="100000"/>
              <a:buChar char="•"/>
            </a:pPr>
            <a:r>
              <a:rPr lang="en-US" sz="1850" dirty="0">
                <a:solidFill>
                  <a:srgbClr val="3B3535"/>
                </a:solidFill>
                <a:latin typeface="Roboto Light" pitchFamily="34" charset="0"/>
                <a:ea typeface="Roboto Light" pitchFamily="34" charset="-122"/>
                <a:cs typeface="Roboto Light" pitchFamily="34" charset="-120"/>
              </a:rPr>
              <a:t>Modifier 95: Synchronous telehealth via real-time audio/video</a:t>
            </a:r>
            <a:endParaRPr lang="en-US" sz="1850" dirty="0"/>
          </a:p>
        </p:txBody>
      </p:sp>
      <p:sp>
        <p:nvSpPr>
          <p:cNvPr id="10" name="Text 8"/>
          <p:cNvSpPr/>
          <p:nvPr/>
        </p:nvSpPr>
        <p:spPr>
          <a:xfrm>
            <a:off x="7614761" y="3694152"/>
            <a:ext cx="6185535" cy="766048"/>
          </a:xfrm>
          <a:prstGeom prst="rect">
            <a:avLst/>
          </a:prstGeom>
          <a:noFill/>
          <a:ln/>
        </p:spPr>
        <p:txBody>
          <a:bodyPr wrap="square" lIns="0" tIns="0" rIns="0" bIns="0" rtlCol="0" anchor="t"/>
          <a:lstStyle/>
          <a:p>
            <a:pPr marL="342900" indent="-342900" algn="l">
              <a:lnSpc>
                <a:spcPts val="3000"/>
              </a:lnSpc>
              <a:buSzPct val="100000"/>
              <a:buChar char="•"/>
            </a:pPr>
            <a:r>
              <a:rPr lang="en-US" sz="1850" dirty="0">
                <a:solidFill>
                  <a:srgbClr val="3B3535"/>
                </a:solidFill>
                <a:latin typeface="Roboto Light" pitchFamily="34" charset="0"/>
                <a:ea typeface="Roboto Light" pitchFamily="34" charset="-122"/>
                <a:cs typeface="Roboto Light" pitchFamily="34" charset="-120"/>
              </a:rPr>
              <a:t>Modifier GT: Via interactive telecommunications systems (some payers)</a:t>
            </a:r>
            <a:endParaRPr lang="en-US" sz="1850" dirty="0"/>
          </a:p>
        </p:txBody>
      </p:sp>
      <p:sp>
        <p:nvSpPr>
          <p:cNvPr id="11" name="Text 9"/>
          <p:cNvSpPr/>
          <p:nvPr/>
        </p:nvSpPr>
        <p:spPr>
          <a:xfrm>
            <a:off x="7614761" y="4543901"/>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3B3535"/>
                </a:solidFill>
                <a:latin typeface="Roboto Light" pitchFamily="34" charset="0"/>
                <a:ea typeface="Roboto Light" pitchFamily="34" charset="-122"/>
                <a:cs typeface="Roboto Light" pitchFamily="34" charset="-120"/>
              </a:rPr>
              <a:t>Modifier FQ: Audio-only telehealth service</a:t>
            </a:r>
            <a:endParaRPr lang="en-US" sz="1850" dirty="0"/>
          </a:p>
        </p:txBody>
      </p:sp>
      <p:sp>
        <p:nvSpPr>
          <p:cNvPr id="12" name="Text 10"/>
          <p:cNvSpPr/>
          <p:nvPr/>
        </p:nvSpPr>
        <p:spPr>
          <a:xfrm>
            <a:off x="7614761" y="5010626"/>
            <a:ext cx="6185535" cy="766048"/>
          </a:xfrm>
          <a:prstGeom prst="rect">
            <a:avLst/>
          </a:prstGeom>
          <a:noFill/>
          <a:ln/>
        </p:spPr>
        <p:txBody>
          <a:bodyPr wrap="square" lIns="0" tIns="0" rIns="0" bIns="0" rtlCol="0" anchor="t"/>
          <a:lstStyle/>
          <a:p>
            <a:pPr marL="342900" indent="-342900" algn="l">
              <a:lnSpc>
                <a:spcPts val="3000"/>
              </a:lnSpc>
              <a:buSzPct val="100000"/>
              <a:buChar char="•"/>
            </a:pPr>
            <a:r>
              <a:rPr lang="en-US" sz="1850" dirty="0">
                <a:solidFill>
                  <a:srgbClr val="3B3535"/>
                </a:solidFill>
                <a:latin typeface="Roboto Light" pitchFamily="34" charset="0"/>
                <a:ea typeface="Roboto Light" pitchFamily="34" charset="-122"/>
                <a:cs typeface="Roboto Light" pitchFamily="34" charset="-120"/>
              </a:rPr>
              <a:t>Modifier FR: Supervising practitioner was present through telehealth</a:t>
            </a:r>
            <a:endParaRPr lang="en-US" sz="1850" dirty="0"/>
          </a:p>
        </p:txBody>
      </p:sp>
      <p:sp>
        <p:nvSpPr>
          <p:cNvPr id="13" name="Text 11"/>
          <p:cNvSpPr/>
          <p:nvPr/>
        </p:nvSpPr>
        <p:spPr>
          <a:xfrm>
            <a:off x="837724" y="6129576"/>
            <a:ext cx="12954952" cy="1149072"/>
          </a:xfrm>
          <a:prstGeom prst="rect">
            <a:avLst/>
          </a:prstGeom>
          <a:noFill/>
          <a:ln/>
        </p:spPr>
        <p:txBody>
          <a:bodyPr wrap="square" lIns="0" tIns="0" rIns="0" bIns="0" rtlCol="0" anchor="t"/>
          <a:lstStyle/>
          <a:p>
            <a:pPr marL="0" indent="0" algn="l">
              <a:lnSpc>
                <a:spcPts val="3000"/>
              </a:lnSpc>
              <a:buNone/>
            </a:pPr>
            <a:r>
              <a:rPr lang="en-US" sz="1850" dirty="0">
                <a:solidFill>
                  <a:srgbClr val="3B3535"/>
                </a:solidFill>
                <a:latin typeface="Roboto Light" pitchFamily="34" charset="0"/>
                <a:ea typeface="Roboto Light" pitchFamily="34" charset="-122"/>
                <a:cs typeface="Roboto Light" pitchFamily="34" charset="-120"/>
              </a:rPr>
              <a:t>Many telehealth claims require both the appropriate POS code AND modifier. For example, a synchronous video visit conducted with a patient at home would typically be coded as POS 10 with modifier 95. Always verify payer-specific requirements.</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13291" y="518993"/>
            <a:ext cx="5504974" cy="515303"/>
          </a:xfrm>
          <a:prstGeom prst="rect">
            <a:avLst/>
          </a:prstGeom>
          <a:noFill/>
          <a:ln/>
        </p:spPr>
        <p:txBody>
          <a:bodyPr wrap="none" lIns="0" tIns="0" rIns="0" bIns="0" rtlCol="0" anchor="t"/>
          <a:lstStyle/>
          <a:p>
            <a:pPr marL="0" indent="0" algn="l">
              <a:lnSpc>
                <a:spcPts val="4050"/>
              </a:lnSpc>
              <a:buNone/>
            </a:pPr>
            <a:r>
              <a:rPr lang="en-US" sz="3200" dirty="0">
                <a:solidFill>
                  <a:srgbClr val="1F1E1E"/>
                </a:solidFill>
                <a:latin typeface="Red Hat Text" pitchFamily="34" charset="0"/>
                <a:ea typeface="Red Hat Text" pitchFamily="34" charset="-122"/>
                <a:cs typeface="Red Hat Text" pitchFamily="34" charset="-120"/>
              </a:rPr>
              <a:t>Documentation Requirements</a:t>
            </a:r>
            <a:endParaRPr lang="en-US" sz="3200" dirty="0"/>
          </a:p>
        </p:txBody>
      </p:sp>
      <p:pic>
        <p:nvPicPr>
          <p:cNvPr id="4" name="Image 1" descr="preencoded.png"/>
          <p:cNvPicPr>
            <a:picLocks noChangeAspect="1"/>
          </p:cNvPicPr>
          <p:nvPr/>
        </p:nvPicPr>
        <p:blipFill>
          <a:blip r:embed="rId4"/>
          <a:stretch>
            <a:fillRect/>
          </a:stretch>
        </p:blipFill>
        <p:spPr>
          <a:xfrm>
            <a:off x="613291" y="1297067"/>
            <a:ext cx="876062" cy="1554123"/>
          </a:xfrm>
          <a:prstGeom prst="rect">
            <a:avLst/>
          </a:prstGeom>
        </p:spPr>
      </p:pic>
      <p:sp>
        <p:nvSpPr>
          <p:cNvPr id="5" name="Text 1"/>
          <p:cNvSpPr/>
          <p:nvPr/>
        </p:nvSpPr>
        <p:spPr>
          <a:xfrm>
            <a:off x="1752124" y="1472208"/>
            <a:ext cx="2061448" cy="257532"/>
          </a:xfrm>
          <a:prstGeom prst="rect">
            <a:avLst/>
          </a:prstGeom>
          <a:noFill/>
          <a:ln/>
        </p:spPr>
        <p:txBody>
          <a:bodyPr wrap="none" lIns="0" tIns="0" rIns="0" bIns="0" rtlCol="0" anchor="t"/>
          <a:lstStyle/>
          <a:p>
            <a:pPr marL="0" indent="0" algn="l">
              <a:lnSpc>
                <a:spcPts val="2000"/>
              </a:lnSpc>
              <a:buNone/>
            </a:pPr>
            <a:r>
              <a:rPr lang="en-US" sz="1600" dirty="0">
                <a:solidFill>
                  <a:srgbClr val="3B3535"/>
                </a:solidFill>
                <a:latin typeface="Red Hat Text" pitchFamily="34" charset="0"/>
                <a:ea typeface="Red Hat Text" pitchFamily="34" charset="-122"/>
                <a:cs typeface="Red Hat Text" pitchFamily="34" charset="-120"/>
              </a:rPr>
              <a:t>Patient Consent</a:t>
            </a:r>
            <a:endParaRPr lang="en-US" sz="1600" dirty="0"/>
          </a:p>
        </p:txBody>
      </p:sp>
      <p:sp>
        <p:nvSpPr>
          <p:cNvPr id="6" name="Text 2"/>
          <p:cNvSpPr/>
          <p:nvPr/>
        </p:nvSpPr>
        <p:spPr>
          <a:xfrm>
            <a:off x="1752124" y="1834872"/>
            <a:ext cx="6778585" cy="841177"/>
          </a:xfrm>
          <a:prstGeom prst="rect">
            <a:avLst/>
          </a:prstGeom>
          <a:noFill/>
          <a:ln/>
        </p:spPr>
        <p:txBody>
          <a:bodyPr wrap="square" lIns="0" tIns="0" rIns="0" bIns="0" rtlCol="0" anchor="t"/>
          <a:lstStyle/>
          <a:p>
            <a:pPr marL="0" indent="0" algn="l">
              <a:lnSpc>
                <a:spcPts val="2200"/>
              </a:lnSpc>
              <a:buNone/>
            </a:pPr>
            <a:r>
              <a:rPr lang="en-US" sz="1350" dirty="0">
                <a:solidFill>
                  <a:srgbClr val="3B3535"/>
                </a:solidFill>
                <a:latin typeface="Roboto Light" pitchFamily="34" charset="0"/>
                <a:ea typeface="Roboto Light" pitchFamily="34" charset="-122"/>
                <a:cs typeface="Roboto Light" pitchFamily="34" charset="-120"/>
              </a:rPr>
              <a:t>Document informed consent specifically for telehealth, including discussion of limitations, privacy considerations, and alternatives. Must be obtained before service delivery.</a:t>
            </a:r>
            <a:endParaRPr lang="en-US" sz="1350" dirty="0"/>
          </a:p>
        </p:txBody>
      </p:sp>
      <p:pic>
        <p:nvPicPr>
          <p:cNvPr id="7" name="Image 2" descr="preencoded.png"/>
          <p:cNvPicPr>
            <a:picLocks noChangeAspect="1"/>
          </p:cNvPicPr>
          <p:nvPr/>
        </p:nvPicPr>
        <p:blipFill>
          <a:blip r:embed="rId5"/>
          <a:stretch>
            <a:fillRect/>
          </a:stretch>
        </p:blipFill>
        <p:spPr>
          <a:xfrm>
            <a:off x="613291" y="2851190"/>
            <a:ext cx="876062" cy="1273731"/>
          </a:xfrm>
          <a:prstGeom prst="rect">
            <a:avLst/>
          </a:prstGeom>
        </p:spPr>
      </p:pic>
      <p:sp>
        <p:nvSpPr>
          <p:cNvPr id="8" name="Text 3"/>
          <p:cNvSpPr/>
          <p:nvPr/>
        </p:nvSpPr>
        <p:spPr>
          <a:xfrm>
            <a:off x="1752124" y="3026331"/>
            <a:ext cx="2061448" cy="257532"/>
          </a:xfrm>
          <a:prstGeom prst="rect">
            <a:avLst/>
          </a:prstGeom>
          <a:noFill/>
          <a:ln/>
        </p:spPr>
        <p:txBody>
          <a:bodyPr wrap="none" lIns="0" tIns="0" rIns="0" bIns="0" rtlCol="0" anchor="t"/>
          <a:lstStyle/>
          <a:p>
            <a:pPr marL="0" indent="0" algn="l">
              <a:lnSpc>
                <a:spcPts val="2000"/>
              </a:lnSpc>
              <a:buNone/>
            </a:pPr>
            <a:r>
              <a:rPr lang="en-US" sz="1600" dirty="0">
                <a:solidFill>
                  <a:srgbClr val="3B3535"/>
                </a:solidFill>
                <a:latin typeface="Red Hat Text" pitchFamily="34" charset="0"/>
                <a:ea typeface="Red Hat Text" pitchFamily="34" charset="-122"/>
                <a:cs typeface="Red Hat Text" pitchFamily="34" charset="-120"/>
              </a:rPr>
              <a:t>Technology Details</a:t>
            </a:r>
            <a:endParaRPr lang="en-US" sz="1600" dirty="0"/>
          </a:p>
        </p:txBody>
      </p:sp>
      <p:sp>
        <p:nvSpPr>
          <p:cNvPr id="9" name="Text 4"/>
          <p:cNvSpPr/>
          <p:nvPr/>
        </p:nvSpPr>
        <p:spPr>
          <a:xfrm>
            <a:off x="1752124" y="3388995"/>
            <a:ext cx="6778585" cy="560784"/>
          </a:xfrm>
          <a:prstGeom prst="rect">
            <a:avLst/>
          </a:prstGeom>
          <a:noFill/>
          <a:ln/>
        </p:spPr>
        <p:txBody>
          <a:bodyPr wrap="square" lIns="0" tIns="0" rIns="0" bIns="0" rtlCol="0" anchor="t"/>
          <a:lstStyle/>
          <a:p>
            <a:pPr marL="0" indent="0" algn="l">
              <a:lnSpc>
                <a:spcPts val="2200"/>
              </a:lnSpc>
              <a:buNone/>
            </a:pPr>
            <a:r>
              <a:rPr lang="en-US" sz="1350" dirty="0">
                <a:solidFill>
                  <a:srgbClr val="3B3535"/>
                </a:solidFill>
                <a:latin typeface="Roboto Light" pitchFamily="34" charset="0"/>
                <a:ea typeface="Roboto Light" pitchFamily="34" charset="-122"/>
                <a:cs typeface="Roboto Light" pitchFamily="34" charset="-120"/>
              </a:rPr>
              <a:t>Record the specific platform used, whether audio-visual or audio-only, and any technical issues that affected care delivery.</a:t>
            </a:r>
            <a:endParaRPr lang="en-US" sz="1350" dirty="0"/>
          </a:p>
        </p:txBody>
      </p:sp>
      <p:pic>
        <p:nvPicPr>
          <p:cNvPr id="10" name="Image 3" descr="preencoded.png"/>
          <p:cNvPicPr>
            <a:picLocks noChangeAspect="1"/>
          </p:cNvPicPr>
          <p:nvPr/>
        </p:nvPicPr>
        <p:blipFill>
          <a:blip r:embed="rId6"/>
          <a:stretch>
            <a:fillRect/>
          </a:stretch>
        </p:blipFill>
        <p:spPr>
          <a:xfrm>
            <a:off x="613291" y="4124920"/>
            <a:ext cx="876062" cy="1273731"/>
          </a:xfrm>
          <a:prstGeom prst="rect">
            <a:avLst/>
          </a:prstGeom>
        </p:spPr>
      </p:pic>
      <p:sp>
        <p:nvSpPr>
          <p:cNvPr id="11" name="Text 5"/>
          <p:cNvSpPr/>
          <p:nvPr/>
        </p:nvSpPr>
        <p:spPr>
          <a:xfrm>
            <a:off x="1752124" y="4300061"/>
            <a:ext cx="2061448" cy="257532"/>
          </a:xfrm>
          <a:prstGeom prst="rect">
            <a:avLst/>
          </a:prstGeom>
          <a:noFill/>
          <a:ln/>
        </p:spPr>
        <p:txBody>
          <a:bodyPr wrap="none" lIns="0" tIns="0" rIns="0" bIns="0" rtlCol="0" anchor="t"/>
          <a:lstStyle/>
          <a:p>
            <a:pPr marL="0" indent="0" algn="l">
              <a:lnSpc>
                <a:spcPts val="2000"/>
              </a:lnSpc>
              <a:buNone/>
            </a:pPr>
            <a:r>
              <a:rPr lang="en-US" sz="1600" dirty="0">
                <a:solidFill>
                  <a:srgbClr val="3B3535"/>
                </a:solidFill>
                <a:latin typeface="Red Hat Text" pitchFamily="34" charset="0"/>
                <a:ea typeface="Red Hat Text" pitchFamily="34" charset="-122"/>
                <a:cs typeface="Red Hat Text" pitchFamily="34" charset="-120"/>
              </a:rPr>
              <a:t>Location Information</a:t>
            </a:r>
            <a:endParaRPr lang="en-US" sz="1600" dirty="0"/>
          </a:p>
        </p:txBody>
      </p:sp>
      <p:sp>
        <p:nvSpPr>
          <p:cNvPr id="12" name="Text 6"/>
          <p:cNvSpPr/>
          <p:nvPr/>
        </p:nvSpPr>
        <p:spPr>
          <a:xfrm>
            <a:off x="1752124" y="4662726"/>
            <a:ext cx="6778585" cy="560784"/>
          </a:xfrm>
          <a:prstGeom prst="rect">
            <a:avLst/>
          </a:prstGeom>
          <a:noFill/>
          <a:ln/>
        </p:spPr>
        <p:txBody>
          <a:bodyPr wrap="square" lIns="0" tIns="0" rIns="0" bIns="0" rtlCol="0" anchor="t"/>
          <a:lstStyle/>
          <a:p>
            <a:pPr marL="0" indent="0" algn="l">
              <a:lnSpc>
                <a:spcPts val="2200"/>
              </a:lnSpc>
              <a:buNone/>
            </a:pPr>
            <a:r>
              <a:rPr lang="en-US" sz="1350" dirty="0">
                <a:solidFill>
                  <a:srgbClr val="3B3535"/>
                </a:solidFill>
                <a:latin typeface="Roboto Light" pitchFamily="34" charset="0"/>
                <a:ea typeface="Roboto Light" pitchFamily="34" charset="-122"/>
                <a:cs typeface="Roboto Light" pitchFamily="34" charset="-120"/>
              </a:rPr>
              <a:t>Document patient location at time of service (state and setting) and provider location. This addresses licensing requirements and determines applicable regulations.</a:t>
            </a:r>
            <a:endParaRPr lang="en-US" sz="1350" dirty="0"/>
          </a:p>
        </p:txBody>
      </p:sp>
      <p:pic>
        <p:nvPicPr>
          <p:cNvPr id="13" name="Image 4" descr="preencoded.png"/>
          <p:cNvPicPr>
            <a:picLocks noChangeAspect="1"/>
          </p:cNvPicPr>
          <p:nvPr/>
        </p:nvPicPr>
        <p:blipFill>
          <a:blip r:embed="rId7"/>
          <a:stretch>
            <a:fillRect/>
          </a:stretch>
        </p:blipFill>
        <p:spPr>
          <a:xfrm>
            <a:off x="613291" y="5398651"/>
            <a:ext cx="876062" cy="1273731"/>
          </a:xfrm>
          <a:prstGeom prst="rect">
            <a:avLst/>
          </a:prstGeom>
        </p:spPr>
      </p:pic>
      <p:sp>
        <p:nvSpPr>
          <p:cNvPr id="14" name="Text 7"/>
          <p:cNvSpPr/>
          <p:nvPr/>
        </p:nvSpPr>
        <p:spPr>
          <a:xfrm>
            <a:off x="1752124" y="5573792"/>
            <a:ext cx="2564487" cy="257532"/>
          </a:xfrm>
          <a:prstGeom prst="rect">
            <a:avLst/>
          </a:prstGeom>
          <a:noFill/>
          <a:ln/>
        </p:spPr>
        <p:txBody>
          <a:bodyPr wrap="none" lIns="0" tIns="0" rIns="0" bIns="0" rtlCol="0" anchor="t"/>
          <a:lstStyle/>
          <a:p>
            <a:pPr marL="0" indent="0" algn="l">
              <a:lnSpc>
                <a:spcPts val="2000"/>
              </a:lnSpc>
              <a:buNone/>
            </a:pPr>
            <a:r>
              <a:rPr lang="en-US" sz="1600" dirty="0">
                <a:solidFill>
                  <a:srgbClr val="3B3535"/>
                </a:solidFill>
                <a:latin typeface="Red Hat Text" pitchFamily="34" charset="0"/>
                <a:ea typeface="Red Hat Text" pitchFamily="34" charset="-122"/>
                <a:cs typeface="Red Hat Text" pitchFamily="34" charset="-120"/>
              </a:rPr>
              <a:t>Time and Medical Necessity</a:t>
            </a:r>
            <a:endParaRPr lang="en-US" sz="1600" dirty="0"/>
          </a:p>
        </p:txBody>
      </p:sp>
      <p:sp>
        <p:nvSpPr>
          <p:cNvPr id="15" name="Text 8"/>
          <p:cNvSpPr/>
          <p:nvPr/>
        </p:nvSpPr>
        <p:spPr>
          <a:xfrm>
            <a:off x="1752124" y="5936456"/>
            <a:ext cx="6778585" cy="560784"/>
          </a:xfrm>
          <a:prstGeom prst="rect">
            <a:avLst/>
          </a:prstGeom>
          <a:noFill/>
          <a:ln/>
        </p:spPr>
        <p:txBody>
          <a:bodyPr wrap="square" lIns="0" tIns="0" rIns="0" bIns="0" rtlCol="0" anchor="t"/>
          <a:lstStyle/>
          <a:p>
            <a:pPr marL="0" indent="0" algn="l">
              <a:lnSpc>
                <a:spcPts val="2200"/>
              </a:lnSpc>
              <a:buNone/>
            </a:pPr>
            <a:r>
              <a:rPr lang="en-US" sz="1350" dirty="0">
                <a:solidFill>
                  <a:srgbClr val="3B3535"/>
                </a:solidFill>
                <a:latin typeface="Roboto Light" pitchFamily="34" charset="0"/>
                <a:ea typeface="Roboto Light" pitchFamily="34" charset="-122"/>
                <a:cs typeface="Roboto Light" pitchFamily="34" charset="-120"/>
              </a:rPr>
              <a:t>Note exact start and end times, total duration, and clear justification for why the service was medically necessary via telehealth.</a:t>
            </a:r>
            <a:endParaRPr lang="en-US" sz="1350" dirty="0"/>
          </a:p>
        </p:txBody>
      </p:sp>
      <p:sp>
        <p:nvSpPr>
          <p:cNvPr id="16" name="Text 9"/>
          <p:cNvSpPr/>
          <p:nvPr/>
        </p:nvSpPr>
        <p:spPr>
          <a:xfrm>
            <a:off x="613291" y="6869430"/>
            <a:ext cx="7917418" cy="841177"/>
          </a:xfrm>
          <a:prstGeom prst="rect">
            <a:avLst/>
          </a:prstGeom>
          <a:noFill/>
          <a:ln/>
        </p:spPr>
        <p:txBody>
          <a:bodyPr wrap="square" lIns="0" tIns="0" rIns="0" bIns="0" rtlCol="0" anchor="t"/>
          <a:lstStyle/>
          <a:p>
            <a:pPr marL="0" indent="0" algn="l">
              <a:lnSpc>
                <a:spcPts val="2200"/>
              </a:lnSpc>
              <a:buNone/>
            </a:pPr>
            <a:r>
              <a:rPr lang="en-US" sz="1350" dirty="0">
                <a:solidFill>
                  <a:srgbClr val="3B3535"/>
                </a:solidFill>
                <a:latin typeface="Roboto Light" pitchFamily="34" charset="0"/>
                <a:ea typeface="Roboto Light" pitchFamily="34" charset="-122"/>
                <a:cs typeface="Roboto Light" pitchFamily="34" charset="-120"/>
              </a:rPr>
              <a:t>Despite being virtual, telehealth documentation must meet or exceed in-person standards. Audits of telehealth claims have increased significantly in 2025, making robust documentation essential for compliance.</a:t>
            </a:r>
            <a:endParaRPr lang="en-US" sz="13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24138" y="714137"/>
            <a:ext cx="5897761" cy="608528"/>
          </a:xfrm>
          <a:prstGeom prst="rect">
            <a:avLst/>
          </a:prstGeom>
          <a:noFill/>
          <a:ln/>
        </p:spPr>
        <p:txBody>
          <a:bodyPr wrap="none" lIns="0" tIns="0" rIns="0" bIns="0" rtlCol="0" anchor="t"/>
          <a:lstStyle/>
          <a:p>
            <a:pPr marL="0" indent="0" algn="l">
              <a:lnSpc>
                <a:spcPts val="4750"/>
              </a:lnSpc>
              <a:buNone/>
            </a:pPr>
            <a:r>
              <a:rPr lang="en-US" sz="3800" dirty="0">
                <a:solidFill>
                  <a:srgbClr val="1F1E1E"/>
                </a:solidFill>
                <a:latin typeface="Red Hat Text" pitchFamily="34" charset="0"/>
                <a:ea typeface="Red Hat Text" pitchFamily="34" charset="-122"/>
                <a:cs typeface="Red Hat Text" pitchFamily="34" charset="-120"/>
              </a:rPr>
              <a:t>Eligible Telehealth Services</a:t>
            </a:r>
            <a:endParaRPr lang="en-US" sz="3800" dirty="0"/>
          </a:p>
        </p:txBody>
      </p:sp>
      <p:sp>
        <p:nvSpPr>
          <p:cNvPr id="3" name="Text 1"/>
          <p:cNvSpPr/>
          <p:nvPr/>
        </p:nvSpPr>
        <p:spPr>
          <a:xfrm>
            <a:off x="2725460" y="2003703"/>
            <a:ext cx="2433995" cy="304205"/>
          </a:xfrm>
          <a:prstGeom prst="rect">
            <a:avLst/>
          </a:prstGeom>
          <a:noFill/>
          <a:ln/>
        </p:spPr>
        <p:txBody>
          <a:bodyPr wrap="none" lIns="0" tIns="0" rIns="0" bIns="0" rtlCol="0" anchor="t"/>
          <a:lstStyle/>
          <a:p>
            <a:pPr marL="0" indent="0" algn="r">
              <a:lnSpc>
                <a:spcPts val="2350"/>
              </a:lnSpc>
              <a:buNone/>
            </a:pPr>
            <a:r>
              <a:rPr lang="en-US" sz="1900" dirty="0">
                <a:solidFill>
                  <a:srgbClr val="3B3535"/>
                </a:solidFill>
                <a:latin typeface="Red Hat Text" pitchFamily="34" charset="0"/>
                <a:ea typeface="Red Hat Text" pitchFamily="34" charset="-122"/>
                <a:cs typeface="Red Hat Text" pitchFamily="34" charset="-120"/>
              </a:rPr>
              <a:t>Behavioral Health</a:t>
            </a:r>
            <a:endParaRPr lang="en-US" sz="1900" dirty="0"/>
          </a:p>
        </p:txBody>
      </p:sp>
      <p:sp>
        <p:nvSpPr>
          <p:cNvPr id="4" name="Text 2"/>
          <p:cNvSpPr/>
          <p:nvPr/>
        </p:nvSpPr>
        <p:spPr>
          <a:xfrm>
            <a:off x="724138" y="2431971"/>
            <a:ext cx="4435316" cy="1323975"/>
          </a:xfrm>
          <a:prstGeom prst="rect">
            <a:avLst/>
          </a:prstGeom>
          <a:noFill/>
          <a:ln/>
        </p:spPr>
        <p:txBody>
          <a:bodyPr wrap="square" lIns="0" tIns="0" rIns="0" bIns="0" rtlCol="0" anchor="t"/>
          <a:lstStyle/>
          <a:p>
            <a:pPr marL="0" indent="0" algn="r">
              <a:lnSpc>
                <a:spcPts val="2600"/>
              </a:lnSpc>
              <a:buNone/>
            </a:pPr>
            <a:r>
              <a:rPr lang="en-US" sz="1600" dirty="0">
                <a:solidFill>
                  <a:srgbClr val="3B3535"/>
                </a:solidFill>
                <a:latin typeface="Roboto Light" pitchFamily="34" charset="0"/>
                <a:ea typeface="Roboto Light" pitchFamily="34" charset="-122"/>
                <a:cs typeface="Roboto Light" pitchFamily="34" charset="-120"/>
              </a:rPr>
              <a:t>Most comprehensively covered telehealth specialty with few restrictions. Includes psychotherapy, medication management, and substance use treatment.</a:t>
            </a:r>
            <a:endParaRPr lang="en-US" sz="1600" dirty="0"/>
          </a:p>
        </p:txBody>
      </p:sp>
      <p:pic>
        <p:nvPicPr>
          <p:cNvPr id="5" name="Image 0" descr="preencoded.png"/>
          <p:cNvPicPr>
            <a:picLocks noChangeAspect="1"/>
          </p:cNvPicPr>
          <p:nvPr/>
        </p:nvPicPr>
        <p:blipFill>
          <a:blip r:embed="rId3"/>
          <a:stretch>
            <a:fillRect/>
          </a:stretch>
        </p:blipFill>
        <p:spPr>
          <a:xfrm>
            <a:off x="5469731" y="2333030"/>
            <a:ext cx="3690937" cy="3690938"/>
          </a:xfrm>
          <a:prstGeom prst="rect">
            <a:avLst/>
          </a:prstGeom>
        </p:spPr>
      </p:pic>
      <p:sp>
        <p:nvSpPr>
          <p:cNvPr id="6" name="Shape 3"/>
          <p:cNvSpPr/>
          <p:nvPr/>
        </p:nvSpPr>
        <p:spPr>
          <a:xfrm>
            <a:off x="5619512" y="2875717"/>
            <a:ext cx="517208" cy="517208"/>
          </a:xfrm>
          <a:prstGeom prst="roundRect">
            <a:avLst>
              <a:gd name="adj" fmla="val 1766186"/>
            </a:avLst>
          </a:prstGeom>
          <a:solidFill>
            <a:srgbClr val="F3E8E8"/>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5761792" y="2988826"/>
            <a:ext cx="232648" cy="290870"/>
          </a:xfrm>
          <a:prstGeom prst="rect">
            <a:avLst/>
          </a:prstGeom>
        </p:spPr>
      </p:pic>
      <p:sp>
        <p:nvSpPr>
          <p:cNvPr id="8" name="Text 4"/>
          <p:cNvSpPr/>
          <p:nvPr/>
        </p:nvSpPr>
        <p:spPr>
          <a:xfrm>
            <a:off x="9470946" y="1736408"/>
            <a:ext cx="2433995" cy="304205"/>
          </a:xfrm>
          <a:prstGeom prst="rect">
            <a:avLst/>
          </a:prstGeom>
          <a:noFill/>
          <a:ln/>
        </p:spPr>
        <p:txBody>
          <a:bodyPr wrap="none" lIns="0" tIns="0" rIns="0" bIns="0" rtlCol="0" anchor="t"/>
          <a:lstStyle/>
          <a:p>
            <a:pPr marL="0" indent="0" algn="l">
              <a:lnSpc>
                <a:spcPts val="2350"/>
              </a:lnSpc>
              <a:buNone/>
            </a:pPr>
            <a:r>
              <a:rPr lang="en-US" sz="1900" dirty="0">
                <a:solidFill>
                  <a:srgbClr val="3B3535"/>
                </a:solidFill>
                <a:latin typeface="Red Hat Text" pitchFamily="34" charset="0"/>
                <a:ea typeface="Red Hat Text" pitchFamily="34" charset="-122"/>
                <a:cs typeface="Red Hat Text" pitchFamily="34" charset="-120"/>
              </a:rPr>
              <a:t>E/M Services</a:t>
            </a:r>
            <a:endParaRPr lang="en-US" sz="1900" dirty="0"/>
          </a:p>
        </p:txBody>
      </p:sp>
      <p:sp>
        <p:nvSpPr>
          <p:cNvPr id="9" name="Text 5"/>
          <p:cNvSpPr/>
          <p:nvPr/>
        </p:nvSpPr>
        <p:spPr>
          <a:xfrm>
            <a:off x="9470946" y="2164675"/>
            <a:ext cx="4435316" cy="992981"/>
          </a:xfrm>
          <a:prstGeom prst="rect">
            <a:avLst/>
          </a:prstGeom>
          <a:noFill/>
          <a:ln/>
        </p:spPr>
        <p:txBody>
          <a:bodyPr wrap="square" lIns="0" tIns="0" rIns="0" bIns="0" rtlCol="0" anchor="t"/>
          <a:lstStyle/>
          <a:p>
            <a:pPr marL="0" indent="0" algn="l">
              <a:lnSpc>
                <a:spcPts val="2600"/>
              </a:lnSpc>
              <a:buNone/>
            </a:pPr>
            <a:r>
              <a:rPr lang="en-US" sz="1600" dirty="0">
                <a:solidFill>
                  <a:srgbClr val="3B3535"/>
                </a:solidFill>
                <a:latin typeface="Roboto Light" pitchFamily="34" charset="0"/>
                <a:ea typeface="Roboto Light" pitchFamily="34" charset="-122"/>
                <a:cs typeface="Roboto Light" pitchFamily="34" charset="-120"/>
              </a:rPr>
              <a:t>Includes office visits, hospital follow-ups, and consultations. Time-based coding often more appropriate than complexity for telehealth.</a:t>
            </a:r>
            <a:endParaRPr lang="en-US" sz="1600" dirty="0"/>
          </a:p>
        </p:txBody>
      </p:sp>
      <p:pic>
        <p:nvPicPr>
          <p:cNvPr id="10" name="Image 2" descr="preencoded.png"/>
          <p:cNvPicPr>
            <a:picLocks noChangeAspect="1"/>
          </p:cNvPicPr>
          <p:nvPr/>
        </p:nvPicPr>
        <p:blipFill>
          <a:blip r:embed="rId5"/>
          <a:stretch>
            <a:fillRect/>
          </a:stretch>
        </p:blipFill>
        <p:spPr>
          <a:xfrm>
            <a:off x="5469731" y="2333030"/>
            <a:ext cx="3690937" cy="3690938"/>
          </a:xfrm>
          <a:prstGeom prst="rect">
            <a:avLst/>
          </a:prstGeom>
        </p:spPr>
      </p:pic>
      <p:sp>
        <p:nvSpPr>
          <p:cNvPr id="11" name="Shape 6"/>
          <p:cNvSpPr/>
          <p:nvPr/>
        </p:nvSpPr>
        <p:spPr>
          <a:xfrm>
            <a:off x="7605474" y="2230517"/>
            <a:ext cx="517208" cy="517208"/>
          </a:xfrm>
          <a:prstGeom prst="roundRect">
            <a:avLst>
              <a:gd name="adj" fmla="val 1766186"/>
            </a:avLst>
          </a:prstGeom>
          <a:solidFill>
            <a:srgbClr val="F3E8E8"/>
          </a:solidFill>
          <a:ln/>
        </p:spPr>
        <p:txBody>
          <a:bodyPr/>
          <a:lstStyle/>
          <a:p>
            <a:endParaRPr lang="en-US"/>
          </a:p>
        </p:txBody>
      </p:sp>
      <p:pic>
        <p:nvPicPr>
          <p:cNvPr id="12" name="Image 3" descr="preencoded.png"/>
          <p:cNvPicPr>
            <a:picLocks noChangeAspect="1"/>
          </p:cNvPicPr>
          <p:nvPr/>
        </p:nvPicPr>
        <p:blipFill>
          <a:blip r:embed="rId6"/>
          <a:stretch>
            <a:fillRect/>
          </a:stretch>
        </p:blipFill>
        <p:spPr>
          <a:xfrm>
            <a:off x="7747754" y="2343626"/>
            <a:ext cx="232648" cy="290870"/>
          </a:xfrm>
          <a:prstGeom prst="rect">
            <a:avLst/>
          </a:prstGeom>
        </p:spPr>
      </p:pic>
      <p:sp>
        <p:nvSpPr>
          <p:cNvPr id="13" name="Text 7"/>
          <p:cNvSpPr/>
          <p:nvPr/>
        </p:nvSpPr>
        <p:spPr>
          <a:xfrm>
            <a:off x="9574411" y="3467933"/>
            <a:ext cx="2433995" cy="304205"/>
          </a:xfrm>
          <a:prstGeom prst="rect">
            <a:avLst/>
          </a:prstGeom>
          <a:noFill/>
          <a:ln/>
        </p:spPr>
        <p:txBody>
          <a:bodyPr wrap="none" lIns="0" tIns="0" rIns="0" bIns="0" rtlCol="0" anchor="t"/>
          <a:lstStyle/>
          <a:p>
            <a:pPr marL="0" indent="0" algn="l">
              <a:lnSpc>
                <a:spcPts val="2350"/>
              </a:lnSpc>
              <a:buNone/>
            </a:pPr>
            <a:r>
              <a:rPr lang="en-US" sz="1900" dirty="0">
                <a:solidFill>
                  <a:srgbClr val="3B3535"/>
                </a:solidFill>
                <a:latin typeface="Red Hat Text" pitchFamily="34" charset="0"/>
                <a:ea typeface="Red Hat Text" pitchFamily="34" charset="-122"/>
                <a:cs typeface="Red Hat Text" pitchFamily="34" charset="-120"/>
              </a:rPr>
              <a:t>Chronic Care</a:t>
            </a:r>
            <a:endParaRPr lang="en-US" sz="1900" dirty="0"/>
          </a:p>
        </p:txBody>
      </p:sp>
      <p:sp>
        <p:nvSpPr>
          <p:cNvPr id="14" name="Text 8"/>
          <p:cNvSpPr/>
          <p:nvPr/>
        </p:nvSpPr>
        <p:spPr>
          <a:xfrm>
            <a:off x="9574411" y="3896201"/>
            <a:ext cx="4331851" cy="992981"/>
          </a:xfrm>
          <a:prstGeom prst="rect">
            <a:avLst/>
          </a:prstGeom>
          <a:noFill/>
          <a:ln/>
        </p:spPr>
        <p:txBody>
          <a:bodyPr wrap="square" lIns="0" tIns="0" rIns="0" bIns="0" rtlCol="0" anchor="t"/>
          <a:lstStyle/>
          <a:p>
            <a:pPr marL="0" indent="0" algn="l">
              <a:lnSpc>
                <a:spcPts val="2600"/>
              </a:lnSpc>
              <a:buNone/>
            </a:pPr>
            <a:r>
              <a:rPr lang="en-US" sz="1600" dirty="0">
                <a:solidFill>
                  <a:srgbClr val="3B3535"/>
                </a:solidFill>
                <a:latin typeface="Roboto Light" pitchFamily="34" charset="0"/>
                <a:ea typeface="Roboto Light" pitchFamily="34" charset="-122"/>
                <a:cs typeface="Roboto Light" pitchFamily="34" charset="-120"/>
              </a:rPr>
              <a:t>Remote monitoring, chronic care management, and principal care management codes frequently allowed via telehealth.</a:t>
            </a:r>
            <a:endParaRPr lang="en-US" sz="1600" dirty="0"/>
          </a:p>
        </p:txBody>
      </p:sp>
      <p:pic>
        <p:nvPicPr>
          <p:cNvPr id="15" name="Image 4" descr="preencoded.png"/>
          <p:cNvPicPr>
            <a:picLocks noChangeAspect="1"/>
          </p:cNvPicPr>
          <p:nvPr/>
        </p:nvPicPr>
        <p:blipFill>
          <a:blip r:embed="rId7"/>
          <a:stretch>
            <a:fillRect/>
          </a:stretch>
        </p:blipFill>
        <p:spPr>
          <a:xfrm>
            <a:off x="5469731" y="2333030"/>
            <a:ext cx="3690937" cy="3690938"/>
          </a:xfrm>
          <a:prstGeom prst="rect">
            <a:avLst/>
          </a:prstGeom>
        </p:spPr>
      </p:pic>
      <p:sp>
        <p:nvSpPr>
          <p:cNvPr id="16" name="Shape 9"/>
          <p:cNvSpPr/>
          <p:nvPr/>
        </p:nvSpPr>
        <p:spPr>
          <a:xfrm>
            <a:off x="8832771" y="3919895"/>
            <a:ext cx="517208" cy="517208"/>
          </a:xfrm>
          <a:prstGeom prst="roundRect">
            <a:avLst>
              <a:gd name="adj" fmla="val 1766186"/>
            </a:avLst>
          </a:prstGeom>
          <a:solidFill>
            <a:srgbClr val="F3E8E8"/>
          </a:solidFill>
          <a:ln/>
        </p:spPr>
        <p:txBody>
          <a:bodyPr/>
          <a:lstStyle/>
          <a:p>
            <a:endParaRPr lang="en-US"/>
          </a:p>
        </p:txBody>
      </p:sp>
      <p:pic>
        <p:nvPicPr>
          <p:cNvPr id="17" name="Image 5" descr="preencoded.png"/>
          <p:cNvPicPr>
            <a:picLocks noChangeAspect="1"/>
          </p:cNvPicPr>
          <p:nvPr/>
        </p:nvPicPr>
        <p:blipFill>
          <a:blip r:embed="rId8"/>
          <a:stretch>
            <a:fillRect/>
          </a:stretch>
        </p:blipFill>
        <p:spPr>
          <a:xfrm>
            <a:off x="8975050" y="4033004"/>
            <a:ext cx="232648" cy="290870"/>
          </a:xfrm>
          <a:prstGeom prst="rect">
            <a:avLst/>
          </a:prstGeom>
        </p:spPr>
      </p:pic>
      <p:sp>
        <p:nvSpPr>
          <p:cNvPr id="18" name="Text 10"/>
          <p:cNvSpPr/>
          <p:nvPr/>
        </p:nvSpPr>
        <p:spPr>
          <a:xfrm>
            <a:off x="9470946" y="5199459"/>
            <a:ext cx="2433995" cy="304205"/>
          </a:xfrm>
          <a:prstGeom prst="rect">
            <a:avLst/>
          </a:prstGeom>
          <a:noFill/>
          <a:ln/>
        </p:spPr>
        <p:txBody>
          <a:bodyPr wrap="none" lIns="0" tIns="0" rIns="0" bIns="0" rtlCol="0" anchor="t"/>
          <a:lstStyle/>
          <a:p>
            <a:pPr marL="0" indent="0" algn="l">
              <a:lnSpc>
                <a:spcPts val="2350"/>
              </a:lnSpc>
              <a:buNone/>
            </a:pPr>
            <a:r>
              <a:rPr lang="en-US" sz="1900" dirty="0">
                <a:solidFill>
                  <a:srgbClr val="3B3535"/>
                </a:solidFill>
                <a:latin typeface="Red Hat Text" pitchFamily="34" charset="0"/>
                <a:ea typeface="Red Hat Text" pitchFamily="34" charset="-122"/>
                <a:cs typeface="Red Hat Text" pitchFamily="34" charset="-120"/>
              </a:rPr>
              <a:t>Physical Therapy</a:t>
            </a:r>
            <a:endParaRPr lang="en-US" sz="1900" dirty="0"/>
          </a:p>
        </p:txBody>
      </p:sp>
      <p:sp>
        <p:nvSpPr>
          <p:cNvPr id="19" name="Text 11"/>
          <p:cNvSpPr/>
          <p:nvPr/>
        </p:nvSpPr>
        <p:spPr>
          <a:xfrm>
            <a:off x="9470946" y="5627727"/>
            <a:ext cx="4435316" cy="992981"/>
          </a:xfrm>
          <a:prstGeom prst="rect">
            <a:avLst/>
          </a:prstGeom>
          <a:noFill/>
          <a:ln/>
        </p:spPr>
        <p:txBody>
          <a:bodyPr wrap="square" lIns="0" tIns="0" rIns="0" bIns="0" rtlCol="0" anchor="t"/>
          <a:lstStyle/>
          <a:p>
            <a:pPr marL="0" indent="0" algn="l">
              <a:lnSpc>
                <a:spcPts val="2600"/>
              </a:lnSpc>
              <a:buNone/>
            </a:pPr>
            <a:r>
              <a:rPr lang="en-US" sz="1600" dirty="0">
                <a:solidFill>
                  <a:srgbClr val="3B3535"/>
                </a:solidFill>
                <a:latin typeface="Roboto Light" pitchFamily="34" charset="0"/>
                <a:ea typeface="Roboto Light" pitchFamily="34" charset="-122"/>
                <a:cs typeface="Roboto Light" pitchFamily="34" charset="-120"/>
              </a:rPr>
              <a:t>Select therapeutic exercises, evaluations, and education services permitted virtually, though with more restrictions than other categories.</a:t>
            </a:r>
            <a:endParaRPr lang="en-US" sz="1600" dirty="0"/>
          </a:p>
        </p:txBody>
      </p:sp>
      <p:pic>
        <p:nvPicPr>
          <p:cNvPr id="20" name="Image 6" descr="preencoded.png"/>
          <p:cNvPicPr>
            <a:picLocks noChangeAspect="1"/>
          </p:cNvPicPr>
          <p:nvPr/>
        </p:nvPicPr>
        <p:blipFill>
          <a:blip r:embed="rId9"/>
          <a:stretch>
            <a:fillRect/>
          </a:stretch>
        </p:blipFill>
        <p:spPr>
          <a:xfrm>
            <a:off x="5469731" y="2333030"/>
            <a:ext cx="3690937" cy="3690938"/>
          </a:xfrm>
          <a:prstGeom prst="rect">
            <a:avLst/>
          </a:prstGeom>
        </p:spPr>
      </p:pic>
      <p:sp>
        <p:nvSpPr>
          <p:cNvPr id="21" name="Shape 12"/>
          <p:cNvSpPr/>
          <p:nvPr/>
        </p:nvSpPr>
        <p:spPr>
          <a:xfrm>
            <a:off x="7605474" y="5609153"/>
            <a:ext cx="517208" cy="517208"/>
          </a:xfrm>
          <a:prstGeom prst="roundRect">
            <a:avLst>
              <a:gd name="adj" fmla="val 1766186"/>
            </a:avLst>
          </a:prstGeom>
          <a:solidFill>
            <a:srgbClr val="F3E8E8"/>
          </a:solidFill>
          <a:ln/>
        </p:spPr>
        <p:txBody>
          <a:bodyPr/>
          <a:lstStyle/>
          <a:p>
            <a:endParaRPr lang="en-US"/>
          </a:p>
        </p:txBody>
      </p:sp>
      <p:pic>
        <p:nvPicPr>
          <p:cNvPr id="22" name="Image 7" descr="preencoded.png"/>
          <p:cNvPicPr>
            <a:picLocks noChangeAspect="1"/>
          </p:cNvPicPr>
          <p:nvPr/>
        </p:nvPicPr>
        <p:blipFill>
          <a:blip r:embed="rId10"/>
          <a:stretch>
            <a:fillRect/>
          </a:stretch>
        </p:blipFill>
        <p:spPr>
          <a:xfrm>
            <a:off x="7747754" y="5722263"/>
            <a:ext cx="232648" cy="290870"/>
          </a:xfrm>
          <a:prstGeom prst="rect">
            <a:avLst/>
          </a:prstGeom>
        </p:spPr>
      </p:pic>
      <p:sp>
        <p:nvSpPr>
          <p:cNvPr id="23" name="Text 13"/>
          <p:cNvSpPr/>
          <p:nvPr/>
        </p:nvSpPr>
        <p:spPr>
          <a:xfrm>
            <a:off x="2725460" y="4766548"/>
            <a:ext cx="2433995" cy="304205"/>
          </a:xfrm>
          <a:prstGeom prst="rect">
            <a:avLst/>
          </a:prstGeom>
          <a:noFill/>
          <a:ln/>
        </p:spPr>
        <p:txBody>
          <a:bodyPr wrap="none" lIns="0" tIns="0" rIns="0" bIns="0" rtlCol="0" anchor="t"/>
          <a:lstStyle/>
          <a:p>
            <a:pPr marL="0" indent="0" algn="r">
              <a:lnSpc>
                <a:spcPts val="2350"/>
              </a:lnSpc>
              <a:buNone/>
            </a:pPr>
            <a:r>
              <a:rPr lang="en-US" sz="1900" dirty="0">
                <a:solidFill>
                  <a:srgbClr val="3B3535"/>
                </a:solidFill>
                <a:latin typeface="Red Hat Text" pitchFamily="34" charset="0"/>
                <a:ea typeface="Red Hat Text" pitchFamily="34" charset="-122"/>
                <a:cs typeface="Red Hat Text" pitchFamily="34" charset="-120"/>
              </a:rPr>
              <a:t>Ineligible Services</a:t>
            </a:r>
            <a:endParaRPr lang="en-US" sz="1900" dirty="0"/>
          </a:p>
        </p:txBody>
      </p:sp>
      <p:sp>
        <p:nvSpPr>
          <p:cNvPr id="24" name="Text 14"/>
          <p:cNvSpPr/>
          <p:nvPr/>
        </p:nvSpPr>
        <p:spPr>
          <a:xfrm>
            <a:off x="724138" y="5194816"/>
            <a:ext cx="4435316" cy="992981"/>
          </a:xfrm>
          <a:prstGeom prst="rect">
            <a:avLst/>
          </a:prstGeom>
          <a:noFill/>
          <a:ln/>
        </p:spPr>
        <p:txBody>
          <a:bodyPr wrap="square" lIns="0" tIns="0" rIns="0" bIns="0" rtlCol="0" anchor="t"/>
          <a:lstStyle/>
          <a:p>
            <a:pPr marL="0" indent="0" algn="r">
              <a:lnSpc>
                <a:spcPts val="2600"/>
              </a:lnSpc>
              <a:buNone/>
            </a:pPr>
            <a:r>
              <a:rPr lang="en-US" sz="1600" dirty="0">
                <a:solidFill>
                  <a:srgbClr val="3B3535"/>
                </a:solidFill>
                <a:latin typeface="Roboto Light" pitchFamily="34" charset="0"/>
                <a:ea typeface="Roboto Light" pitchFamily="34" charset="-122"/>
                <a:cs typeface="Roboto Light" pitchFamily="34" charset="-120"/>
              </a:rPr>
              <a:t>Procedures requiring physical contact, most diagnostic imaging, and certain complex examinations remain ineligible.</a:t>
            </a:r>
            <a:endParaRPr lang="en-US" sz="1600" dirty="0"/>
          </a:p>
        </p:txBody>
      </p:sp>
      <p:pic>
        <p:nvPicPr>
          <p:cNvPr id="25" name="Image 8" descr="preencoded.png"/>
          <p:cNvPicPr>
            <a:picLocks noChangeAspect="1"/>
          </p:cNvPicPr>
          <p:nvPr/>
        </p:nvPicPr>
        <p:blipFill>
          <a:blip r:embed="rId11"/>
          <a:stretch>
            <a:fillRect/>
          </a:stretch>
        </p:blipFill>
        <p:spPr>
          <a:xfrm>
            <a:off x="5469731" y="2333030"/>
            <a:ext cx="3690937" cy="3690938"/>
          </a:xfrm>
          <a:prstGeom prst="rect">
            <a:avLst/>
          </a:prstGeom>
        </p:spPr>
      </p:pic>
      <p:sp>
        <p:nvSpPr>
          <p:cNvPr id="26" name="Shape 15"/>
          <p:cNvSpPr/>
          <p:nvPr/>
        </p:nvSpPr>
        <p:spPr>
          <a:xfrm>
            <a:off x="5619512" y="4963954"/>
            <a:ext cx="517208" cy="517208"/>
          </a:xfrm>
          <a:prstGeom prst="roundRect">
            <a:avLst>
              <a:gd name="adj" fmla="val 1766186"/>
            </a:avLst>
          </a:prstGeom>
          <a:solidFill>
            <a:srgbClr val="F3E8E8"/>
          </a:solidFill>
          <a:ln/>
        </p:spPr>
        <p:txBody>
          <a:bodyPr/>
          <a:lstStyle/>
          <a:p>
            <a:endParaRPr lang="en-US"/>
          </a:p>
        </p:txBody>
      </p:sp>
      <p:pic>
        <p:nvPicPr>
          <p:cNvPr id="27" name="Image 9" descr="preencoded.png"/>
          <p:cNvPicPr>
            <a:picLocks noChangeAspect="1"/>
          </p:cNvPicPr>
          <p:nvPr/>
        </p:nvPicPr>
        <p:blipFill>
          <a:blip r:embed="rId12"/>
          <a:stretch>
            <a:fillRect/>
          </a:stretch>
        </p:blipFill>
        <p:spPr>
          <a:xfrm>
            <a:off x="5761792" y="5077063"/>
            <a:ext cx="232648" cy="290870"/>
          </a:xfrm>
          <a:prstGeom prst="rect">
            <a:avLst/>
          </a:prstGeom>
        </p:spPr>
      </p:pic>
      <p:sp>
        <p:nvSpPr>
          <p:cNvPr id="28" name="Text 16"/>
          <p:cNvSpPr/>
          <p:nvPr/>
        </p:nvSpPr>
        <p:spPr>
          <a:xfrm>
            <a:off x="724138" y="6853357"/>
            <a:ext cx="13182124" cy="661988"/>
          </a:xfrm>
          <a:prstGeom prst="rect">
            <a:avLst/>
          </a:prstGeom>
          <a:noFill/>
          <a:ln/>
        </p:spPr>
        <p:txBody>
          <a:bodyPr wrap="square" lIns="0" tIns="0" rIns="0" bIns="0" rtlCol="0" anchor="t"/>
          <a:lstStyle/>
          <a:p>
            <a:pPr marL="0" indent="0" algn="l">
              <a:lnSpc>
                <a:spcPts val="2600"/>
              </a:lnSpc>
              <a:buNone/>
            </a:pPr>
            <a:r>
              <a:rPr lang="en-US" sz="1600" dirty="0">
                <a:solidFill>
                  <a:srgbClr val="3B3535"/>
                </a:solidFill>
                <a:latin typeface="Roboto Light" pitchFamily="34" charset="0"/>
                <a:ea typeface="Roboto Light" pitchFamily="34" charset="-122"/>
                <a:cs typeface="Roboto Light" pitchFamily="34" charset="-120"/>
              </a:rPr>
              <a:t>CMS publishes an updated list of approved telehealth services quarterly. Commercial payers typically cover similar services but may include additional categories or restrictions. Always verify coverage before rendering services.</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10565" y="558284"/>
            <a:ext cx="8614529" cy="597218"/>
          </a:xfrm>
          <a:prstGeom prst="rect">
            <a:avLst/>
          </a:prstGeom>
          <a:noFill/>
          <a:ln/>
        </p:spPr>
        <p:txBody>
          <a:bodyPr wrap="none" lIns="0" tIns="0" rIns="0" bIns="0" rtlCol="0" anchor="t"/>
          <a:lstStyle/>
          <a:p>
            <a:pPr marL="0" indent="0" algn="l">
              <a:lnSpc>
                <a:spcPts val="4700"/>
              </a:lnSpc>
              <a:buNone/>
            </a:pPr>
            <a:r>
              <a:rPr lang="en-US" sz="3750" dirty="0">
                <a:solidFill>
                  <a:srgbClr val="1F1E1E"/>
                </a:solidFill>
                <a:latin typeface="Red Hat Text" pitchFamily="34" charset="0"/>
                <a:ea typeface="Red Hat Text" pitchFamily="34" charset="-122"/>
                <a:cs typeface="Red Hat Text" pitchFamily="34" charset="-120"/>
              </a:rPr>
              <a:t>Licensing and Geographic Requirements</a:t>
            </a:r>
            <a:endParaRPr lang="en-US" sz="3750" dirty="0"/>
          </a:p>
        </p:txBody>
      </p:sp>
      <p:sp>
        <p:nvSpPr>
          <p:cNvPr id="3" name="Shape 1"/>
          <p:cNvSpPr/>
          <p:nvPr/>
        </p:nvSpPr>
        <p:spPr>
          <a:xfrm>
            <a:off x="710565" y="1561505"/>
            <a:ext cx="1651159" cy="1151096"/>
          </a:xfrm>
          <a:prstGeom prst="roundRect">
            <a:avLst>
              <a:gd name="adj" fmla="val 2646"/>
            </a:avLst>
          </a:prstGeom>
          <a:solidFill>
            <a:srgbClr val="F3E8E8"/>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393388" y="1958578"/>
            <a:ext cx="285512" cy="356830"/>
          </a:xfrm>
          <a:prstGeom prst="rect">
            <a:avLst/>
          </a:prstGeom>
        </p:spPr>
      </p:pic>
      <p:sp>
        <p:nvSpPr>
          <p:cNvPr id="5" name="Text 2"/>
          <p:cNvSpPr/>
          <p:nvPr/>
        </p:nvSpPr>
        <p:spPr>
          <a:xfrm>
            <a:off x="2564725" y="1764506"/>
            <a:ext cx="3025140" cy="298490"/>
          </a:xfrm>
          <a:prstGeom prst="rect">
            <a:avLst/>
          </a:prstGeom>
          <a:noFill/>
          <a:ln/>
        </p:spPr>
        <p:txBody>
          <a:bodyPr wrap="none" lIns="0" tIns="0" rIns="0" bIns="0" rtlCol="0" anchor="t"/>
          <a:lstStyle/>
          <a:p>
            <a:pPr marL="0" indent="0" algn="l">
              <a:lnSpc>
                <a:spcPts val="2350"/>
              </a:lnSpc>
              <a:buNone/>
            </a:pPr>
            <a:r>
              <a:rPr lang="en-US" sz="1850" dirty="0">
                <a:solidFill>
                  <a:srgbClr val="3B3535"/>
                </a:solidFill>
                <a:latin typeface="Red Hat Text" pitchFamily="34" charset="0"/>
                <a:ea typeface="Red Hat Text" pitchFamily="34" charset="-122"/>
                <a:cs typeface="Red Hat Text" pitchFamily="34" charset="-120"/>
              </a:rPr>
              <a:t>Patient Location Verification</a:t>
            </a:r>
            <a:endParaRPr lang="en-US" sz="1850" dirty="0"/>
          </a:p>
        </p:txBody>
      </p:sp>
      <p:sp>
        <p:nvSpPr>
          <p:cNvPr id="6" name="Text 3"/>
          <p:cNvSpPr/>
          <p:nvPr/>
        </p:nvSpPr>
        <p:spPr>
          <a:xfrm>
            <a:off x="2564725" y="2184797"/>
            <a:ext cx="8084106" cy="324802"/>
          </a:xfrm>
          <a:prstGeom prst="rect">
            <a:avLst/>
          </a:prstGeom>
          <a:noFill/>
          <a:ln/>
        </p:spPr>
        <p:txBody>
          <a:bodyPr wrap="none" lIns="0" tIns="0" rIns="0" bIns="0" rtlCol="0" anchor="t"/>
          <a:lstStyle/>
          <a:p>
            <a:pPr marL="0" indent="0" algn="l">
              <a:lnSpc>
                <a:spcPts val="2550"/>
              </a:lnSpc>
              <a:buNone/>
            </a:pPr>
            <a:r>
              <a:rPr lang="en-US" sz="1550" dirty="0">
                <a:solidFill>
                  <a:srgbClr val="3B3535"/>
                </a:solidFill>
                <a:latin typeface="Roboto Light" pitchFamily="34" charset="0"/>
                <a:ea typeface="Roboto Light" pitchFamily="34" charset="-122"/>
                <a:cs typeface="Roboto Light" pitchFamily="34" charset="-120"/>
              </a:rPr>
              <a:t>Confirm and document where patient is physically located during each telehealth encounter</a:t>
            </a:r>
            <a:endParaRPr lang="en-US" sz="1550" dirty="0"/>
          </a:p>
        </p:txBody>
      </p:sp>
      <p:sp>
        <p:nvSpPr>
          <p:cNvPr id="7" name="Shape 4"/>
          <p:cNvSpPr/>
          <p:nvPr/>
        </p:nvSpPr>
        <p:spPr>
          <a:xfrm>
            <a:off x="2463165" y="2703076"/>
            <a:ext cx="11355229" cy="11430"/>
          </a:xfrm>
          <a:prstGeom prst="roundRect">
            <a:avLst>
              <a:gd name="adj" fmla="val 266466"/>
            </a:avLst>
          </a:prstGeom>
          <a:solidFill>
            <a:srgbClr val="D9CECE"/>
          </a:solidFill>
          <a:ln/>
        </p:spPr>
        <p:txBody>
          <a:bodyPr/>
          <a:lstStyle/>
          <a:p>
            <a:endParaRPr lang="en-US"/>
          </a:p>
        </p:txBody>
      </p:sp>
      <p:sp>
        <p:nvSpPr>
          <p:cNvPr id="8" name="Shape 5"/>
          <p:cNvSpPr/>
          <p:nvPr/>
        </p:nvSpPr>
        <p:spPr>
          <a:xfrm>
            <a:off x="710565" y="2814042"/>
            <a:ext cx="3302318" cy="1151096"/>
          </a:xfrm>
          <a:prstGeom prst="roundRect">
            <a:avLst>
              <a:gd name="adj" fmla="val 2646"/>
            </a:avLst>
          </a:prstGeom>
          <a:solidFill>
            <a:srgbClr val="F3E8E8"/>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218968" y="3211116"/>
            <a:ext cx="285512" cy="356830"/>
          </a:xfrm>
          <a:prstGeom prst="rect">
            <a:avLst/>
          </a:prstGeom>
        </p:spPr>
      </p:pic>
      <p:sp>
        <p:nvSpPr>
          <p:cNvPr id="10" name="Text 6"/>
          <p:cNvSpPr/>
          <p:nvPr/>
        </p:nvSpPr>
        <p:spPr>
          <a:xfrm>
            <a:off x="4215884" y="3017044"/>
            <a:ext cx="2388751" cy="298490"/>
          </a:xfrm>
          <a:prstGeom prst="rect">
            <a:avLst/>
          </a:prstGeom>
          <a:noFill/>
          <a:ln/>
        </p:spPr>
        <p:txBody>
          <a:bodyPr wrap="none" lIns="0" tIns="0" rIns="0" bIns="0" rtlCol="0" anchor="t"/>
          <a:lstStyle/>
          <a:p>
            <a:pPr marL="0" indent="0" algn="l">
              <a:lnSpc>
                <a:spcPts val="2350"/>
              </a:lnSpc>
              <a:buNone/>
            </a:pPr>
            <a:r>
              <a:rPr lang="en-US" sz="1850" dirty="0">
                <a:solidFill>
                  <a:srgbClr val="3B3535"/>
                </a:solidFill>
                <a:latin typeface="Red Hat Text" pitchFamily="34" charset="0"/>
                <a:ea typeface="Red Hat Text" pitchFamily="34" charset="-122"/>
                <a:cs typeface="Red Hat Text" pitchFamily="34" charset="-120"/>
              </a:rPr>
              <a:t>License Requirements</a:t>
            </a:r>
            <a:endParaRPr lang="en-US" sz="1850" dirty="0"/>
          </a:p>
        </p:txBody>
      </p:sp>
      <p:sp>
        <p:nvSpPr>
          <p:cNvPr id="11" name="Text 7"/>
          <p:cNvSpPr/>
          <p:nvPr/>
        </p:nvSpPr>
        <p:spPr>
          <a:xfrm>
            <a:off x="4215884" y="3437334"/>
            <a:ext cx="4897160" cy="324802"/>
          </a:xfrm>
          <a:prstGeom prst="rect">
            <a:avLst/>
          </a:prstGeom>
          <a:noFill/>
          <a:ln/>
        </p:spPr>
        <p:txBody>
          <a:bodyPr wrap="none" lIns="0" tIns="0" rIns="0" bIns="0" rtlCol="0" anchor="t"/>
          <a:lstStyle/>
          <a:p>
            <a:pPr marL="0" indent="0" algn="l">
              <a:lnSpc>
                <a:spcPts val="2550"/>
              </a:lnSpc>
              <a:buNone/>
            </a:pPr>
            <a:r>
              <a:rPr lang="en-US" sz="1550" dirty="0">
                <a:solidFill>
                  <a:srgbClr val="3B3535"/>
                </a:solidFill>
                <a:latin typeface="Roboto Light" pitchFamily="34" charset="0"/>
                <a:ea typeface="Roboto Light" pitchFamily="34" charset="-122"/>
                <a:cs typeface="Roboto Light" pitchFamily="34" charset="-120"/>
              </a:rPr>
              <a:t>Ensure provider is licensed in patient's physical location</a:t>
            </a:r>
            <a:endParaRPr lang="en-US" sz="1550" dirty="0"/>
          </a:p>
        </p:txBody>
      </p:sp>
      <p:sp>
        <p:nvSpPr>
          <p:cNvPr id="12" name="Shape 8"/>
          <p:cNvSpPr/>
          <p:nvPr/>
        </p:nvSpPr>
        <p:spPr>
          <a:xfrm>
            <a:off x="4114324" y="3955613"/>
            <a:ext cx="9704070" cy="11430"/>
          </a:xfrm>
          <a:prstGeom prst="roundRect">
            <a:avLst>
              <a:gd name="adj" fmla="val 266466"/>
            </a:avLst>
          </a:prstGeom>
          <a:solidFill>
            <a:srgbClr val="D9CECE"/>
          </a:solidFill>
          <a:ln/>
        </p:spPr>
        <p:txBody>
          <a:bodyPr/>
          <a:lstStyle/>
          <a:p>
            <a:endParaRPr lang="en-US"/>
          </a:p>
        </p:txBody>
      </p:sp>
      <p:sp>
        <p:nvSpPr>
          <p:cNvPr id="13" name="Shape 9"/>
          <p:cNvSpPr/>
          <p:nvPr/>
        </p:nvSpPr>
        <p:spPr>
          <a:xfrm>
            <a:off x="710565" y="4066580"/>
            <a:ext cx="4953476" cy="1151096"/>
          </a:xfrm>
          <a:prstGeom prst="roundRect">
            <a:avLst>
              <a:gd name="adj" fmla="val 2646"/>
            </a:avLst>
          </a:prstGeom>
          <a:solidFill>
            <a:srgbClr val="F3E8E8"/>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044547" y="4463653"/>
            <a:ext cx="285512" cy="356830"/>
          </a:xfrm>
          <a:prstGeom prst="rect">
            <a:avLst/>
          </a:prstGeom>
        </p:spPr>
      </p:pic>
      <p:sp>
        <p:nvSpPr>
          <p:cNvPr id="15" name="Text 10"/>
          <p:cNvSpPr/>
          <p:nvPr/>
        </p:nvSpPr>
        <p:spPr>
          <a:xfrm>
            <a:off x="5867043" y="4269581"/>
            <a:ext cx="2388751" cy="298490"/>
          </a:xfrm>
          <a:prstGeom prst="rect">
            <a:avLst/>
          </a:prstGeom>
          <a:noFill/>
          <a:ln/>
        </p:spPr>
        <p:txBody>
          <a:bodyPr wrap="none" lIns="0" tIns="0" rIns="0" bIns="0" rtlCol="0" anchor="t"/>
          <a:lstStyle/>
          <a:p>
            <a:pPr marL="0" indent="0" algn="l">
              <a:lnSpc>
                <a:spcPts val="2350"/>
              </a:lnSpc>
              <a:buNone/>
            </a:pPr>
            <a:r>
              <a:rPr lang="en-US" sz="1850" dirty="0">
                <a:solidFill>
                  <a:srgbClr val="3B3535"/>
                </a:solidFill>
                <a:latin typeface="Red Hat Text" pitchFamily="34" charset="0"/>
                <a:ea typeface="Red Hat Text" pitchFamily="34" charset="-122"/>
                <a:cs typeface="Red Hat Text" pitchFamily="34" charset="-120"/>
              </a:rPr>
              <a:t>Interstate Compacts</a:t>
            </a:r>
            <a:endParaRPr lang="en-US" sz="1850" dirty="0"/>
          </a:p>
        </p:txBody>
      </p:sp>
      <p:sp>
        <p:nvSpPr>
          <p:cNvPr id="16" name="Text 11"/>
          <p:cNvSpPr/>
          <p:nvPr/>
        </p:nvSpPr>
        <p:spPr>
          <a:xfrm>
            <a:off x="5867043" y="4689872"/>
            <a:ext cx="4573667" cy="324802"/>
          </a:xfrm>
          <a:prstGeom prst="rect">
            <a:avLst/>
          </a:prstGeom>
          <a:noFill/>
          <a:ln/>
        </p:spPr>
        <p:txBody>
          <a:bodyPr wrap="none" lIns="0" tIns="0" rIns="0" bIns="0" rtlCol="0" anchor="t"/>
          <a:lstStyle/>
          <a:p>
            <a:pPr marL="0" indent="0" algn="l">
              <a:lnSpc>
                <a:spcPts val="2550"/>
              </a:lnSpc>
              <a:buNone/>
            </a:pPr>
            <a:r>
              <a:rPr lang="en-US" sz="1550" dirty="0">
                <a:solidFill>
                  <a:srgbClr val="3B3535"/>
                </a:solidFill>
                <a:latin typeface="Roboto Light" pitchFamily="34" charset="0"/>
                <a:ea typeface="Roboto Light" pitchFamily="34" charset="-122"/>
                <a:cs typeface="Roboto Light" pitchFamily="34" charset="-120"/>
              </a:rPr>
              <a:t>Utilize interstate licensure compacts when available</a:t>
            </a:r>
            <a:endParaRPr lang="en-US" sz="1550" dirty="0"/>
          </a:p>
        </p:txBody>
      </p:sp>
      <p:sp>
        <p:nvSpPr>
          <p:cNvPr id="17" name="Shape 12"/>
          <p:cNvSpPr/>
          <p:nvPr/>
        </p:nvSpPr>
        <p:spPr>
          <a:xfrm>
            <a:off x="5765483" y="5208151"/>
            <a:ext cx="8052911" cy="11430"/>
          </a:xfrm>
          <a:prstGeom prst="roundRect">
            <a:avLst>
              <a:gd name="adj" fmla="val 266466"/>
            </a:avLst>
          </a:prstGeom>
          <a:solidFill>
            <a:srgbClr val="D9CECE"/>
          </a:solidFill>
          <a:ln/>
        </p:spPr>
        <p:txBody>
          <a:bodyPr/>
          <a:lstStyle/>
          <a:p>
            <a:endParaRPr lang="en-US"/>
          </a:p>
        </p:txBody>
      </p:sp>
      <p:sp>
        <p:nvSpPr>
          <p:cNvPr id="18" name="Shape 13"/>
          <p:cNvSpPr/>
          <p:nvPr/>
        </p:nvSpPr>
        <p:spPr>
          <a:xfrm>
            <a:off x="710565" y="5319117"/>
            <a:ext cx="6604635" cy="1151096"/>
          </a:xfrm>
          <a:prstGeom prst="roundRect">
            <a:avLst>
              <a:gd name="adj" fmla="val 2646"/>
            </a:avLst>
          </a:prstGeom>
          <a:solidFill>
            <a:srgbClr val="F3E8E8"/>
          </a:solidFill>
          <a:ln/>
        </p:spPr>
        <p:txBody>
          <a:bodyPr/>
          <a:lstStyle/>
          <a:p>
            <a:endParaRPr lang="en-US"/>
          </a:p>
        </p:txBody>
      </p:sp>
      <p:pic>
        <p:nvPicPr>
          <p:cNvPr id="19" name="Image 3" descr="preencoded.png"/>
          <p:cNvPicPr>
            <a:picLocks noChangeAspect="1"/>
          </p:cNvPicPr>
          <p:nvPr/>
        </p:nvPicPr>
        <p:blipFill>
          <a:blip r:embed="rId6"/>
          <a:stretch>
            <a:fillRect/>
          </a:stretch>
        </p:blipFill>
        <p:spPr>
          <a:xfrm>
            <a:off x="3870127" y="5716191"/>
            <a:ext cx="285512" cy="356830"/>
          </a:xfrm>
          <a:prstGeom prst="rect">
            <a:avLst/>
          </a:prstGeom>
        </p:spPr>
      </p:pic>
      <p:sp>
        <p:nvSpPr>
          <p:cNvPr id="20" name="Text 14"/>
          <p:cNvSpPr/>
          <p:nvPr/>
        </p:nvSpPr>
        <p:spPr>
          <a:xfrm>
            <a:off x="7518202" y="5522119"/>
            <a:ext cx="2388751" cy="298490"/>
          </a:xfrm>
          <a:prstGeom prst="rect">
            <a:avLst/>
          </a:prstGeom>
          <a:noFill/>
          <a:ln/>
        </p:spPr>
        <p:txBody>
          <a:bodyPr wrap="none" lIns="0" tIns="0" rIns="0" bIns="0" rtlCol="0" anchor="t"/>
          <a:lstStyle/>
          <a:p>
            <a:pPr marL="0" indent="0" algn="l">
              <a:lnSpc>
                <a:spcPts val="2350"/>
              </a:lnSpc>
              <a:buNone/>
            </a:pPr>
            <a:r>
              <a:rPr lang="en-US" sz="1850" dirty="0">
                <a:solidFill>
                  <a:srgbClr val="3B3535"/>
                </a:solidFill>
                <a:latin typeface="Red Hat Text" pitchFamily="34" charset="0"/>
                <a:ea typeface="Red Hat Text" pitchFamily="34" charset="-122"/>
                <a:cs typeface="Red Hat Text" pitchFamily="34" charset="-120"/>
              </a:rPr>
              <a:t>Practice Standards</a:t>
            </a:r>
            <a:endParaRPr lang="en-US" sz="1850" dirty="0"/>
          </a:p>
        </p:txBody>
      </p:sp>
      <p:sp>
        <p:nvSpPr>
          <p:cNvPr id="21" name="Text 15"/>
          <p:cNvSpPr/>
          <p:nvPr/>
        </p:nvSpPr>
        <p:spPr>
          <a:xfrm>
            <a:off x="7518202" y="5942409"/>
            <a:ext cx="4145637" cy="324802"/>
          </a:xfrm>
          <a:prstGeom prst="rect">
            <a:avLst/>
          </a:prstGeom>
          <a:noFill/>
          <a:ln/>
        </p:spPr>
        <p:txBody>
          <a:bodyPr wrap="none" lIns="0" tIns="0" rIns="0" bIns="0" rtlCol="0" anchor="t"/>
          <a:lstStyle/>
          <a:p>
            <a:pPr marL="0" indent="0" algn="l">
              <a:lnSpc>
                <a:spcPts val="2550"/>
              </a:lnSpc>
              <a:buNone/>
            </a:pPr>
            <a:r>
              <a:rPr lang="en-US" sz="1550" dirty="0">
                <a:solidFill>
                  <a:srgbClr val="3B3535"/>
                </a:solidFill>
                <a:latin typeface="Roboto Light" pitchFamily="34" charset="0"/>
                <a:ea typeface="Roboto Light" pitchFamily="34" charset="-122"/>
                <a:cs typeface="Roboto Light" pitchFamily="34" charset="-120"/>
              </a:rPr>
              <a:t>Comply with state-specific practice regulations</a:t>
            </a:r>
            <a:endParaRPr lang="en-US" sz="1550" dirty="0"/>
          </a:p>
        </p:txBody>
      </p:sp>
      <p:sp>
        <p:nvSpPr>
          <p:cNvPr id="22" name="Text 16"/>
          <p:cNvSpPr/>
          <p:nvPr/>
        </p:nvSpPr>
        <p:spPr>
          <a:xfrm>
            <a:off x="710565" y="6698575"/>
            <a:ext cx="13209270" cy="974408"/>
          </a:xfrm>
          <a:prstGeom prst="rect">
            <a:avLst/>
          </a:prstGeom>
          <a:noFill/>
          <a:ln/>
        </p:spPr>
        <p:txBody>
          <a:bodyPr wrap="square" lIns="0" tIns="0" rIns="0" bIns="0" rtlCol="0" anchor="t"/>
          <a:lstStyle/>
          <a:p>
            <a:pPr marL="0" indent="0" algn="l">
              <a:lnSpc>
                <a:spcPts val="2550"/>
              </a:lnSpc>
              <a:buNone/>
            </a:pPr>
            <a:r>
              <a:rPr lang="en-US" sz="1550" dirty="0">
                <a:solidFill>
                  <a:srgbClr val="3B3535"/>
                </a:solidFill>
                <a:latin typeface="Roboto Light" pitchFamily="34" charset="0"/>
                <a:ea typeface="Roboto Light" pitchFamily="34" charset="-122"/>
                <a:cs typeface="Roboto Light" pitchFamily="34" charset="-120"/>
              </a:rPr>
              <a:t>In 2025, 36 states participate in the Interstate Medical Licensure Compact, which expedites licensing for physicians practicing across state lines. However, each state maintains unique telehealth practice standards beyond licensing that must be followed. Geographic restrictions remain one of the most complex aspects of telehealth compliance.</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54618" y="767001"/>
            <a:ext cx="7960519" cy="634127"/>
          </a:xfrm>
          <a:prstGeom prst="rect">
            <a:avLst/>
          </a:prstGeom>
          <a:noFill/>
          <a:ln/>
        </p:spPr>
        <p:txBody>
          <a:bodyPr wrap="none" lIns="0" tIns="0" rIns="0" bIns="0" rtlCol="0" anchor="t"/>
          <a:lstStyle/>
          <a:p>
            <a:pPr marL="0" indent="0" algn="l">
              <a:lnSpc>
                <a:spcPts val="4950"/>
              </a:lnSpc>
              <a:buNone/>
            </a:pPr>
            <a:r>
              <a:rPr lang="en-US" sz="3950" dirty="0">
                <a:solidFill>
                  <a:srgbClr val="1F1E1E"/>
                </a:solidFill>
                <a:latin typeface="Red Hat Text" pitchFamily="34" charset="0"/>
                <a:ea typeface="Red Hat Text" pitchFamily="34" charset="-122"/>
                <a:cs typeface="Red Hat Text" pitchFamily="34" charset="-120"/>
              </a:rPr>
              <a:t>Technology and HIPAA Compliance</a:t>
            </a:r>
            <a:endParaRPr lang="en-US" sz="3950" dirty="0"/>
          </a:p>
        </p:txBody>
      </p:sp>
      <p:sp>
        <p:nvSpPr>
          <p:cNvPr id="3" name="Shape 1"/>
          <p:cNvSpPr/>
          <p:nvPr/>
        </p:nvSpPr>
        <p:spPr>
          <a:xfrm>
            <a:off x="754618" y="2074902"/>
            <a:ext cx="485061" cy="485061"/>
          </a:xfrm>
          <a:prstGeom prst="roundRect">
            <a:avLst>
              <a:gd name="adj" fmla="val 6668"/>
            </a:avLst>
          </a:prstGeom>
          <a:solidFill>
            <a:srgbClr val="F3E8E8"/>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844987" y="2127230"/>
            <a:ext cx="304324" cy="380405"/>
          </a:xfrm>
          <a:prstGeom prst="rect">
            <a:avLst/>
          </a:prstGeom>
        </p:spPr>
      </p:pic>
      <p:sp>
        <p:nvSpPr>
          <p:cNvPr id="5" name="Text 2"/>
          <p:cNvSpPr/>
          <p:nvPr/>
        </p:nvSpPr>
        <p:spPr>
          <a:xfrm>
            <a:off x="1455301" y="2074902"/>
            <a:ext cx="3178254" cy="317063"/>
          </a:xfrm>
          <a:prstGeom prst="rect">
            <a:avLst/>
          </a:prstGeom>
          <a:noFill/>
          <a:ln/>
        </p:spPr>
        <p:txBody>
          <a:bodyPr wrap="none" lIns="0" tIns="0" rIns="0" bIns="0" rtlCol="0" anchor="t"/>
          <a:lstStyle/>
          <a:p>
            <a:pPr marL="0" indent="0" algn="l">
              <a:lnSpc>
                <a:spcPts val="2450"/>
              </a:lnSpc>
              <a:buNone/>
            </a:pPr>
            <a:r>
              <a:rPr lang="en-US" sz="1950" dirty="0">
                <a:solidFill>
                  <a:srgbClr val="3B3535"/>
                </a:solidFill>
                <a:latin typeface="Red Hat Text" pitchFamily="34" charset="0"/>
                <a:ea typeface="Red Hat Text" pitchFamily="34" charset="-122"/>
                <a:cs typeface="Red Hat Text" pitchFamily="34" charset="-120"/>
              </a:rPr>
              <a:t>HIPAA-Compliant Platforms</a:t>
            </a:r>
            <a:endParaRPr lang="en-US" sz="1950" dirty="0"/>
          </a:p>
        </p:txBody>
      </p:sp>
      <p:sp>
        <p:nvSpPr>
          <p:cNvPr id="6" name="Text 3"/>
          <p:cNvSpPr/>
          <p:nvPr/>
        </p:nvSpPr>
        <p:spPr>
          <a:xfrm>
            <a:off x="1455301" y="2521268"/>
            <a:ext cx="5752148" cy="1724620"/>
          </a:xfrm>
          <a:prstGeom prst="rect">
            <a:avLst/>
          </a:prstGeom>
          <a:noFill/>
          <a:ln/>
        </p:spPr>
        <p:txBody>
          <a:bodyPr wrap="square" lIns="0" tIns="0" rIns="0" bIns="0" rtlCol="0" anchor="t"/>
          <a:lstStyle/>
          <a:p>
            <a:pPr marL="0" indent="0" algn="l">
              <a:lnSpc>
                <a:spcPts val="2700"/>
              </a:lnSpc>
              <a:buNone/>
            </a:pPr>
            <a:r>
              <a:rPr lang="en-US" sz="1650" dirty="0">
                <a:solidFill>
                  <a:srgbClr val="3B3535"/>
                </a:solidFill>
                <a:latin typeface="Roboto Light" pitchFamily="34" charset="0"/>
                <a:ea typeface="Roboto Light" pitchFamily="34" charset="-122"/>
                <a:cs typeface="Roboto Light" pitchFamily="34" charset="-120"/>
              </a:rPr>
              <a:t>Only use telehealth platforms with signed Business Associate Agreements (BAAs) that provide end-to-end encryption and secure data storage. Popular compliant options include Zoom for Healthcare, Doxy.me Premium, and Epic Telehealth.</a:t>
            </a:r>
            <a:endParaRPr lang="en-US" sz="1650" dirty="0"/>
          </a:p>
        </p:txBody>
      </p:sp>
      <p:sp>
        <p:nvSpPr>
          <p:cNvPr id="7" name="Shape 4"/>
          <p:cNvSpPr/>
          <p:nvPr/>
        </p:nvSpPr>
        <p:spPr>
          <a:xfrm>
            <a:off x="7423071" y="2074902"/>
            <a:ext cx="485061" cy="485061"/>
          </a:xfrm>
          <a:prstGeom prst="roundRect">
            <a:avLst>
              <a:gd name="adj" fmla="val 6668"/>
            </a:avLst>
          </a:prstGeom>
          <a:solidFill>
            <a:srgbClr val="F3E8E8"/>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7513439" y="2127230"/>
            <a:ext cx="304324" cy="380405"/>
          </a:xfrm>
          <a:prstGeom prst="rect">
            <a:avLst/>
          </a:prstGeom>
        </p:spPr>
      </p:pic>
      <p:sp>
        <p:nvSpPr>
          <p:cNvPr id="9" name="Text 5"/>
          <p:cNvSpPr/>
          <p:nvPr/>
        </p:nvSpPr>
        <p:spPr>
          <a:xfrm>
            <a:off x="8123753" y="2074902"/>
            <a:ext cx="3296603" cy="317063"/>
          </a:xfrm>
          <a:prstGeom prst="rect">
            <a:avLst/>
          </a:prstGeom>
          <a:noFill/>
          <a:ln/>
        </p:spPr>
        <p:txBody>
          <a:bodyPr wrap="none" lIns="0" tIns="0" rIns="0" bIns="0" rtlCol="0" anchor="t"/>
          <a:lstStyle/>
          <a:p>
            <a:pPr marL="0" indent="0" algn="l">
              <a:lnSpc>
                <a:spcPts val="2450"/>
              </a:lnSpc>
              <a:buNone/>
            </a:pPr>
            <a:r>
              <a:rPr lang="en-US" sz="1950" dirty="0">
                <a:solidFill>
                  <a:srgbClr val="3B3535"/>
                </a:solidFill>
                <a:latin typeface="Red Hat Text" pitchFamily="34" charset="0"/>
                <a:ea typeface="Red Hat Text" pitchFamily="34" charset="-122"/>
                <a:cs typeface="Red Hat Text" pitchFamily="34" charset="-120"/>
              </a:rPr>
              <a:t>Authentication Requirements</a:t>
            </a:r>
            <a:endParaRPr lang="en-US" sz="1950" dirty="0"/>
          </a:p>
        </p:txBody>
      </p:sp>
      <p:sp>
        <p:nvSpPr>
          <p:cNvPr id="10" name="Text 6"/>
          <p:cNvSpPr/>
          <p:nvPr/>
        </p:nvSpPr>
        <p:spPr>
          <a:xfrm>
            <a:off x="8123753" y="2521268"/>
            <a:ext cx="5752148" cy="1034772"/>
          </a:xfrm>
          <a:prstGeom prst="rect">
            <a:avLst/>
          </a:prstGeom>
          <a:noFill/>
          <a:ln/>
        </p:spPr>
        <p:txBody>
          <a:bodyPr wrap="square" lIns="0" tIns="0" rIns="0" bIns="0" rtlCol="0" anchor="t"/>
          <a:lstStyle/>
          <a:p>
            <a:pPr marL="0" indent="0" algn="l">
              <a:lnSpc>
                <a:spcPts val="2700"/>
              </a:lnSpc>
              <a:buNone/>
            </a:pPr>
            <a:r>
              <a:rPr lang="en-US" sz="1650" dirty="0">
                <a:solidFill>
                  <a:srgbClr val="3B3535"/>
                </a:solidFill>
                <a:latin typeface="Roboto Light" pitchFamily="34" charset="0"/>
                <a:ea typeface="Roboto Light" pitchFamily="34" charset="-122"/>
                <a:cs typeface="Roboto Light" pitchFamily="34" charset="-120"/>
              </a:rPr>
              <a:t>Implement multi-factor authentication for provider access and robust patient identity verification protocols. Document identity verification process in each encounter note.</a:t>
            </a:r>
            <a:endParaRPr lang="en-US" sz="1650" dirty="0"/>
          </a:p>
        </p:txBody>
      </p:sp>
      <p:sp>
        <p:nvSpPr>
          <p:cNvPr id="11" name="Shape 7"/>
          <p:cNvSpPr/>
          <p:nvPr/>
        </p:nvSpPr>
        <p:spPr>
          <a:xfrm>
            <a:off x="754618" y="4704040"/>
            <a:ext cx="485061" cy="485061"/>
          </a:xfrm>
          <a:prstGeom prst="roundRect">
            <a:avLst>
              <a:gd name="adj" fmla="val 6668"/>
            </a:avLst>
          </a:prstGeom>
          <a:solidFill>
            <a:srgbClr val="F3E8E8"/>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844987" y="4756368"/>
            <a:ext cx="304324" cy="380405"/>
          </a:xfrm>
          <a:prstGeom prst="rect">
            <a:avLst/>
          </a:prstGeom>
        </p:spPr>
      </p:pic>
      <p:sp>
        <p:nvSpPr>
          <p:cNvPr id="13" name="Text 8"/>
          <p:cNvSpPr/>
          <p:nvPr/>
        </p:nvSpPr>
        <p:spPr>
          <a:xfrm>
            <a:off x="1455301" y="4704040"/>
            <a:ext cx="2536627" cy="317063"/>
          </a:xfrm>
          <a:prstGeom prst="rect">
            <a:avLst/>
          </a:prstGeom>
          <a:noFill/>
          <a:ln/>
        </p:spPr>
        <p:txBody>
          <a:bodyPr wrap="none" lIns="0" tIns="0" rIns="0" bIns="0" rtlCol="0" anchor="t"/>
          <a:lstStyle/>
          <a:p>
            <a:pPr marL="0" indent="0" algn="l">
              <a:lnSpc>
                <a:spcPts val="2450"/>
              </a:lnSpc>
              <a:buNone/>
            </a:pPr>
            <a:r>
              <a:rPr lang="en-US" sz="1950" dirty="0">
                <a:solidFill>
                  <a:srgbClr val="3B3535"/>
                </a:solidFill>
                <a:latin typeface="Red Hat Text" pitchFamily="34" charset="0"/>
                <a:ea typeface="Red Hat Text" pitchFamily="34" charset="-122"/>
                <a:cs typeface="Red Hat Text" pitchFamily="34" charset="-120"/>
              </a:rPr>
              <a:t>Audit Trails</a:t>
            </a:r>
            <a:endParaRPr lang="en-US" sz="1950" dirty="0"/>
          </a:p>
        </p:txBody>
      </p:sp>
      <p:sp>
        <p:nvSpPr>
          <p:cNvPr id="14" name="Text 9"/>
          <p:cNvSpPr/>
          <p:nvPr/>
        </p:nvSpPr>
        <p:spPr>
          <a:xfrm>
            <a:off x="1455301" y="5150406"/>
            <a:ext cx="5752148" cy="1379696"/>
          </a:xfrm>
          <a:prstGeom prst="rect">
            <a:avLst/>
          </a:prstGeom>
          <a:noFill/>
          <a:ln/>
        </p:spPr>
        <p:txBody>
          <a:bodyPr wrap="square" lIns="0" tIns="0" rIns="0" bIns="0" rtlCol="0" anchor="t"/>
          <a:lstStyle/>
          <a:p>
            <a:pPr marL="0" indent="0" algn="l">
              <a:lnSpc>
                <a:spcPts val="2700"/>
              </a:lnSpc>
              <a:buNone/>
            </a:pPr>
            <a:r>
              <a:rPr lang="en-US" sz="1650" dirty="0">
                <a:solidFill>
                  <a:srgbClr val="3B3535"/>
                </a:solidFill>
                <a:latin typeface="Roboto Light" pitchFamily="34" charset="0"/>
                <a:ea typeface="Roboto Light" pitchFamily="34" charset="-122"/>
                <a:cs typeface="Roboto Light" pitchFamily="34" charset="-120"/>
              </a:rPr>
              <a:t>Maintain comprehensive audit logs of all telehealth sessions, including connection times, participants, and any technical issues. These logs are increasingly requested during payer audits.</a:t>
            </a:r>
            <a:endParaRPr lang="en-US" sz="1650" dirty="0"/>
          </a:p>
        </p:txBody>
      </p:sp>
      <p:sp>
        <p:nvSpPr>
          <p:cNvPr id="15" name="Shape 10"/>
          <p:cNvSpPr/>
          <p:nvPr/>
        </p:nvSpPr>
        <p:spPr>
          <a:xfrm>
            <a:off x="7423071" y="4704040"/>
            <a:ext cx="485061" cy="485061"/>
          </a:xfrm>
          <a:prstGeom prst="roundRect">
            <a:avLst>
              <a:gd name="adj" fmla="val 6668"/>
            </a:avLst>
          </a:prstGeom>
          <a:solidFill>
            <a:srgbClr val="F3E8E8"/>
          </a:solidFill>
          <a:ln/>
        </p:spPr>
        <p:txBody>
          <a:bodyPr/>
          <a:lstStyle/>
          <a:p>
            <a:endParaRPr lang="en-US"/>
          </a:p>
        </p:txBody>
      </p:sp>
      <p:pic>
        <p:nvPicPr>
          <p:cNvPr id="16" name="Image 3" descr="preencoded.png"/>
          <p:cNvPicPr>
            <a:picLocks noChangeAspect="1"/>
          </p:cNvPicPr>
          <p:nvPr/>
        </p:nvPicPr>
        <p:blipFill>
          <a:blip r:embed="rId6"/>
          <a:stretch>
            <a:fillRect/>
          </a:stretch>
        </p:blipFill>
        <p:spPr>
          <a:xfrm>
            <a:off x="7513439" y="4756368"/>
            <a:ext cx="304324" cy="380405"/>
          </a:xfrm>
          <a:prstGeom prst="rect">
            <a:avLst/>
          </a:prstGeom>
        </p:spPr>
      </p:pic>
      <p:sp>
        <p:nvSpPr>
          <p:cNvPr id="17" name="Text 11"/>
          <p:cNvSpPr/>
          <p:nvPr/>
        </p:nvSpPr>
        <p:spPr>
          <a:xfrm>
            <a:off x="8123753" y="4704040"/>
            <a:ext cx="2536627" cy="317063"/>
          </a:xfrm>
          <a:prstGeom prst="rect">
            <a:avLst/>
          </a:prstGeom>
          <a:noFill/>
          <a:ln/>
        </p:spPr>
        <p:txBody>
          <a:bodyPr wrap="none" lIns="0" tIns="0" rIns="0" bIns="0" rtlCol="0" anchor="t"/>
          <a:lstStyle/>
          <a:p>
            <a:pPr marL="0" indent="0" algn="l">
              <a:lnSpc>
                <a:spcPts val="2450"/>
              </a:lnSpc>
              <a:buNone/>
            </a:pPr>
            <a:r>
              <a:rPr lang="en-US" sz="1950" dirty="0">
                <a:solidFill>
                  <a:srgbClr val="3B3535"/>
                </a:solidFill>
                <a:latin typeface="Red Hat Text" pitchFamily="34" charset="0"/>
                <a:ea typeface="Red Hat Text" pitchFamily="34" charset="-122"/>
                <a:cs typeface="Red Hat Text" pitchFamily="34" charset="-120"/>
              </a:rPr>
              <a:t>Privacy Notices</a:t>
            </a:r>
            <a:endParaRPr lang="en-US" sz="1950" dirty="0"/>
          </a:p>
        </p:txBody>
      </p:sp>
      <p:sp>
        <p:nvSpPr>
          <p:cNvPr id="18" name="Text 12"/>
          <p:cNvSpPr/>
          <p:nvPr/>
        </p:nvSpPr>
        <p:spPr>
          <a:xfrm>
            <a:off x="8123753" y="5150406"/>
            <a:ext cx="5752148" cy="1034772"/>
          </a:xfrm>
          <a:prstGeom prst="rect">
            <a:avLst/>
          </a:prstGeom>
          <a:noFill/>
          <a:ln/>
        </p:spPr>
        <p:txBody>
          <a:bodyPr wrap="square" lIns="0" tIns="0" rIns="0" bIns="0" rtlCol="0" anchor="t"/>
          <a:lstStyle/>
          <a:p>
            <a:pPr marL="0" indent="0" algn="l">
              <a:lnSpc>
                <a:spcPts val="2700"/>
              </a:lnSpc>
              <a:buNone/>
            </a:pPr>
            <a:r>
              <a:rPr lang="en-US" sz="1650" dirty="0">
                <a:solidFill>
                  <a:srgbClr val="3B3535"/>
                </a:solidFill>
                <a:latin typeface="Roboto Light" pitchFamily="34" charset="0"/>
                <a:ea typeface="Roboto Light" pitchFamily="34" charset="-122"/>
                <a:cs typeface="Roboto Light" pitchFamily="34" charset="-120"/>
              </a:rPr>
              <a:t>Update Notice of Privacy Practices to specifically address telehealth services and obtain acknowledgment from patients before their first virtual visit.</a:t>
            </a:r>
            <a:endParaRPr lang="en-US" sz="1650" dirty="0"/>
          </a:p>
        </p:txBody>
      </p:sp>
      <p:sp>
        <p:nvSpPr>
          <p:cNvPr id="19" name="Text 13"/>
          <p:cNvSpPr/>
          <p:nvPr/>
        </p:nvSpPr>
        <p:spPr>
          <a:xfrm>
            <a:off x="754618" y="6772632"/>
            <a:ext cx="13121164" cy="689848"/>
          </a:xfrm>
          <a:prstGeom prst="rect">
            <a:avLst/>
          </a:prstGeom>
          <a:noFill/>
          <a:ln/>
        </p:spPr>
        <p:txBody>
          <a:bodyPr wrap="square" lIns="0" tIns="0" rIns="0" bIns="0" rtlCol="0" anchor="t"/>
          <a:lstStyle/>
          <a:p>
            <a:pPr marL="0" indent="0" algn="l">
              <a:lnSpc>
                <a:spcPts val="2700"/>
              </a:lnSpc>
              <a:buNone/>
            </a:pPr>
            <a:r>
              <a:rPr lang="en-US" sz="1650" dirty="0">
                <a:solidFill>
                  <a:srgbClr val="3B3535"/>
                </a:solidFill>
                <a:latin typeface="Roboto Light" pitchFamily="34" charset="0"/>
                <a:ea typeface="Roboto Light" pitchFamily="34" charset="-122"/>
                <a:cs typeface="Roboto Light" pitchFamily="34" charset="-120"/>
              </a:rPr>
              <a:t>The temporary waivers that allowed non-HIPAA compliant communication tools during the public health emergency have expired. All telehealth services must now be delivered through fully compliant platforms with appropriate security safeguards.</a:t>
            </a: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77347" y="532567"/>
            <a:ext cx="7703701" cy="569238"/>
          </a:xfrm>
          <a:prstGeom prst="rect">
            <a:avLst/>
          </a:prstGeom>
          <a:noFill/>
          <a:ln/>
        </p:spPr>
        <p:txBody>
          <a:bodyPr wrap="none" lIns="0" tIns="0" rIns="0" bIns="0" rtlCol="0" anchor="t"/>
          <a:lstStyle/>
          <a:p>
            <a:pPr marL="0" indent="0" algn="l">
              <a:lnSpc>
                <a:spcPts val="4450"/>
              </a:lnSpc>
              <a:buNone/>
            </a:pPr>
            <a:r>
              <a:rPr lang="en-US" sz="3550" dirty="0">
                <a:solidFill>
                  <a:srgbClr val="1F1E1E"/>
                </a:solidFill>
                <a:latin typeface="Red Hat Text" pitchFamily="34" charset="0"/>
                <a:ea typeface="Red Hat Text" pitchFamily="34" charset="-122"/>
                <a:cs typeface="Red Hat Text" pitchFamily="34" charset="-120"/>
              </a:rPr>
              <a:t>Audio-Only Telehealth Considerations</a:t>
            </a:r>
            <a:endParaRPr lang="en-US" sz="3550" dirty="0"/>
          </a:p>
        </p:txBody>
      </p:sp>
      <p:pic>
        <p:nvPicPr>
          <p:cNvPr id="3" name="Image 0" descr="preencoded.png"/>
          <p:cNvPicPr>
            <a:picLocks noChangeAspect="1"/>
          </p:cNvPicPr>
          <p:nvPr/>
        </p:nvPicPr>
        <p:blipFill>
          <a:blip r:embed="rId3"/>
          <a:stretch>
            <a:fillRect/>
          </a:stretch>
        </p:blipFill>
        <p:spPr>
          <a:xfrm>
            <a:off x="3174802" y="1488877"/>
            <a:ext cx="1642824" cy="1097280"/>
          </a:xfrm>
          <a:prstGeom prst="rect">
            <a:avLst/>
          </a:prstGeom>
        </p:spPr>
      </p:pic>
      <p:pic>
        <p:nvPicPr>
          <p:cNvPr id="4" name="Image 1" descr="preencoded.png"/>
          <p:cNvPicPr>
            <a:picLocks noChangeAspect="1"/>
          </p:cNvPicPr>
          <p:nvPr/>
        </p:nvPicPr>
        <p:blipFill>
          <a:blip r:embed="rId4"/>
          <a:stretch>
            <a:fillRect/>
          </a:stretch>
        </p:blipFill>
        <p:spPr>
          <a:xfrm>
            <a:off x="3860125" y="2002869"/>
            <a:ext cx="272058" cy="340162"/>
          </a:xfrm>
          <a:prstGeom prst="rect">
            <a:avLst/>
          </a:prstGeom>
        </p:spPr>
      </p:pic>
      <p:sp>
        <p:nvSpPr>
          <p:cNvPr id="5" name="Text 1"/>
          <p:cNvSpPr/>
          <p:nvPr/>
        </p:nvSpPr>
        <p:spPr>
          <a:xfrm>
            <a:off x="5011103" y="1682353"/>
            <a:ext cx="2276951" cy="284559"/>
          </a:xfrm>
          <a:prstGeom prst="rect">
            <a:avLst/>
          </a:prstGeom>
          <a:noFill/>
          <a:ln/>
        </p:spPr>
        <p:txBody>
          <a:bodyPr wrap="none" lIns="0" tIns="0" rIns="0" bIns="0" rtlCol="0" anchor="t"/>
          <a:lstStyle/>
          <a:p>
            <a:pPr marL="0" indent="0" algn="l">
              <a:lnSpc>
                <a:spcPts val="2200"/>
              </a:lnSpc>
              <a:buNone/>
            </a:pPr>
            <a:r>
              <a:rPr lang="en-US" sz="1750" dirty="0">
                <a:solidFill>
                  <a:srgbClr val="3B3535"/>
                </a:solidFill>
                <a:latin typeface="Red Hat Text" pitchFamily="34" charset="0"/>
                <a:ea typeface="Red Hat Text" pitchFamily="34" charset="-122"/>
                <a:cs typeface="Red Hat Text" pitchFamily="34" charset="-120"/>
              </a:rPr>
              <a:t>Limited Eligibility</a:t>
            </a:r>
            <a:endParaRPr lang="en-US" sz="1750" dirty="0"/>
          </a:p>
        </p:txBody>
      </p:sp>
      <p:sp>
        <p:nvSpPr>
          <p:cNvPr id="6" name="Text 2"/>
          <p:cNvSpPr/>
          <p:nvPr/>
        </p:nvSpPr>
        <p:spPr>
          <a:xfrm>
            <a:off x="5011103" y="2082998"/>
            <a:ext cx="4453652" cy="309682"/>
          </a:xfrm>
          <a:prstGeom prst="rect">
            <a:avLst/>
          </a:prstGeom>
          <a:noFill/>
          <a:ln/>
        </p:spPr>
        <p:txBody>
          <a:bodyPr wrap="non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Only specific services qualify for audio-only coverage</a:t>
            </a:r>
            <a:endParaRPr lang="en-US" sz="1500" dirty="0"/>
          </a:p>
        </p:txBody>
      </p:sp>
      <p:sp>
        <p:nvSpPr>
          <p:cNvPr id="7" name="Shape 3"/>
          <p:cNvSpPr/>
          <p:nvPr/>
        </p:nvSpPr>
        <p:spPr>
          <a:xfrm>
            <a:off x="4865965" y="2600801"/>
            <a:ext cx="9038749" cy="11430"/>
          </a:xfrm>
          <a:prstGeom prst="roundRect">
            <a:avLst>
              <a:gd name="adj" fmla="val 253996"/>
            </a:avLst>
          </a:prstGeom>
          <a:solidFill>
            <a:srgbClr val="D9CECE"/>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353389" y="2634496"/>
            <a:ext cx="3285649" cy="1097280"/>
          </a:xfrm>
          <a:prstGeom prst="rect">
            <a:avLst/>
          </a:prstGeom>
        </p:spPr>
      </p:pic>
      <p:pic>
        <p:nvPicPr>
          <p:cNvPr id="9" name="Image 3" descr="preencoded.png"/>
          <p:cNvPicPr>
            <a:picLocks noChangeAspect="1"/>
          </p:cNvPicPr>
          <p:nvPr/>
        </p:nvPicPr>
        <p:blipFill>
          <a:blip r:embed="rId6"/>
          <a:stretch>
            <a:fillRect/>
          </a:stretch>
        </p:blipFill>
        <p:spPr>
          <a:xfrm>
            <a:off x="3860125" y="3012996"/>
            <a:ext cx="272058" cy="340162"/>
          </a:xfrm>
          <a:prstGeom prst="rect">
            <a:avLst/>
          </a:prstGeom>
        </p:spPr>
      </p:pic>
      <p:sp>
        <p:nvSpPr>
          <p:cNvPr id="10" name="Text 4"/>
          <p:cNvSpPr/>
          <p:nvPr/>
        </p:nvSpPr>
        <p:spPr>
          <a:xfrm>
            <a:off x="5832515" y="2827972"/>
            <a:ext cx="2368748" cy="284559"/>
          </a:xfrm>
          <a:prstGeom prst="rect">
            <a:avLst/>
          </a:prstGeom>
          <a:noFill/>
          <a:ln/>
        </p:spPr>
        <p:txBody>
          <a:bodyPr wrap="none" lIns="0" tIns="0" rIns="0" bIns="0" rtlCol="0" anchor="t"/>
          <a:lstStyle/>
          <a:p>
            <a:pPr marL="0" indent="0" algn="l">
              <a:lnSpc>
                <a:spcPts val="2200"/>
              </a:lnSpc>
              <a:buNone/>
            </a:pPr>
            <a:r>
              <a:rPr lang="en-US" sz="1750" dirty="0">
                <a:solidFill>
                  <a:srgbClr val="3B3535"/>
                </a:solidFill>
                <a:latin typeface="Red Hat Text" pitchFamily="34" charset="0"/>
                <a:ea typeface="Red Hat Text" pitchFamily="34" charset="-122"/>
                <a:cs typeface="Red Hat Text" pitchFamily="34" charset="-120"/>
              </a:rPr>
              <a:t>Special Documentation</a:t>
            </a:r>
            <a:endParaRPr lang="en-US" sz="1750" dirty="0"/>
          </a:p>
        </p:txBody>
      </p:sp>
      <p:sp>
        <p:nvSpPr>
          <p:cNvPr id="11" name="Text 5"/>
          <p:cNvSpPr/>
          <p:nvPr/>
        </p:nvSpPr>
        <p:spPr>
          <a:xfrm>
            <a:off x="5832515" y="3228618"/>
            <a:ext cx="3807857" cy="309682"/>
          </a:xfrm>
          <a:prstGeom prst="rect">
            <a:avLst/>
          </a:prstGeom>
          <a:noFill/>
          <a:ln/>
        </p:spPr>
        <p:txBody>
          <a:bodyPr wrap="non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Must document reason video wasn't possible</a:t>
            </a:r>
            <a:endParaRPr lang="en-US" sz="1500" dirty="0"/>
          </a:p>
        </p:txBody>
      </p:sp>
      <p:sp>
        <p:nvSpPr>
          <p:cNvPr id="12" name="Shape 6"/>
          <p:cNvSpPr/>
          <p:nvPr/>
        </p:nvSpPr>
        <p:spPr>
          <a:xfrm>
            <a:off x="5687378" y="3746421"/>
            <a:ext cx="8217337" cy="11430"/>
          </a:xfrm>
          <a:prstGeom prst="roundRect">
            <a:avLst>
              <a:gd name="adj" fmla="val 253996"/>
            </a:avLst>
          </a:prstGeom>
          <a:solidFill>
            <a:srgbClr val="D9CECE"/>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531858" y="3780115"/>
            <a:ext cx="4928592" cy="1097280"/>
          </a:xfrm>
          <a:prstGeom prst="rect">
            <a:avLst/>
          </a:prstGeom>
        </p:spPr>
      </p:pic>
      <p:pic>
        <p:nvPicPr>
          <p:cNvPr id="14" name="Image 5" descr="preencoded.png"/>
          <p:cNvPicPr>
            <a:picLocks noChangeAspect="1"/>
          </p:cNvPicPr>
          <p:nvPr/>
        </p:nvPicPr>
        <p:blipFill>
          <a:blip r:embed="rId8"/>
          <a:stretch>
            <a:fillRect/>
          </a:stretch>
        </p:blipFill>
        <p:spPr>
          <a:xfrm>
            <a:off x="3860125" y="4158615"/>
            <a:ext cx="272058" cy="340162"/>
          </a:xfrm>
          <a:prstGeom prst="rect">
            <a:avLst/>
          </a:prstGeom>
        </p:spPr>
      </p:pic>
      <p:sp>
        <p:nvSpPr>
          <p:cNvPr id="15" name="Text 7"/>
          <p:cNvSpPr/>
          <p:nvPr/>
        </p:nvSpPr>
        <p:spPr>
          <a:xfrm>
            <a:off x="6653927" y="3973592"/>
            <a:ext cx="2276951" cy="284559"/>
          </a:xfrm>
          <a:prstGeom prst="rect">
            <a:avLst/>
          </a:prstGeom>
          <a:noFill/>
          <a:ln/>
        </p:spPr>
        <p:txBody>
          <a:bodyPr wrap="none" lIns="0" tIns="0" rIns="0" bIns="0" rtlCol="0" anchor="t"/>
          <a:lstStyle/>
          <a:p>
            <a:pPr marL="0" indent="0" algn="l">
              <a:lnSpc>
                <a:spcPts val="2200"/>
              </a:lnSpc>
              <a:buNone/>
            </a:pPr>
            <a:r>
              <a:rPr lang="en-US" sz="1750" dirty="0">
                <a:solidFill>
                  <a:srgbClr val="3B3535"/>
                </a:solidFill>
                <a:latin typeface="Red Hat Text" pitchFamily="34" charset="0"/>
                <a:ea typeface="Red Hat Text" pitchFamily="34" charset="-122"/>
                <a:cs typeface="Red Hat Text" pitchFamily="34" charset="-120"/>
              </a:rPr>
              <a:t>Proper Coding</a:t>
            </a:r>
            <a:endParaRPr lang="en-US" sz="1750" dirty="0"/>
          </a:p>
        </p:txBody>
      </p:sp>
      <p:sp>
        <p:nvSpPr>
          <p:cNvPr id="16" name="Text 8"/>
          <p:cNvSpPr/>
          <p:nvPr/>
        </p:nvSpPr>
        <p:spPr>
          <a:xfrm>
            <a:off x="6653927" y="4374237"/>
            <a:ext cx="3614261" cy="309682"/>
          </a:xfrm>
          <a:prstGeom prst="rect">
            <a:avLst/>
          </a:prstGeom>
          <a:noFill/>
          <a:ln/>
        </p:spPr>
        <p:txBody>
          <a:bodyPr wrap="non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Requires FQ modifier with appropriate POS</a:t>
            </a:r>
            <a:endParaRPr lang="en-US" sz="1500" dirty="0"/>
          </a:p>
        </p:txBody>
      </p:sp>
      <p:sp>
        <p:nvSpPr>
          <p:cNvPr id="17" name="Shape 9"/>
          <p:cNvSpPr/>
          <p:nvPr/>
        </p:nvSpPr>
        <p:spPr>
          <a:xfrm>
            <a:off x="6508790" y="4892040"/>
            <a:ext cx="7395924" cy="11430"/>
          </a:xfrm>
          <a:prstGeom prst="roundRect">
            <a:avLst>
              <a:gd name="adj" fmla="val 253996"/>
            </a:avLst>
          </a:prstGeom>
          <a:solidFill>
            <a:srgbClr val="D9CECE"/>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710446" y="4925735"/>
            <a:ext cx="6571417" cy="1097280"/>
          </a:xfrm>
          <a:prstGeom prst="rect">
            <a:avLst/>
          </a:prstGeom>
        </p:spPr>
      </p:pic>
      <p:pic>
        <p:nvPicPr>
          <p:cNvPr id="19" name="Image 7" descr="preencoded.png"/>
          <p:cNvPicPr>
            <a:picLocks noChangeAspect="1"/>
          </p:cNvPicPr>
          <p:nvPr/>
        </p:nvPicPr>
        <p:blipFill>
          <a:blip r:embed="rId10"/>
          <a:stretch>
            <a:fillRect/>
          </a:stretch>
        </p:blipFill>
        <p:spPr>
          <a:xfrm>
            <a:off x="3860006" y="5304234"/>
            <a:ext cx="272058" cy="340162"/>
          </a:xfrm>
          <a:prstGeom prst="rect">
            <a:avLst/>
          </a:prstGeom>
        </p:spPr>
      </p:pic>
      <p:sp>
        <p:nvSpPr>
          <p:cNvPr id="20" name="Text 10"/>
          <p:cNvSpPr/>
          <p:nvPr/>
        </p:nvSpPr>
        <p:spPr>
          <a:xfrm>
            <a:off x="7475339" y="5119211"/>
            <a:ext cx="2276951" cy="284559"/>
          </a:xfrm>
          <a:prstGeom prst="rect">
            <a:avLst/>
          </a:prstGeom>
          <a:noFill/>
          <a:ln/>
        </p:spPr>
        <p:txBody>
          <a:bodyPr wrap="none" lIns="0" tIns="0" rIns="0" bIns="0" rtlCol="0" anchor="t"/>
          <a:lstStyle/>
          <a:p>
            <a:pPr marL="0" indent="0" algn="l">
              <a:lnSpc>
                <a:spcPts val="2200"/>
              </a:lnSpc>
              <a:buNone/>
            </a:pPr>
            <a:r>
              <a:rPr lang="en-US" sz="1750" dirty="0">
                <a:solidFill>
                  <a:srgbClr val="3B3535"/>
                </a:solidFill>
                <a:latin typeface="Red Hat Text" pitchFamily="34" charset="0"/>
                <a:ea typeface="Red Hat Text" pitchFamily="34" charset="-122"/>
                <a:cs typeface="Red Hat Text" pitchFamily="34" charset="-120"/>
              </a:rPr>
              <a:t>Payer Verification</a:t>
            </a:r>
            <a:endParaRPr lang="en-US" sz="1750" dirty="0"/>
          </a:p>
        </p:txBody>
      </p:sp>
      <p:sp>
        <p:nvSpPr>
          <p:cNvPr id="21" name="Text 11"/>
          <p:cNvSpPr/>
          <p:nvPr/>
        </p:nvSpPr>
        <p:spPr>
          <a:xfrm>
            <a:off x="7475339" y="5519857"/>
            <a:ext cx="3432572" cy="309682"/>
          </a:xfrm>
          <a:prstGeom prst="rect">
            <a:avLst/>
          </a:prstGeom>
          <a:noFill/>
          <a:ln/>
        </p:spPr>
        <p:txBody>
          <a:bodyPr wrap="non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Confirm coverage before service delivery</a:t>
            </a:r>
            <a:endParaRPr lang="en-US" sz="1500" dirty="0"/>
          </a:p>
        </p:txBody>
      </p:sp>
      <p:sp>
        <p:nvSpPr>
          <p:cNvPr id="22" name="Text 12"/>
          <p:cNvSpPr/>
          <p:nvPr/>
        </p:nvSpPr>
        <p:spPr>
          <a:xfrm>
            <a:off x="677347" y="6240661"/>
            <a:ext cx="13275707" cy="929045"/>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Audio-only telehealth remains a crucial access point for patients with technology limitations or in areas with insufficient broadband. Medicare continues to cover audio-only services for mental health and substance use disorders when video capability is unavailable. Most commercial payers have more restricted policies, often limiting audio-only coverage to brief check-ins or rural areas.</a:t>
            </a:r>
            <a:endParaRPr lang="en-US" sz="1500" dirty="0"/>
          </a:p>
        </p:txBody>
      </p:sp>
      <p:sp>
        <p:nvSpPr>
          <p:cNvPr id="23" name="Text 13"/>
          <p:cNvSpPr/>
          <p:nvPr/>
        </p:nvSpPr>
        <p:spPr>
          <a:xfrm>
            <a:off x="677347" y="7387352"/>
            <a:ext cx="13275707" cy="309682"/>
          </a:xfrm>
          <a:prstGeom prst="rect">
            <a:avLst/>
          </a:prstGeom>
          <a:noFill/>
          <a:ln/>
        </p:spPr>
        <p:txBody>
          <a:bodyPr wrap="non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When billing audio-only services, always document why video wasn't feasible (patient limitation, technology barrier, etc.) to support medical necessity.</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1648</Words>
  <Application>Microsoft Office PowerPoint</Application>
  <PresentationFormat>Custom</PresentationFormat>
  <Paragraphs>138</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Roboto Bold</vt:lpstr>
      <vt:lpstr>Arial</vt:lpstr>
      <vt:lpstr>Roboto Light</vt:lpstr>
      <vt:lpstr>Roboto Medium</vt:lpstr>
      <vt:lpstr>Red Hat Text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2025-04-20T22:39:14Z</dcterms:created>
  <dcterms:modified xsi:type="dcterms:W3CDTF">2025-04-20T22:45:14Z</dcterms:modified>
</cp:coreProperties>
</file>