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Libre Baskerville" panose="02000000000000000000" pitchFamily="2" charset="0"/>
      <p:regular r:id="rId17"/>
    </p:embeddedFont>
    <p:embeddedFont>
      <p:font typeface="Open Sans" panose="020B0606030504020204" pitchFamily="34" charset="0"/>
      <p:regular r:id="rId18"/>
      <p:bold r:id="rId19"/>
    </p:embeddedFont>
    <p:embeddedFont>
      <p:font typeface="Open Sans Bold" panose="020B080603050402020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7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1180"/>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How to Manage a Product Backlog in Scrum</a:t>
            </a:r>
            <a:endParaRPr lang="en-US" sz="4450" dirty="0"/>
          </a:p>
        </p:txBody>
      </p:sp>
      <p:sp>
        <p:nvSpPr>
          <p:cNvPr id="4" name="Text 1"/>
          <p:cNvSpPr/>
          <p:nvPr/>
        </p:nvSpPr>
        <p:spPr>
          <a:xfrm>
            <a:off x="6280190" y="3578900"/>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Managing a backlog in Scrum is crucial for keeping your team focused, productive, and aligned with project goals. The backlog serves as a dynamic list of tasks, features, and requirements needed to deliver a successful product. It's the single source of truth for all work to be done, with the product owner responsible for keeping it up-to-date and reflective of current stakeholder needs and priorities.</a:t>
            </a:r>
            <a:endParaRPr lang="en-US" sz="1750" dirty="0"/>
          </a:p>
        </p:txBody>
      </p:sp>
      <p:sp>
        <p:nvSpPr>
          <p:cNvPr id="5" name="Shape 2"/>
          <p:cNvSpPr/>
          <p:nvPr/>
        </p:nvSpPr>
        <p:spPr>
          <a:xfrm>
            <a:off x="6280190" y="602837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6161008"/>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6011466"/>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49495A"/>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6723" y="774263"/>
            <a:ext cx="7636312" cy="607457"/>
          </a:xfrm>
          <a:prstGeom prst="rect">
            <a:avLst/>
          </a:prstGeom>
          <a:noFill/>
          <a:ln/>
        </p:spPr>
        <p:txBody>
          <a:bodyPr wrap="none" lIns="0" tIns="0" rIns="0" bIns="0" rtlCol="0" anchor="t"/>
          <a:lstStyle/>
          <a:p>
            <a:pPr marL="0" indent="0">
              <a:lnSpc>
                <a:spcPts val="4750"/>
              </a:lnSpc>
              <a:buNone/>
            </a:pPr>
            <a:r>
              <a:rPr lang="en-US" sz="3800" dirty="0">
                <a:solidFill>
                  <a:srgbClr val="403CCF"/>
                </a:solidFill>
                <a:latin typeface="Libre Baskerville" pitchFamily="34" charset="0"/>
                <a:ea typeface="Libre Baskerville" pitchFamily="34" charset="-122"/>
                <a:cs typeface="Libre Baskerville" pitchFamily="34" charset="-120"/>
              </a:rPr>
              <a:t>Maintaining a Healthy Backlog</a:t>
            </a:r>
            <a:endParaRPr lang="en-US" sz="3800" dirty="0"/>
          </a:p>
        </p:txBody>
      </p:sp>
      <p:sp>
        <p:nvSpPr>
          <p:cNvPr id="4" name="Text 1"/>
          <p:cNvSpPr/>
          <p:nvPr/>
        </p:nvSpPr>
        <p:spPr>
          <a:xfrm>
            <a:off x="6166723" y="1673185"/>
            <a:ext cx="7783354" cy="1243965"/>
          </a:xfrm>
          <a:prstGeom prst="rect">
            <a:avLst/>
          </a:prstGeom>
          <a:noFill/>
          <a:ln/>
        </p:spPr>
        <p:txBody>
          <a:bodyPr wrap="square" lIns="0" tIns="0" rIns="0" bIns="0" rtlCol="0" anchor="t"/>
          <a:lstStyle/>
          <a:p>
            <a:pPr marL="0" indent="0">
              <a:lnSpc>
                <a:spcPts val="2400"/>
              </a:lnSpc>
              <a:buNone/>
            </a:pPr>
            <a:r>
              <a:rPr lang="en-US" sz="1500" dirty="0">
                <a:solidFill>
                  <a:srgbClr val="49495A"/>
                </a:solidFill>
                <a:latin typeface="Open Sans" pitchFamily="34" charset="0"/>
                <a:ea typeface="Open Sans" pitchFamily="34" charset="-122"/>
                <a:cs typeface="Open Sans" pitchFamily="34" charset="-120"/>
              </a:rPr>
              <a:t>Keep the backlog at a manageable size to avoid confusion and wasted effort. The sprint backlog, created during sprint planning, consists of features and tasks the team believes can be completed in the sprint. During the sprint, the team is protected from interruptions and focuses on meeting the sprint goal.</a:t>
            </a:r>
            <a:endParaRPr lang="en-US" sz="1500" dirty="0"/>
          </a:p>
        </p:txBody>
      </p:sp>
      <p:sp>
        <p:nvSpPr>
          <p:cNvPr id="5" name="Text 2"/>
          <p:cNvSpPr/>
          <p:nvPr/>
        </p:nvSpPr>
        <p:spPr>
          <a:xfrm>
            <a:off x="6166723" y="3232904"/>
            <a:ext cx="3745944" cy="641390"/>
          </a:xfrm>
          <a:prstGeom prst="rect">
            <a:avLst/>
          </a:prstGeom>
          <a:noFill/>
          <a:ln/>
        </p:spPr>
        <p:txBody>
          <a:bodyPr wrap="none" lIns="0" tIns="0" rIns="0" bIns="0" rtlCol="0" anchor="t"/>
          <a:lstStyle/>
          <a:p>
            <a:pPr marL="0" indent="0" algn="ctr">
              <a:lnSpc>
                <a:spcPts val="5050"/>
              </a:lnSpc>
              <a:buNone/>
            </a:pPr>
            <a:r>
              <a:rPr lang="en-US" sz="5050" dirty="0">
                <a:solidFill>
                  <a:srgbClr val="49495A"/>
                </a:solidFill>
                <a:latin typeface="Libre Baskerville" pitchFamily="34" charset="0"/>
                <a:ea typeface="Libre Baskerville" pitchFamily="34" charset="-122"/>
                <a:cs typeface="Libre Baskerville" pitchFamily="34" charset="-120"/>
              </a:rPr>
              <a:t>1</a:t>
            </a:r>
            <a:endParaRPr lang="en-US" sz="5050" dirty="0"/>
          </a:p>
        </p:txBody>
      </p:sp>
      <p:sp>
        <p:nvSpPr>
          <p:cNvPr id="6" name="Text 3"/>
          <p:cNvSpPr/>
          <p:nvPr/>
        </p:nvSpPr>
        <p:spPr>
          <a:xfrm>
            <a:off x="6824782" y="4117181"/>
            <a:ext cx="2429708" cy="303728"/>
          </a:xfrm>
          <a:prstGeom prst="rect">
            <a:avLst/>
          </a:prstGeom>
          <a:noFill/>
          <a:ln/>
        </p:spPr>
        <p:txBody>
          <a:bodyPr wrap="none" lIns="0" tIns="0" rIns="0" bIns="0" rtlCol="0" anchor="t"/>
          <a:lstStyle/>
          <a:p>
            <a:pPr marL="0" indent="0" algn="ctr">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Manageable Size</a:t>
            </a:r>
            <a:endParaRPr lang="en-US" sz="1900" dirty="0"/>
          </a:p>
        </p:txBody>
      </p:sp>
      <p:sp>
        <p:nvSpPr>
          <p:cNvPr id="7" name="Text 4"/>
          <p:cNvSpPr/>
          <p:nvPr/>
        </p:nvSpPr>
        <p:spPr>
          <a:xfrm>
            <a:off x="6166723" y="4537472"/>
            <a:ext cx="3745944" cy="621983"/>
          </a:xfrm>
          <a:prstGeom prst="rect">
            <a:avLst/>
          </a:prstGeom>
          <a:noFill/>
          <a:ln/>
        </p:spPr>
        <p:txBody>
          <a:bodyPr wrap="square" lIns="0" tIns="0" rIns="0" bIns="0" rtlCol="0" anchor="t"/>
          <a:lstStyle/>
          <a:p>
            <a:pPr marL="0" indent="0" algn="ctr">
              <a:lnSpc>
                <a:spcPts val="2400"/>
              </a:lnSpc>
              <a:buNone/>
            </a:pPr>
            <a:r>
              <a:rPr lang="en-US" sz="1500" dirty="0">
                <a:solidFill>
                  <a:srgbClr val="49495A"/>
                </a:solidFill>
                <a:latin typeface="Open Sans" pitchFamily="34" charset="0"/>
                <a:ea typeface="Open Sans" pitchFamily="34" charset="-122"/>
                <a:cs typeface="Open Sans" pitchFamily="34" charset="-120"/>
              </a:rPr>
              <a:t>Balance between too many and too few items</a:t>
            </a:r>
            <a:endParaRPr lang="en-US" sz="1500" dirty="0"/>
          </a:p>
        </p:txBody>
      </p:sp>
      <p:sp>
        <p:nvSpPr>
          <p:cNvPr id="8" name="Text 5"/>
          <p:cNvSpPr/>
          <p:nvPr/>
        </p:nvSpPr>
        <p:spPr>
          <a:xfrm>
            <a:off x="10204133" y="3232904"/>
            <a:ext cx="3745944" cy="641390"/>
          </a:xfrm>
          <a:prstGeom prst="rect">
            <a:avLst/>
          </a:prstGeom>
          <a:noFill/>
          <a:ln/>
        </p:spPr>
        <p:txBody>
          <a:bodyPr wrap="none" lIns="0" tIns="0" rIns="0" bIns="0" rtlCol="0" anchor="t"/>
          <a:lstStyle/>
          <a:p>
            <a:pPr marL="0" indent="0" algn="ctr">
              <a:lnSpc>
                <a:spcPts val="5050"/>
              </a:lnSpc>
              <a:buNone/>
            </a:pPr>
            <a:r>
              <a:rPr lang="en-US" sz="5050" dirty="0">
                <a:solidFill>
                  <a:srgbClr val="49495A"/>
                </a:solidFill>
                <a:latin typeface="Libre Baskerville" pitchFamily="34" charset="0"/>
                <a:ea typeface="Libre Baskerville" pitchFamily="34" charset="-122"/>
                <a:cs typeface="Libre Baskerville" pitchFamily="34" charset="-120"/>
              </a:rPr>
              <a:t>2</a:t>
            </a:r>
            <a:endParaRPr lang="en-US" sz="5050" dirty="0"/>
          </a:p>
        </p:txBody>
      </p:sp>
      <p:sp>
        <p:nvSpPr>
          <p:cNvPr id="9" name="Text 6"/>
          <p:cNvSpPr/>
          <p:nvPr/>
        </p:nvSpPr>
        <p:spPr>
          <a:xfrm>
            <a:off x="10862191" y="4117181"/>
            <a:ext cx="2429708" cy="303728"/>
          </a:xfrm>
          <a:prstGeom prst="rect">
            <a:avLst/>
          </a:prstGeom>
          <a:noFill/>
          <a:ln/>
        </p:spPr>
        <p:txBody>
          <a:bodyPr wrap="none" lIns="0" tIns="0" rIns="0" bIns="0" rtlCol="0" anchor="t"/>
          <a:lstStyle/>
          <a:p>
            <a:pPr marL="0" indent="0" algn="ctr">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Sprint Backlog</a:t>
            </a:r>
            <a:endParaRPr lang="en-US" sz="1900" dirty="0"/>
          </a:p>
        </p:txBody>
      </p:sp>
      <p:sp>
        <p:nvSpPr>
          <p:cNvPr id="10" name="Text 7"/>
          <p:cNvSpPr/>
          <p:nvPr/>
        </p:nvSpPr>
        <p:spPr>
          <a:xfrm>
            <a:off x="10204133" y="4537472"/>
            <a:ext cx="3745944" cy="310991"/>
          </a:xfrm>
          <a:prstGeom prst="rect">
            <a:avLst/>
          </a:prstGeom>
          <a:noFill/>
          <a:ln/>
        </p:spPr>
        <p:txBody>
          <a:bodyPr wrap="none" lIns="0" tIns="0" rIns="0" bIns="0" rtlCol="0" anchor="t"/>
          <a:lstStyle/>
          <a:p>
            <a:pPr marL="0" indent="0" algn="ctr">
              <a:lnSpc>
                <a:spcPts val="2400"/>
              </a:lnSpc>
              <a:buNone/>
            </a:pPr>
            <a:r>
              <a:rPr lang="en-US" sz="1500" dirty="0">
                <a:solidFill>
                  <a:srgbClr val="49495A"/>
                </a:solidFill>
                <a:latin typeface="Open Sans" pitchFamily="34" charset="0"/>
                <a:ea typeface="Open Sans" pitchFamily="34" charset="-122"/>
                <a:cs typeface="Open Sans" pitchFamily="34" charset="-120"/>
              </a:rPr>
              <a:t>Features and tasks for current sprint</a:t>
            </a:r>
            <a:endParaRPr lang="en-US" sz="1500" dirty="0"/>
          </a:p>
        </p:txBody>
      </p:sp>
      <p:sp>
        <p:nvSpPr>
          <p:cNvPr id="11" name="Text 8"/>
          <p:cNvSpPr/>
          <p:nvPr/>
        </p:nvSpPr>
        <p:spPr>
          <a:xfrm>
            <a:off x="6166723" y="5839658"/>
            <a:ext cx="3745944" cy="641390"/>
          </a:xfrm>
          <a:prstGeom prst="rect">
            <a:avLst/>
          </a:prstGeom>
          <a:noFill/>
          <a:ln/>
        </p:spPr>
        <p:txBody>
          <a:bodyPr wrap="none" lIns="0" tIns="0" rIns="0" bIns="0" rtlCol="0" anchor="t"/>
          <a:lstStyle/>
          <a:p>
            <a:pPr marL="0" indent="0" algn="ctr">
              <a:lnSpc>
                <a:spcPts val="5050"/>
              </a:lnSpc>
              <a:buNone/>
            </a:pPr>
            <a:r>
              <a:rPr lang="en-US" sz="5050" dirty="0">
                <a:solidFill>
                  <a:srgbClr val="49495A"/>
                </a:solidFill>
                <a:latin typeface="Libre Baskerville" pitchFamily="34" charset="0"/>
                <a:ea typeface="Libre Baskerville" pitchFamily="34" charset="-122"/>
                <a:cs typeface="Libre Baskerville" pitchFamily="34" charset="-120"/>
              </a:rPr>
              <a:t>3</a:t>
            </a:r>
            <a:endParaRPr lang="en-US" sz="5050" dirty="0"/>
          </a:p>
        </p:txBody>
      </p:sp>
      <p:sp>
        <p:nvSpPr>
          <p:cNvPr id="12" name="Text 9"/>
          <p:cNvSpPr/>
          <p:nvPr/>
        </p:nvSpPr>
        <p:spPr>
          <a:xfrm>
            <a:off x="6824782" y="6723936"/>
            <a:ext cx="2429708" cy="303728"/>
          </a:xfrm>
          <a:prstGeom prst="rect">
            <a:avLst/>
          </a:prstGeom>
          <a:noFill/>
          <a:ln/>
        </p:spPr>
        <p:txBody>
          <a:bodyPr wrap="none" lIns="0" tIns="0" rIns="0" bIns="0" rtlCol="0" anchor="t"/>
          <a:lstStyle/>
          <a:p>
            <a:pPr marL="0" indent="0" algn="ctr">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Focus</a:t>
            </a:r>
            <a:endParaRPr lang="en-US" sz="1900" dirty="0"/>
          </a:p>
        </p:txBody>
      </p:sp>
      <p:sp>
        <p:nvSpPr>
          <p:cNvPr id="13" name="Text 10"/>
          <p:cNvSpPr/>
          <p:nvPr/>
        </p:nvSpPr>
        <p:spPr>
          <a:xfrm>
            <a:off x="6166723" y="7144226"/>
            <a:ext cx="3745944" cy="310991"/>
          </a:xfrm>
          <a:prstGeom prst="rect">
            <a:avLst/>
          </a:prstGeom>
          <a:noFill/>
          <a:ln/>
        </p:spPr>
        <p:txBody>
          <a:bodyPr wrap="none" lIns="0" tIns="0" rIns="0" bIns="0" rtlCol="0" anchor="t"/>
          <a:lstStyle/>
          <a:p>
            <a:pPr marL="0" indent="0" algn="ctr">
              <a:lnSpc>
                <a:spcPts val="2400"/>
              </a:lnSpc>
              <a:buNone/>
            </a:pPr>
            <a:r>
              <a:rPr lang="en-US" sz="1500" dirty="0">
                <a:solidFill>
                  <a:srgbClr val="49495A"/>
                </a:solidFill>
                <a:latin typeface="Open Sans" pitchFamily="34" charset="0"/>
                <a:ea typeface="Open Sans" pitchFamily="34" charset="-122"/>
                <a:cs typeface="Open Sans" pitchFamily="34" charset="-120"/>
              </a:rPr>
              <a:t>Team protected from interruptions</a:t>
            </a:r>
            <a:endParaRPr lang="en-US" sz="1500" dirty="0"/>
          </a:p>
        </p:txBody>
      </p:sp>
      <p:sp>
        <p:nvSpPr>
          <p:cNvPr id="14" name="Text 11"/>
          <p:cNvSpPr/>
          <p:nvPr/>
        </p:nvSpPr>
        <p:spPr>
          <a:xfrm>
            <a:off x="10204133" y="5839658"/>
            <a:ext cx="3745944" cy="641390"/>
          </a:xfrm>
          <a:prstGeom prst="rect">
            <a:avLst/>
          </a:prstGeom>
          <a:noFill/>
          <a:ln/>
        </p:spPr>
        <p:txBody>
          <a:bodyPr wrap="none" lIns="0" tIns="0" rIns="0" bIns="0" rtlCol="0" anchor="t"/>
          <a:lstStyle/>
          <a:p>
            <a:pPr marL="0" indent="0" algn="ctr">
              <a:lnSpc>
                <a:spcPts val="5050"/>
              </a:lnSpc>
              <a:buNone/>
            </a:pPr>
            <a:r>
              <a:rPr lang="en-US" sz="5050" dirty="0">
                <a:solidFill>
                  <a:srgbClr val="49495A"/>
                </a:solidFill>
                <a:latin typeface="Libre Baskerville" pitchFamily="34" charset="0"/>
                <a:ea typeface="Libre Baskerville" pitchFamily="34" charset="-122"/>
                <a:cs typeface="Libre Baskerville" pitchFamily="34" charset="-120"/>
              </a:rPr>
              <a:t>4</a:t>
            </a:r>
            <a:endParaRPr lang="en-US" sz="5050" dirty="0"/>
          </a:p>
        </p:txBody>
      </p:sp>
      <p:sp>
        <p:nvSpPr>
          <p:cNvPr id="15" name="Text 12"/>
          <p:cNvSpPr/>
          <p:nvPr/>
        </p:nvSpPr>
        <p:spPr>
          <a:xfrm>
            <a:off x="10862191" y="6723936"/>
            <a:ext cx="2429708" cy="303728"/>
          </a:xfrm>
          <a:prstGeom prst="rect">
            <a:avLst/>
          </a:prstGeom>
          <a:noFill/>
          <a:ln/>
        </p:spPr>
        <p:txBody>
          <a:bodyPr wrap="none" lIns="0" tIns="0" rIns="0" bIns="0" rtlCol="0" anchor="t"/>
          <a:lstStyle/>
          <a:p>
            <a:pPr marL="0" indent="0" algn="ctr">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Success</a:t>
            </a:r>
            <a:endParaRPr lang="en-US" sz="1900" dirty="0"/>
          </a:p>
        </p:txBody>
      </p:sp>
      <p:sp>
        <p:nvSpPr>
          <p:cNvPr id="16" name="Text 13"/>
          <p:cNvSpPr/>
          <p:nvPr/>
        </p:nvSpPr>
        <p:spPr>
          <a:xfrm>
            <a:off x="10204133" y="7144226"/>
            <a:ext cx="3745944" cy="310991"/>
          </a:xfrm>
          <a:prstGeom prst="rect">
            <a:avLst/>
          </a:prstGeom>
          <a:noFill/>
          <a:ln/>
        </p:spPr>
        <p:txBody>
          <a:bodyPr wrap="none" lIns="0" tIns="0" rIns="0" bIns="0" rtlCol="0" anchor="t"/>
          <a:lstStyle/>
          <a:p>
            <a:pPr marL="0" indent="0" algn="ctr">
              <a:lnSpc>
                <a:spcPts val="2400"/>
              </a:lnSpc>
              <a:buNone/>
            </a:pPr>
            <a:r>
              <a:rPr lang="en-US" sz="1500" dirty="0">
                <a:solidFill>
                  <a:srgbClr val="49495A"/>
                </a:solidFill>
                <a:latin typeface="Open Sans" pitchFamily="34" charset="0"/>
                <a:ea typeface="Open Sans" pitchFamily="34" charset="-122"/>
                <a:cs typeface="Open Sans" pitchFamily="34" charset="-120"/>
              </a:rPr>
              <a:t>Achieve the Current Sprint Goal</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358509"/>
            <a:ext cx="9114234"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Daily Scrum and Sprint Review</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Daily Scrum</a:t>
            </a:r>
            <a:endParaRPr lang="en-US" sz="2200" dirty="0"/>
          </a:p>
        </p:txBody>
      </p:sp>
      <p:sp>
        <p:nvSpPr>
          <p:cNvPr id="4" name="Text 2"/>
          <p:cNvSpPr/>
          <p:nvPr/>
        </p:nvSpPr>
        <p:spPr>
          <a:xfrm>
            <a:off x="793790"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The team checks in daily in a 15-minute meeting. Each member states what they did yesterday, what they plan to do today, and any obstacles they're facing.</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Sprint Review</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At the end of the sprint, the team demos completed work to stakeholders and gathers feedback for the next sprint. This is followed by a retrospective focusing on transparency, inspection, and adaptation.</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29151"/>
          </a:xfrm>
          <a:prstGeom prst="rect">
            <a:avLst/>
          </a:prstGeom>
        </p:spPr>
      </p:pic>
      <p:sp>
        <p:nvSpPr>
          <p:cNvPr id="3" name="Text 0"/>
          <p:cNvSpPr/>
          <p:nvPr/>
        </p:nvSpPr>
        <p:spPr>
          <a:xfrm>
            <a:off x="764143" y="3330297"/>
            <a:ext cx="9120664" cy="682347"/>
          </a:xfrm>
          <a:prstGeom prst="rect">
            <a:avLst/>
          </a:prstGeom>
          <a:noFill/>
          <a:ln/>
        </p:spPr>
        <p:txBody>
          <a:bodyPr wrap="none" lIns="0" tIns="0" rIns="0" bIns="0" rtlCol="0" anchor="t"/>
          <a:lstStyle/>
          <a:p>
            <a:pPr marL="0" indent="0">
              <a:lnSpc>
                <a:spcPts val="5350"/>
              </a:lnSpc>
              <a:buNone/>
            </a:pPr>
            <a:r>
              <a:rPr lang="en-US" sz="4250" dirty="0">
                <a:solidFill>
                  <a:srgbClr val="403CCF"/>
                </a:solidFill>
                <a:latin typeface="Libre Baskerville" pitchFamily="34" charset="0"/>
                <a:ea typeface="Libre Baskerville" pitchFamily="34" charset="-122"/>
                <a:cs typeface="Libre Baskerville" pitchFamily="34" charset="-120"/>
              </a:rPr>
              <a:t>Retrospective: Review and Adapt</a:t>
            </a:r>
            <a:endParaRPr lang="en-US" sz="4250" dirty="0"/>
          </a:p>
        </p:txBody>
      </p:sp>
      <p:pic>
        <p:nvPicPr>
          <p:cNvPr id="4" name="Image 1" descr="preencoded.png"/>
          <p:cNvPicPr>
            <a:picLocks noChangeAspect="1"/>
          </p:cNvPicPr>
          <p:nvPr/>
        </p:nvPicPr>
        <p:blipFill>
          <a:blip r:embed="rId4"/>
          <a:stretch>
            <a:fillRect/>
          </a:stretch>
        </p:blipFill>
        <p:spPr>
          <a:xfrm>
            <a:off x="764143" y="4340066"/>
            <a:ext cx="4367332" cy="873323"/>
          </a:xfrm>
          <a:prstGeom prst="rect">
            <a:avLst/>
          </a:prstGeom>
        </p:spPr>
      </p:pic>
      <p:sp>
        <p:nvSpPr>
          <p:cNvPr id="5" name="Text 1"/>
          <p:cNvSpPr/>
          <p:nvPr/>
        </p:nvSpPr>
        <p:spPr>
          <a:xfrm>
            <a:off x="982385" y="5540812"/>
            <a:ext cx="3050500" cy="341114"/>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Incorporate Feedback</a:t>
            </a:r>
            <a:endParaRPr lang="en-US" sz="2100" dirty="0"/>
          </a:p>
        </p:txBody>
      </p:sp>
      <p:sp>
        <p:nvSpPr>
          <p:cNvPr id="6" name="Text 2"/>
          <p:cNvSpPr/>
          <p:nvPr/>
        </p:nvSpPr>
        <p:spPr>
          <a:xfrm>
            <a:off x="982385" y="6012894"/>
            <a:ext cx="3930848" cy="698659"/>
          </a:xfrm>
          <a:prstGeom prst="rect">
            <a:avLst/>
          </a:prstGeom>
          <a:noFill/>
          <a:ln/>
        </p:spPr>
        <p:txBody>
          <a:bodyPr wrap="square" lIns="0" tIns="0" rIns="0" bIns="0" rtlCol="0" anchor="t"/>
          <a:lstStyle/>
          <a:p>
            <a:pPr marL="0" indent="0" algn="l">
              <a:lnSpc>
                <a:spcPts val="2750"/>
              </a:lnSpc>
              <a:buNone/>
            </a:pPr>
            <a:r>
              <a:rPr lang="en-US" sz="1700" dirty="0">
                <a:solidFill>
                  <a:srgbClr val="49495A"/>
                </a:solidFill>
                <a:latin typeface="Open Sans" pitchFamily="34" charset="0"/>
                <a:ea typeface="Open Sans" pitchFamily="34" charset="-122"/>
                <a:cs typeface="Open Sans" pitchFamily="34" charset="-120"/>
              </a:rPr>
              <a:t>Update the backlog with new insights and priorities after each sprint review.</a:t>
            </a:r>
            <a:endParaRPr lang="en-US" sz="1700" dirty="0"/>
          </a:p>
        </p:txBody>
      </p:sp>
      <p:pic>
        <p:nvPicPr>
          <p:cNvPr id="7" name="Image 2" descr="preencoded.png"/>
          <p:cNvPicPr>
            <a:picLocks noChangeAspect="1"/>
          </p:cNvPicPr>
          <p:nvPr/>
        </p:nvPicPr>
        <p:blipFill>
          <a:blip r:embed="rId5"/>
          <a:stretch>
            <a:fillRect/>
          </a:stretch>
        </p:blipFill>
        <p:spPr>
          <a:xfrm>
            <a:off x="5131475" y="4340066"/>
            <a:ext cx="4367332" cy="873323"/>
          </a:xfrm>
          <a:prstGeom prst="rect">
            <a:avLst/>
          </a:prstGeom>
        </p:spPr>
      </p:pic>
      <p:sp>
        <p:nvSpPr>
          <p:cNvPr id="8" name="Text 3"/>
          <p:cNvSpPr/>
          <p:nvPr/>
        </p:nvSpPr>
        <p:spPr>
          <a:xfrm>
            <a:off x="5349716" y="5540812"/>
            <a:ext cx="3212187" cy="341114"/>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Stakeholder Alignment</a:t>
            </a:r>
            <a:endParaRPr lang="en-US" sz="2100" dirty="0"/>
          </a:p>
        </p:txBody>
      </p:sp>
      <p:sp>
        <p:nvSpPr>
          <p:cNvPr id="9" name="Text 4"/>
          <p:cNvSpPr/>
          <p:nvPr/>
        </p:nvSpPr>
        <p:spPr>
          <a:xfrm>
            <a:off x="5349716" y="6012894"/>
            <a:ext cx="3930848" cy="1397318"/>
          </a:xfrm>
          <a:prstGeom prst="rect">
            <a:avLst/>
          </a:prstGeom>
          <a:noFill/>
          <a:ln/>
        </p:spPr>
        <p:txBody>
          <a:bodyPr wrap="square" lIns="0" tIns="0" rIns="0" bIns="0" rtlCol="0" anchor="t"/>
          <a:lstStyle/>
          <a:p>
            <a:pPr marL="0" indent="0" algn="l">
              <a:lnSpc>
                <a:spcPts val="2750"/>
              </a:lnSpc>
              <a:buNone/>
            </a:pPr>
            <a:r>
              <a:rPr lang="en-US" sz="1700" dirty="0">
                <a:solidFill>
                  <a:srgbClr val="49495A"/>
                </a:solidFill>
                <a:latin typeface="Open Sans" pitchFamily="34" charset="0"/>
                <a:ea typeface="Open Sans" pitchFamily="34" charset="-122"/>
                <a:cs typeface="Open Sans" pitchFamily="34" charset="-120"/>
              </a:rPr>
              <a:t>Regularly review the product backlog with stakeholders to ensure it aligns with their expectations and the product vision.</a:t>
            </a:r>
            <a:endParaRPr lang="en-US" sz="1700" dirty="0"/>
          </a:p>
        </p:txBody>
      </p:sp>
      <p:pic>
        <p:nvPicPr>
          <p:cNvPr id="10" name="Image 3" descr="preencoded.png"/>
          <p:cNvPicPr>
            <a:picLocks noChangeAspect="1"/>
          </p:cNvPicPr>
          <p:nvPr/>
        </p:nvPicPr>
        <p:blipFill>
          <a:blip r:embed="rId6"/>
          <a:stretch>
            <a:fillRect/>
          </a:stretch>
        </p:blipFill>
        <p:spPr>
          <a:xfrm>
            <a:off x="9498806" y="4340066"/>
            <a:ext cx="4367332" cy="873323"/>
          </a:xfrm>
          <a:prstGeom prst="rect">
            <a:avLst/>
          </a:prstGeom>
        </p:spPr>
      </p:pic>
      <p:sp>
        <p:nvSpPr>
          <p:cNvPr id="11" name="Text 5"/>
          <p:cNvSpPr/>
          <p:nvPr/>
        </p:nvSpPr>
        <p:spPr>
          <a:xfrm>
            <a:off x="9717048" y="5540812"/>
            <a:ext cx="3663077" cy="341114"/>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Continuous Improvement</a:t>
            </a:r>
            <a:endParaRPr lang="en-US" sz="2100" dirty="0"/>
          </a:p>
        </p:txBody>
      </p:sp>
      <p:sp>
        <p:nvSpPr>
          <p:cNvPr id="12" name="Text 6"/>
          <p:cNvSpPr/>
          <p:nvPr/>
        </p:nvSpPr>
        <p:spPr>
          <a:xfrm>
            <a:off x="9717048" y="6012894"/>
            <a:ext cx="3930848" cy="1047988"/>
          </a:xfrm>
          <a:prstGeom prst="rect">
            <a:avLst/>
          </a:prstGeom>
          <a:noFill/>
          <a:ln/>
        </p:spPr>
        <p:txBody>
          <a:bodyPr wrap="square" lIns="0" tIns="0" rIns="0" bIns="0" rtlCol="0" anchor="t"/>
          <a:lstStyle/>
          <a:p>
            <a:pPr marL="0" indent="0" algn="l">
              <a:lnSpc>
                <a:spcPts val="2750"/>
              </a:lnSpc>
              <a:buNone/>
            </a:pPr>
            <a:r>
              <a:rPr lang="en-US" sz="1700" dirty="0">
                <a:solidFill>
                  <a:srgbClr val="49495A"/>
                </a:solidFill>
                <a:latin typeface="Open Sans" pitchFamily="34" charset="0"/>
                <a:ea typeface="Open Sans" pitchFamily="34" charset="-122"/>
                <a:cs typeface="Open Sans" pitchFamily="34" charset="-120"/>
              </a:rPr>
              <a:t>Use retrospectives to identify areas for process improvement and team growth.</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2227421"/>
            <a:ext cx="7924681"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Use Tools for Transparency</a:t>
            </a:r>
            <a:endParaRPr lang="en-US" sz="4450" dirty="0"/>
          </a:p>
        </p:txBody>
      </p:sp>
      <p:sp>
        <p:nvSpPr>
          <p:cNvPr id="3" name="Text 1"/>
          <p:cNvSpPr/>
          <p:nvPr/>
        </p:nvSpPr>
        <p:spPr>
          <a:xfrm>
            <a:off x="793790" y="3389828"/>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Leverage tools like Jira, Trello, or Azure DevOps to maintain transparency, track progress, and ensure everyone on the team has access to the most updated version of the backlog. These tools facilitate collaboration and provide real-time visibility into the project's status.</a:t>
            </a:r>
            <a:endParaRPr lang="en-US" sz="1750" dirty="0"/>
          </a:p>
        </p:txBody>
      </p:sp>
      <p:pic>
        <p:nvPicPr>
          <p:cNvPr id="8" name="Picture 7" descr="A blue and black logo&#10;&#10;Description automatically generated">
            <a:extLst>
              <a:ext uri="{FF2B5EF4-FFF2-40B4-BE49-F238E27FC236}">
                <a16:creationId xmlns:a16="http://schemas.microsoft.com/office/drawing/2014/main" id="{D4F5734B-0673-D42B-0069-6E095D5011C1}"/>
              </a:ext>
            </a:extLst>
          </p:cNvPr>
          <p:cNvPicPr>
            <a:picLocks noChangeAspect="1"/>
          </p:cNvPicPr>
          <p:nvPr/>
        </p:nvPicPr>
        <p:blipFill>
          <a:blip r:embed="rId3"/>
          <a:stretch>
            <a:fillRect/>
          </a:stretch>
        </p:blipFill>
        <p:spPr>
          <a:xfrm>
            <a:off x="1658112" y="4621793"/>
            <a:ext cx="3535680" cy="2209800"/>
          </a:xfrm>
          <a:prstGeom prst="rect">
            <a:avLst/>
          </a:prstGeom>
        </p:spPr>
      </p:pic>
      <p:pic>
        <p:nvPicPr>
          <p:cNvPr id="10" name="Picture 9">
            <a:extLst>
              <a:ext uri="{FF2B5EF4-FFF2-40B4-BE49-F238E27FC236}">
                <a16:creationId xmlns:a16="http://schemas.microsoft.com/office/drawing/2014/main" id="{7773267F-645F-D5E2-6AE1-2DBD503CA3DB}"/>
              </a:ext>
            </a:extLst>
          </p:cNvPr>
          <p:cNvPicPr>
            <a:picLocks noChangeAspect="1"/>
          </p:cNvPicPr>
          <p:nvPr/>
        </p:nvPicPr>
        <p:blipFill>
          <a:blip r:embed="rId4"/>
          <a:srcRect/>
          <a:stretch/>
        </p:blipFill>
        <p:spPr>
          <a:xfrm>
            <a:off x="5702425" y="4630961"/>
            <a:ext cx="3726183" cy="2095978"/>
          </a:xfrm>
          <a:prstGeom prst="rect">
            <a:avLst/>
          </a:prstGeom>
        </p:spPr>
      </p:pic>
      <p:pic>
        <p:nvPicPr>
          <p:cNvPr id="12" name="Picture 11" descr="A blue green and black logo&#10;&#10;Description automatically generated">
            <a:extLst>
              <a:ext uri="{FF2B5EF4-FFF2-40B4-BE49-F238E27FC236}">
                <a16:creationId xmlns:a16="http://schemas.microsoft.com/office/drawing/2014/main" id="{3540BC63-3768-A707-40AC-B657E5F65D20}"/>
              </a:ext>
            </a:extLst>
          </p:cNvPr>
          <p:cNvPicPr>
            <a:picLocks noChangeAspect="1"/>
          </p:cNvPicPr>
          <p:nvPr/>
        </p:nvPicPr>
        <p:blipFill>
          <a:blip r:embed="rId5"/>
          <a:stretch>
            <a:fillRect/>
          </a:stretch>
        </p:blipFill>
        <p:spPr>
          <a:xfrm>
            <a:off x="9506278" y="4625318"/>
            <a:ext cx="3810868" cy="20959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02306"/>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Summary: Effective Backlog Management in Scrum</a:t>
            </a:r>
            <a:endParaRPr lang="en-US" sz="4450" dirty="0"/>
          </a:p>
        </p:txBody>
      </p:sp>
      <p:sp>
        <p:nvSpPr>
          <p:cNvPr id="4" name="Text 1"/>
          <p:cNvSpPr/>
          <p:nvPr/>
        </p:nvSpPr>
        <p:spPr>
          <a:xfrm>
            <a:off x="6280190" y="3768804"/>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Managing a backlog in Scrum involves continuous refinement, prioritization, and communication. The product owner plays a crucial role in ensuring that the backlog is well-maintained and that the team is always working on the most valuable tasks.</a:t>
            </a:r>
            <a:endParaRPr lang="en-US" sz="1750" dirty="0"/>
          </a:p>
        </p:txBody>
      </p:sp>
      <p:sp>
        <p:nvSpPr>
          <p:cNvPr id="5" name="Text 2"/>
          <p:cNvSpPr/>
          <p:nvPr/>
        </p:nvSpPr>
        <p:spPr>
          <a:xfrm>
            <a:off x="6280190" y="54755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A well-managed product backlog aligns with the product vision, adapts to changes, and supports efficient sprint execution. By following these practices, teams can ensure that they remain focused, productive, and aligned with the project's goals.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33744"/>
          </a:xfrm>
          <a:prstGeom prst="rect">
            <a:avLst/>
          </a:prstGeom>
        </p:spPr>
      </p:pic>
      <p:sp>
        <p:nvSpPr>
          <p:cNvPr id="3" name="Text 0"/>
          <p:cNvSpPr/>
          <p:nvPr/>
        </p:nvSpPr>
        <p:spPr>
          <a:xfrm>
            <a:off x="653415" y="2847142"/>
            <a:ext cx="10128409" cy="583406"/>
          </a:xfrm>
          <a:prstGeom prst="rect">
            <a:avLst/>
          </a:prstGeom>
          <a:noFill/>
          <a:ln/>
        </p:spPr>
        <p:txBody>
          <a:bodyPr wrap="none" lIns="0" tIns="0" rIns="0" bIns="0" rtlCol="0" anchor="t"/>
          <a:lstStyle/>
          <a:p>
            <a:pPr marL="0" indent="0">
              <a:lnSpc>
                <a:spcPts val="4550"/>
              </a:lnSpc>
              <a:buNone/>
            </a:pPr>
            <a:r>
              <a:rPr lang="en-US" sz="3650" dirty="0">
                <a:solidFill>
                  <a:srgbClr val="403CCF"/>
                </a:solidFill>
                <a:latin typeface="Libre Baskerville" pitchFamily="34" charset="0"/>
                <a:ea typeface="Libre Baskerville" pitchFamily="34" charset="-122"/>
                <a:cs typeface="Libre Baskerville" pitchFamily="34" charset="-120"/>
              </a:rPr>
              <a:t>Key Responsibilities of the Product Owner</a:t>
            </a:r>
            <a:endParaRPr lang="en-US" sz="3650" dirty="0"/>
          </a:p>
        </p:txBody>
      </p:sp>
      <p:sp>
        <p:nvSpPr>
          <p:cNvPr id="4" name="Shape 1"/>
          <p:cNvSpPr/>
          <p:nvPr/>
        </p:nvSpPr>
        <p:spPr>
          <a:xfrm>
            <a:off x="653415" y="3920609"/>
            <a:ext cx="326707" cy="326708"/>
          </a:xfrm>
          <a:prstGeom prst="roundRect">
            <a:avLst>
              <a:gd name="adj" fmla="val 8572"/>
            </a:avLst>
          </a:prstGeom>
          <a:solidFill>
            <a:srgbClr val="EAE8F3"/>
          </a:solidFill>
          <a:ln/>
        </p:spPr>
        <p:txBody>
          <a:bodyPr/>
          <a:lstStyle/>
          <a:p>
            <a:endParaRPr lang="en-US"/>
          </a:p>
        </p:txBody>
      </p:sp>
      <p:sp>
        <p:nvSpPr>
          <p:cNvPr id="5" name="Text 2"/>
          <p:cNvSpPr/>
          <p:nvPr/>
        </p:nvSpPr>
        <p:spPr>
          <a:xfrm>
            <a:off x="1166813" y="3920609"/>
            <a:ext cx="4606647" cy="291703"/>
          </a:xfrm>
          <a:prstGeom prst="rect">
            <a:avLst/>
          </a:prstGeom>
          <a:noFill/>
          <a:ln/>
        </p:spPr>
        <p:txBody>
          <a:bodyPr wrap="none" lIns="0" tIns="0" rIns="0" bIns="0" rtlCol="0" anchor="t"/>
          <a:lstStyle/>
          <a:p>
            <a:pPr marL="0" indent="0">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Clearly Express Product Backlog Items</a:t>
            </a:r>
            <a:endParaRPr lang="en-US" sz="1800" dirty="0"/>
          </a:p>
        </p:txBody>
      </p:sp>
      <p:sp>
        <p:nvSpPr>
          <p:cNvPr id="6" name="Text 3"/>
          <p:cNvSpPr/>
          <p:nvPr/>
        </p:nvSpPr>
        <p:spPr>
          <a:xfrm>
            <a:off x="1166813" y="4324231"/>
            <a:ext cx="6055043" cy="597218"/>
          </a:xfrm>
          <a:prstGeom prst="rect">
            <a:avLst/>
          </a:prstGeom>
          <a:noFill/>
          <a:ln/>
        </p:spPr>
        <p:txBody>
          <a:bodyPr wrap="square" lIns="0" tIns="0" rIns="0" bIns="0" rtlCol="0" anchor="t"/>
          <a:lstStyle/>
          <a:p>
            <a:pPr marL="0" indent="0">
              <a:lnSpc>
                <a:spcPts val="2350"/>
              </a:lnSpc>
              <a:buNone/>
            </a:pPr>
            <a:r>
              <a:rPr lang="en-US" sz="1450" dirty="0">
                <a:solidFill>
                  <a:srgbClr val="49495A"/>
                </a:solidFill>
                <a:latin typeface="Open Sans" pitchFamily="34" charset="0"/>
                <a:ea typeface="Open Sans" pitchFamily="34" charset="-122"/>
                <a:cs typeface="Open Sans" pitchFamily="34" charset="-120"/>
              </a:rPr>
              <a:t>Ensure each item is well-defined and understood by the development team.</a:t>
            </a:r>
            <a:endParaRPr lang="en-US" sz="1450" dirty="0"/>
          </a:p>
        </p:txBody>
      </p:sp>
      <p:sp>
        <p:nvSpPr>
          <p:cNvPr id="7" name="Shape 4"/>
          <p:cNvSpPr/>
          <p:nvPr/>
        </p:nvSpPr>
        <p:spPr>
          <a:xfrm>
            <a:off x="7408545" y="3920609"/>
            <a:ext cx="326707" cy="326708"/>
          </a:xfrm>
          <a:prstGeom prst="roundRect">
            <a:avLst>
              <a:gd name="adj" fmla="val 8572"/>
            </a:avLst>
          </a:prstGeom>
          <a:solidFill>
            <a:srgbClr val="EAE8F3"/>
          </a:solidFill>
          <a:ln/>
        </p:spPr>
        <p:txBody>
          <a:bodyPr/>
          <a:lstStyle/>
          <a:p>
            <a:endParaRPr lang="en-US"/>
          </a:p>
        </p:txBody>
      </p:sp>
      <p:sp>
        <p:nvSpPr>
          <p:cNvPr id="8" name="Text 5"/>
          <p:cNvSpPr/>
          <p:nvPr/>
        </p:nvSpPr>
        <p:spPr>
          <a:xfrm>
            <a:off x="7921943" y="3920609"/>
            <a:ext cx="2333744" cy="291703"/>
          </a:xfrm>
          <a:prstGeom prst="rect">
            <a:avLst/>
          </a:prstGeom>
          <a:noFill/>
          <a:ln/>
        </p:spPr>
        <p:txBody>
          <a:bodyPr wrap="none" lIns="0" tIns="0" rIns="0" bIns="0" rtlCol="0" anchor="t"/>
          <a:lstStyle/>
          <a:p>
            <a:pPr marL="0" indent="0">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Order the Backlog</a:t>
            </a:r>
            <a:endParaRPr lang="en-US" sz="1800" dirty="0"/>
          </a:p>
        </p:txBody>
      </p:sp>
      <p:sp>
        <p:nvSpPr>
          <p:cNvPr id="9" name="Text 6"/>
          <p:cNvSpPr/>
          <p:nvPr/>
        </p:nvSpPr>
        <p:spPr>
          <a:xfrm>
            <a:off x="7921943" y="4324231"/>
            <a:ext cx="6055043" cy="597218"/>
          </a:xfrm>
          <a:prstGeom prst="rect">
            <a:avLst/>
          </a:prstGeom>
          <a:noFill/>
          <a:ln/>
        </p:spPr>
        <p:txBody>
          <a:bodyPr wrap="square" lIns="0" tIns="0" rIns="0" bIns="0" rtlCol="0" anchor="t"/>
          <a:lstStyle/>
          <a:p>
            <a:pPr marL="0" indent="0">
              <a:lnSpc>
                <a:spcPts val="2350"/>
              </a:lnSpc>
              <a:buNone/>
            </a:pPr>
            <a:r>
              <a:rPr lang="en-US" sz="1450" dirty="0">
                <a:solidFill>
                  <a:srgbClr val="49495A"/>
                </a:solidFill>
                <a:latin typeface="Open Sans" pitchFamily="34" charset="0"/>
                <a:ea typeface="Open Sans" pitchFamily="34" charset="-122"/>
                <a:cs typeface="Open Sans" pitchFamily="34" charset="-120"/>
              </a:rPr>
              <a:t>Prioritize items to best achieve project goals, continuously re-evaluating based on feedback and changes.</a:t>
            </a:r>
            <a:endParaRPr lang="en-US" sz="1450" dirty="0"/>
          </a:p>
        </p:txBody>
      </p:sp>
      <p:sp>
        <p:nvSpPr>
          <p:cNvPr id="10" name="Shape 7"/>
          <p:cNvSpPr/>
          <p:nvPr/>
        </p:nvSpPr>
        <p:spPr>
          <a:xfrm>
            <a:off x="653415" y="5318165"/>
            <a:ext cx="326707" cy="326708"/>
          </a:xfrm>
          <a:prstGeom prst="roundRect">
            <a:avLst>
              <a:gd name="adj" fmla="val 8572"/>
            </a:avLst>
          </a:prstGeom>
          <a:solidFill>
            <a:srgbClr val="EAE8F3"/>
          </a:solidFill>
          <a:ln/>
        </p:spPr>
        <p:txBody>
          <a:bodyPr/>
          <a:lstStyle/>
          <a:p>
            <a:endParaRPr lang="en-US"/>
          </a:p>
        </p:txBody>
      </p:sp>
      <p:sp>
        <p:nvSpPr>
          <p:cNvPr id="11" name="Text 8"/>
          <p:cNvSpPr/>
          <p:nvPr/>
        </p:nvSpPr>
        <p:spPr>
          <a:xfrm>
            <a:off x="1166813" y="5318165"/>
            <a:ext cx="2333744" cy="291703"/>
          </a:xfrm>
          <a:prstGeom prst="rect">
            <a:avLst/>
          </a:prstGeom>
          <a:noFill/>
          <a:ln/>
        </p:spPr>
        <p:txBody>
          <a:bodyPr wrap="none" lIns="0" tIns="0" rIns="0" bIns="0" rtlCol="0" anchor="t"/>
          <a:lstStyle/>
          <a:p>
            <a:pPr marL="0" indent="0">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Optimize Value</a:t>
            </a:r>
            <a:endParaRPr lang="en-US" sz="1800" dirty="0"/>
          </a:p>
        </p:txBody>
      </p:sp>
      <p:sp>
        <p:nvSpPr>
          <p:cNvPr id="12" name="Text 9"/>
          <p:cNvSpPr/>
          <p:nvPr/>
        </p:nvSpPr>
        <p:spPr>
          <a:xfrm>
            <a:off x="1166813" y="5721787"/>
            <a:ext cx="6055043" cy="597218"/>
          </a:xfrm>
          <a:prstGeom prst="rect">
            <a:avLst/>
          </a:prstGeom>
          <a:noFill/>
          <a:ln/>
        </p:spPr>
        <p:txBody>
          <a:bodyPr wrap="square" lIns="0" tIns="0" rIns="0" bIns="0" rtlCol="0" anchor="t"/>
          <a:lstStyle/>
          <a:p>
            <a:pPr marL="0" indent="0">
              <a:lnSpc>
                <a:spcPts val="2350"/>
              </a:lnSpc>
              <a:buNone/>
            </a:pPr>
            <a:r>
              <a:rPr lang="en-US" sz="1450" dirty="0">
                <a:solidFill>
                  <a:srgbClr val="49495A"/>
                </a:solidFill>
                <a:latin typeface="Open Sans" pitchFamily="34" charset="0"/>
                <a:ea typeface="Open Sans" pitchFamily="34" charset="-122"/>
                <a:cs typeface="Open Sans" pitchFamily="34" charset="-120"/>
              </a:rPr>
              <a:t>Maximize the value of work performed by making trade-offs between features and tasks.</a:t>
            </a:r>
            <a:endParaRPr lang="en-US" sz="1450" dirty="0"/>
          </a:p>
        </p:txBody>
      </p:sp>
      <p:sp>
        <p:nvSpPr>
          <p:cNvPr id="13" name="Shape 10"/>
          <p:cNvSpPr/>
          <p:nvPr/>
        </p:nvSpPr>
        <p:spPr>
          <a:xfrm>
            <a:off x="7408545" y="5318165"/>
            <a:ext cx="326707" cy="326708"/>
          </a:xfrm>
          <a:prstGeom prst="roundRect">
            <a:avLst>
              <a:gd name="adj" fmla="val 8572"/>
            </a:avLst>
          </a:prstGeom>
          <a:solidFill>
            <a:srgbClr val="EAE8F3"/>
          </a:solidFill>
          <a:ln/>
        </p:spPr>
        <p:txBody>
          <a:bodyPr/>
          <a:lstStyle/>
          <a:p>
            <a:endParaRPr lang="en-US"/>
          </a:p>
        </p:txBody>
      </p:sp>
      <p:sp>
        <p:nvSpPr>
          <p:cNvPr id="14" name="Text 11"/>
          <p:cNvSpPr/>
          <p:nvPr/>
        </p:nvSpPr>
        <p:spPr>
          <a:xfrm>
            <a:off x="7921943" y="5318165"/>
            <a:ext cx="2536627" cy="291703"/>
          </a:xfrm>
          <a:prstGeom prst="rect">
            <a:avLst/>
          </a:prstGeom>
          <a:noFill/>
          <a:ln/>
        </p:spPr>
        <p:txBody>
          <a:bodyPr wrap="none" lIns="0" tIns="0" rIns="0" bIns="0" rtlCol="0" anchor="t"/>
          <a:lstStyle/>
          <a:p>
            <a:pPr marL="0" indent="0">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Ensure Transparency</a:t>
            </a:r>
            <a:endParaRPr lang="en-US" sz="1800" dirty="0"/>
          </a:p>
        </p:txBody>
      </p:sp>
      <p:sp>
        <p:nvSpPr>
          <p:cNvPr id="15" name="Text 12"/>
          <p:cNvSpPr/>
          <p:nvPr/>
        </p:nvSpPr>
        <p:spPr>
          <a:xfrm>
            <a:off x="7921943" y="5721787"/>
            <a:ext cx="6055043" cy="298609"/>
          </a:xfrm>
          <a:prstGeom prst="rect">
            <a:avLst/>
          </a:prstGeom>
          <a:noFill/>
          <a:ln/>
        </p:spPr>
        <p:txBody>
          <a:bodyPr wrap="none" lIns="0" tIns="0" rIns="0" bIns="0" rtlCol="0" anchor="t"/>
          <a:lstStyle/>
          <a:p>
            <a:pPr marL="0" indent="0">
              <a:lnSpc>
                <a:spcPts val="2350"/>
              </a:lnSpc>
              <a:buNone/>
            </a:pPr>
            <a:r>
              <a:rPr lang="en-US" sz="1450" dirty="0">
                <a:solidFill>
                  <a:srgbClr val="49495A"/>
                </a:solidFill>
                <a:latin typeface="Open Sans" pitchFamily="34" charset="0"/>
                <a:ea typeface="Open Sans" pitchFamily="34" charset="-122"/>
                <a:cs typeface="Open Sans" pitchFamily="34" charset="-120"/>
              </a:rPr>
              <a:t>Keep the backlog visible and up-to-date for all stakeholders.</a:t>
            </a:r>
            <a:endParaRPr lang="en-US" sz="1450" dirty="0"/>
          </a:p>
        </p:txBody>
      </p:sp>
      <p:sp>
        <p:nvSpPr>
          <p:cNvPr id="16" name="Shape 13"/>
          <p:cNvSpPr/>
          <p:nvPr/>
        </p:nvSpPr>
        <p:spPr>
          <a:xfrm>
            <a:off x="653415" y="6715720"/>
            <a:ext cx="326707" cy="326708"/>
          </a:xfrm>
          <a:prstGeom prst="roundRect">
            <a:avLst>
              <a:gd name="adj" fmla="val 8572"/>
            </a:avLst>
          </a:prstGeom>
          <a:solidFill>
            <a:srgbClr val="EAE8F3"/>
          </a:solidFill>
          <a:ln/>
        </p:spPr>
        <p:txBody>
          <a:bodyPr/>
          <a:lstStyle/>
          <a:p>
            <a:endParaRPr lang="en-US"/>
          </a:p>
        </p:txBody>
      </p:sp>
      <p:sp>
        <p:nvSpPr>
          <p:cNvPr id="17" name="Text 14"/>
          <p:cNvSpPr/>
          <p:nvPr/>
        </p:nvSpPr>
        <p:spPr>
          <a:xfrm>
            <a:off x="1166813" y="6715720"/>
            <a:ext cx="2920960" cy="291703"/>
          </a:xfrm>
          <a:prstGeom prst="rect">
            <a:avLst/>
          </a:prstGeom>
          <a:noFill/>
          <a:ln/>
        </p:spPr>
        <p:txBody>
          <a:bodyPr wrap="none" lIns="0" tIns="0" rIns="0" bIns="0" rtlCol="0" anchor="t"/>
          <a:lstStyle/>
          <a:p>
            <a:pPr marL="0" indent="0">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Facilitate Understanding</a:t>
            </a:r>
            <a:endParaRPr lang="en-US" sz="1800" dirty="0"/>
          </a:p>
        </p:txBody>
      </p:sp>
      <p:sp>
        <p:nvSpPr>
          <p:cNvPr id="18" name="Text 15"/>
          <p:cNvSpPr/>
          <p:nvPr/>
        </p:nvSpPr>
        <p:spPr>
          <a:xfrm>
            <a:off x="1166813" y="7119342"/>
            <a:ext cx="12810173" cy="597218"/>
          </a:xfrm>
          <a:prstGeom prst="rect">
            <a:avLst/>
          </a:prstGeom>
          <a:noFill/>
          <a:ln/>
        </p:spPr>
        <p:txBody>
          <a:bodyPr wrap="square" lIns="0" tIns="0" rIns="0" bIns="0" rtlCol="0" anchor="t"/>
          <a:lstStyle/>
          <a:p>
            <a:pPr marL="0" indent="0">
              <a:lnSpc>
                <a:spcPts val="2350"/>
              </a:lnSpc>
              <a:buNone/>
            </a:pPr>
            <a:r>
              <a:rPr lang="en-US" sz="1450" dirty="0">
                <a:solidFill>
                  <a:srgbClr val="49495A"/>
                </a:solidFill>
                <a:latin typeface="Open Sans" pitchFamily="34" charset="0"/>
                <a:ea typeface="Open Sans" pitchFamily="34" charset="-122"/>
                <a:cs typeface="Open Sans" pitchFamily="34" charset="-120"/>
              </a:rPr>
              <a:t>Ensure the development team understands backlog items to the level </a:t>
            </a:r>
          </a:p>
          <a:p>
            <a:pPr marL="0" indent="0">
              <a:lnSpc>
                <a:spcPts val="2350"/>
              </a:lnSpc>
              <a:buNone/>
            </a:pPr>
            <a:r>
              <a:rPr lang="en-US" sz="1450" dirty="0">
                <a:solidFill>
                  <a:srgbClr val="49495A"/>
                </a:solidFill>
                <a:latin typeface="Open Sans" pitchFamily="34" charset="0"/>
                <a:ea typeface="Open Sans" pitchFamily="34" charset="-122"/>
                <a:cs typeface="Open Sans" pitchFamily="34" charset="-120"/>
              </a:rPr>
              <a:t>needed.  May involve discussions, clarifications, and additional context</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358509"/>
            <a:ext cx="7516416"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Establish a Product Vision</a:t>
            </a:r>
            <a:endParaRPr lang="en-US" sz="4450" dirty="0"/>
          </a:p>
        </p:txBody>
      </p:sp>
      <p:sp>
        <p:nvSpPr>
          <p:cNvPr id="3" name="Text 1"/>
          <p:cNvSpPr/>
          <p:nvPr/>
        </p:nvSpPr>
        <p:spPr>
          <a:xfrm>
            <a:off x="793790" y="3634264"/>
            <a:ext cx="4342686"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Collaborate with Stakeholders</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Understand the product's overall goals and long-term vision to guide backlog prioritization. This ensures that the backlog items align with the broader objectives of the project.</a:t>
            </a:r>
            <a:endParaRPr lang="en-US" sz="1750" dirty="0"/>
          </a:p>
        </p:txBody>
      </p:sp>
      <p:sp>
        <p:nvSpPr>
          <p:cNvPr id="5" name="Text 3"/>
          <p:cNvSpPr/>
          <p:nvPr/>
        </p:nvSpPr>
        <p:spPr>
          <a:xfrm>
            <a:off x="7599521" y="3634264"/>
            <a:ext cx="4745117"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Create User Personas and Stories</a:t>
            </a:r>
            <a:endParaRPr lang="en-US" sz="2200" dirty="0"/>
          </a:p>
        </p:txBody>
      </p:sp>
      <p:sp>
        <p:nvSpPr>
          <p:cNvPr id="6" name="Text 4"/>
          <p:cNvSpPr/>
          <p:nvPr/>
        </p:nvSpPr>
        <p:spPr>
          <a:xfrm>
            <a:off x="7599521"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Develop detailed user personas and write user stories to provide context and ensure that backlog items are aligned with actual user needs and expectations.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696"/>
          </a:xfrm>
          <a:prstGeom prst="rect">
            <a:avLst/>
          </a:prstGeom>
        </p:spPr>
      </p:pic>
      <p:sp>
        <p:nvSpPr>
          <p:cNvPr id="3" name="Text 0"/>
          <p:cNvSpPr/>
          <p:nvPr/>
        </p:nvSpPr>
        <p:spPr>
          <a:xfrm>
            <a:off x="6240423" y="592455"/>
            <a:ext cx="7635954" cy="1346597"/>
          </a:xfrm>
          <a:prstGeom prst="rect">
            <a:avLst/>
          </a:prstGeom>
          <a:noFill/>
          <a:ln/>
        </p:spPr>
        <p:txBody>
          <a:bodyPr wrap="square" lIns="0" tIns="0" rIns="0" bIns="0" rtlCol="0" anchor="t"/>
          <a:lstStyle/>
          <a:p>
            <a:pPr marL="0" indent="0">
              <a:lnSpc>
                <a:spcPts val="5300"/>
              </a:lnSpc>
              <a:buNone/>
            </a:pPr>
            <a:r>
              <a:rPr lang="en-US" sz="4200" dirty="0">
                <a:solidFill>
                  <a:srgbClr val="403CCF"/>
                </a:solidFill>
                <a:latin typeface="Libre Baskerville" pitchFamily="34" charset="0"/>
                <a:ea typeface="Libre Baskerville" pitchFamily="34" charset="-122"/>
                <a:cs typeface="Libre Baskerville" pitchFamily="34" charset="-120"/>
              </a:rPr>
              <a:t>Create and Prioritize the Backlog</a:t>
            </a:r>
            <a:endParaRPr lang="en-US" sz="4200" dirty="0"/>
          </a:p>
        </p:txBody>
      </p:sp>
      <p:pic>
        <p:nvPicPr>
          <p:cNvPr id="4" name="Image 1" descr="preencoded.png"/>
          <p:cNvPicPr>
            <a:picLocks noChangeAspect="1"/>
          </p:cNvPicPr>
          <p:nvPr/>
        </p:nvPicPr>
        <p:blipFill>
          <a:blip r:embed="rId4"/>
          <a:stretch>
            <a:fillRect/>
          </a:stretch>
        </p:blipFill>
        <p:spPr>
          <a:xfrm>
            <a:off x="6240423" y="2262188"/>
            <a:ext cx="1077278" cy="1723549"/>
          </a:xfrm>
          <a:prstGeom prst="rect">
            <a:avLst/>
          </a:prstGeom>
        </p:spPr>
      </p:pic>
      <p:sp>
        <p:nvSpPr>
          <p:cNvPr id="5" name="Text 1"/>
          <p:cNvSpPr/>
          <p:nvPr/>
        </p:nvSpPr>
        <p:spPr>
          <a:xfrm>
            <a:off x="7640836" y="2477572"/>
            <a:ext cx="5643801" cy="336590"/>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Write Clear Product Backlog Items (PBIs)</a:t>
            </a:r>
            <a:endParaRPr lang="en-US" sz="2100" dirty="0"/>
          </a:p>
        </p:txBody>
      </p:sp>
      <p:sp>
        <p:nvSpPr>
          <p:cNvPr id="6" name="Text 2"/>
          <p:cNvSpPr/>
          <p:nvPr/>
        </p:nvSpPr>
        <p:spPr>
          <a:xfrm>
            <a:off x="7640836" y="2943344"/>
            <a:ext cx="6235541"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Ensure each item is concise, clear, and includes acceptance criteria.</a:t>
            </a:r>
            <a:endParaRPr lang="en-US" sz="1650" dirty="0"/>
          </a:p>
        </p:txBody>
      </p:sp>
      <p:pic>
        <p:nvPicPr>
          <p:cNvPr id="7" name="Image 2" descr="preencoded.png"/>
          <p:cNvPicPr>
            <a:picLocks noChangeAspect="1"/>
          </p:cNvPicPr>
          <p:nvPr/>
        </p:nvPicPr>
        <p:blipFill>
          <a:blip r:embed="rId5"/>
          <a:stretch>
            <a:fillRect/>
          </a:stretch>
        </p:blipFill>
        <p:spPr>
          <a:xfrm>
            <a:off x="6240423" y="3985736"/>
            <a:ext cx="1077278" cy="1930956"/>
          </a:xfrm>
          <a:prstGeom prst="rect">
            <a:avLst/>
          </a:prstGeom>
        </p:spPr>
      </p:pic>
      <p:sp>
        <p:nvSpPr>
          <p:cNvPr id="8" name="Text 3"/>
          <p:cNvSpPr/>
          <p:nvPr/>
        </p:nvSpPr>
        <p:spPr>
          <a:xfrm>
            <a:off x="7640836" y="4201120"/>
            <a:ext cx="4712970" cy="336590"/>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Prioritize Based on Business Value</a:t>
            </a:r>
            <a:endParaRPr lang="en-US" sz="2100" dirty="0"/>
          </a:p>
        </p:txBody>
      </p:sp>
      <p:sp>
        <p:nvSpPr>
          <p:cNvPr id="9" name="Text 4"/>
          <p:cNvSpPr/>
          <p:nvPr/>
        </p:nvSpPr>
        <p:spPr>
          <a:xfrm>
            <a:off x="7640836" y="4666893"/>
            <a:ext cx="6235541" cy="1034415"/>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Work with the Product Owner and stakeholders to prioritize high-value items using techniques like MoSCoW or the Kano model.</a:t>
            </a:r>
            <a:endParaRPr lang="en-US" sz="1650" dirty="0"/>
          </a:p>
        </p:txBody>
      </p:sp>
      <p:pic>
        <p:nvPicPr>
          <p:cNvPr id="10" name="Image 3" descr="preencoded.png"/>
          <p:cNvPicPr>
            <a:picLocks noChangeAspect="1"/>
          </p:cNvPicPr>
          <p:nvPr/>
        </p:nvPicPr>
        <p:blipFill>
          <a:blip r:embed="rId6"/>
          <a:stretch>
            <a:fillRect/>
          </a:stretch>
        </p:blipFill>
        <p:spPr>
          <a:xfrm>
            <a:off x="6240423" y="5916692"/>
            <a:ext cx="1077278" cy="1723549"/>
          </a:xfrm>
          <a:prstGeom prst="rect">
            <a:avLst/>
          </a:prstGeom>
        </p:spPr>
      </p:pic>
      <p:sp>
        <p:nvSpPr>
          <p:cNvPr id="11" name="Text 5"/>
          <p:cNvSpPr/>
          <p:nvPr/>
        </p:nvSpPr>
        <p:spPr>
          <a:xfrm>
            <a:off x="7640836" y="6132076"/>
            <a:ext cx="3071336" cy="336590"/>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Include Dependencies</a:t>
            </a:r>
            <a:endParaRPr lang="en-US" sz="2100" dirty="0"/>
          </a:p>
        </p:txBody>
      </p:sp>
      <p:sp>
        <p:nvSpPr>
          <p:cNvPr id="12" name="Text 6"/>
          <p:cNvSpPr/>
          <p:nvPr/>
        </p:nvSpPr>
        <p:spPr>
          <a:xfrm>
            <a:off x="7640836" y="6597848"/>
            <a:ext cx="6235541"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Be mindful of technical dependencies and adjust priorities to avoid bottlenecks.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358509"/>
            <a:ext cx="5670590"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Estimate Effort</a:t>
            </a:r>
            <a:endParaRPr lang="en-US" sz="4450" dirty="0"/>
          </a:p>
        </p:txBody>
      </p:sp>
      <p:sp>
        <p:nvSpPr>
          <p:cNvPr id="3" name="Text 1"/>
          <p:cNvSpPr/>
          <p:nvPr/>
        </p:nvSpPr>
        <p:spPr>
          <a:xfrm>
            <a:off x="793790" y="3634264"/>
            <a:ext cx="4555808"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Involve the Team in Estimation</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Use methods like Planning Poker or T-shirt sizing to assign story points and estimate the relative effort of each backlog item. This collaborative approach ensures that the entire team has input on the complexity of tasks.</a:t>
            </a:r>
            <a:endParaRPr lang="en-US" sz="1750" dirty="0"/>
          </a:p>
        </p:txBody>
      </p:sp>
      <p:sp>
        <p:nvSpPr>
          <p:cNvPr id="5" name="Text 3"/>
          <p:cNvSpPr/>
          <p:nvPr/>
        </p:nvSpPr>
        <p:spPr>
          <a:xfrm>
            <a:off x="7599521" y="3634264"/>
            <a:ext cx="3568779"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Balance Effort and Value</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Ensure the team's capacity is reflected in the estimations so the items selected for each sprint are realistic and achievable. This balance helps maintain a sustainable pace and delivers value consistently.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6135" y="750689"/>
            <a:ext cx="7664529" cy="1320879"/>
          </a:xfrm>
          <a:prstGeom prst="rect">
            <a:avLst/>
          </a:prstGeom>
          <a:noFill/>
          <a:ln/>
        </p:spPr>
        <p:txBody>
          <a:bodyPr wrap="square" lIns="0" tIns="0" rIns="0" bIns="0" rtlCol="0" anchor="t"/>
          <a:lstStyle/>
          <a:p>
            <a:pPr marL="0" indent="0">
              <a:lnSpc>
                <a:spcPts val="5200"/>
              </a:lnSpc>
              <a:buNone/>
            </a:pPr>
            <a:r>
              <a:rPr lang="en-US" sz="4150" dirty="0">
                <a:solidFill>
                  <a:srgbClr val="403CCF"/>
                </a:solidFill>
                <a:latin typeface="Libre Baskerville" pitchFamily="34" charset="0"/>
                <a:ea typeface="Libre Baskerville" pitchFamily="34" charset="-122"/>
                <a:cs typeface="Libre Baskerville" pitchFamily="34" charset="-120"/>
              </a:rPr>
              <a:t>Continuous Backlog Refinement</a:t>
            </a:r>
            <a:endParaRPr lang="en-US" sz="4150" dirty="0"/>
          </a:p>
        </p:txBody>
      </p:sp>
      <p:sp>
        <p:nvSpPr>
          <p:cNvPr id="4" name="Shape 1"/>
          <p:cNvSpPr/>
          <p:nvPr/>
        </p:nvSpPr>
        <p:spPr>
          <a:xfrm>
            <a:off x="6531650" y="2388513"/>
            <a:ext cx="22860" cy="5090398"/>
          </a:xfrm>
          <a:prstGeom prst="roundRect">
            <a:avLst>
              <a:gd name="adj" fmla="val 138692"/>
            </a:avLst>
          </a:prstGeom>
          <a:solidFill>
            <a:srgbClr val="D0CED9"/>
          </a:solidFill>
          <a:ln/>
        </p:spPr>
        <p:txBody>
          <a:bodyPr/>
          <a:lstStyle/>
          <a:p>
            <a:endParaRPr lang="en-US"/>
          </a:p>
        </p:txBody>
      </p:sp>
      <p:sp>
        <p:nvSpPr>
          <p:cNvPr id="5" name="Shape 2"/>
          <p:cNvSpPr/>
          <p:nvPr/>
        </p:nvSpPr>
        <p:spPr>
          <a:xfrm>
            <a:off x="6757988" y="2852618"/>
            <a:ext cx="739735" cy="22860"/>
          </a:xfrm>
          <a:prstGeom prst="roundRect">
            <a:avLst>
              <a:gd name="adj" fmla="val 138692"/>
            </a:avLst>
          </a:prstGeom>
          <a:solidFill>
            <a:srgbClr val="D0CED9"/>
          </a:solidFill>
          <a:ln/>
        </p:spPr>
        <p:txBody>
          <a:bodyPr/>
          <a:lstStyle/>
          <a:p>
            <a:endParaRPr lang="en-US"/>
          </a:p>
        </p:txBody>
      </p:sp>
      <p:sp>
        <p:nvSpPr>
          <p:cNvPr id="6" name="Shape 3"/>
          <p:cNvSpPr/>
          <p:nvPr/>
        </p:nvSpPr>
        <p:spPr>
          <a:xfrm>
            <a:off x="6305312" y="2626281"/>
            <a:ext cx="475536" cy="475536"/>
          </a:xfrm>
          <a:prstGeom prst="roundRect">
            <a:avLst>
              <a:gd name="adj" fmla="val 6667"/>
            </a:avLst>
          </a:prstGeom>
          <a:solidFill>
            <a:srgbClr val="EAE8F3"/>
          </a:solidFill>
          <a:ln/>
        </p:spPr>
        <p:txBody>
          <a:bodyPr/>
          <a:lstStyle/>
          <a:p>
            <a:endParaRPr lang="en-US"/>
          </a:p>
        </p:txBody>
      </p:sp>
      <p:sp>
        <p:nvSpPr>
          <p:cNvPr id="7" name="Text 4"/>
          <p:cNvSpPr/>
          <p:nvPr/>
        </p:nvSpPr>
        <p:spPr>
          <a:xfrm>
            <a:off x="6472357" y="2705457"/>
            <a:ext cx="141446" cy="317063"/>
          </a:xfrm>
          <a:prstGeom prst="rect">
            <a:avLst/>
          </a:prstGeom>
          <a:noFill/>
          <a:ln/>
        </p:spPr>
        <p:txBody>
          <a:bodyPr wrap="none" lIns="0" tIns="0" rIns="0" bIns="0" rtlCol="0" anchor="t"/>
          <a:lstStyle/>
          <a:p>
            <a:pPr marL="0" indent="0" algn="ctr">
              <a:lnSpc>
                <a:spcPts val="2450"/>
              </a:lnSpc>
              <a:buNone/>
            </a:pPr>
            <a:r>
              <a:rPr lang="en-US" sz="2450" dirty="0">
                <a:solidFill>
                  <a:srgbClr val="49495A"/>
                </a:solidFill>
                <a:latin typeface="Libre Baskerville" pitchFamily="34" charset="0"/>
                <a:ea typeface="Libre Baskerville" pitchFamily="34" charset="-122"/>
                <a:cs typeface="Libre Baskerville" pitchFamily="34" charset="-120"/>
              </a:rPr>
              <a:t>1</a:t>
            </a:r>
            <a:endParaRPr lang="en-US" sz="2450" dirty="0"/>
          </a:p>
        </p:txBody>
      </p:sp>
      <p:sp>
        <p:nvSpPr>
          <p:cNvPr id="8" name="Text 5"/>
          <p:cNvSpPr/>
          <p:nvPr/>
        </p:nvSpPr>
        <p:spPr>
          <a:xfrm>
            <a:off x="7705487" y="2599849"/>
            <a:ext cx="2918936"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Refinement Meetings</a:t>
            </a:r>
            <a:endParaRPr lang="en-US" sz="2050" dirty="0"/>
          </a:p>
        </p:txBody>
      </p:sp>
      <p:sp>
        <p:nvSpPr>
          <p:cNvPr id="9" name="Text 6"/>
          <p:cNvSpPr/>
          <p:nvPr/>
        </p:nvSpPr>
        <p:spPr>
          <a:xfrm>
            <a:off x="7705487" y="3056811"/>
            <a:ext cx="618517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Hold regular backlog refinement (or grooming) sessions with the team to review and refine items.</a:t>
            </a:r>
            <a:endParaRPr lang="en-US" sz="1650" dirty="0"/>
          </a:p>
        </p:txBody>
      </p:sp>
      <p:sp>
        <p:nvSpPr>
          <p:cNvPr id="10" name="Shape 7"/>
          <p:cNvSpPr/>
          <p:nvPr/>
        </p:nvSpPr>
        <p:spPr>
          <a:xfrm>
            <a:off x="6757988" y="4619863"/>
            <a:ext cx="739735" cy="22860"/>
          </a:xfrm>
          <a:prstGeom prst="roundRect">
            <a:avLst>
              <a:gd name="adj" fmla="val 138692"/>
            </a:avLst>
          </a:prstGeom>
          <a:solidFill>
            <a:srgbClr val="D0CED9"/>
          </a:solidFill>
          <a:ln/>
        </p:spPr>
        <p:txBody>
          <a:bodyPr/>
          <a:lstStyle/>
          <a:p>
            <a:endParaRPr lang="en-US"/>
          </a:p>
        </p:txBody>
      </p:sp>
      <p:sp>
        <p:nvSpPr>
          <p:cNvPr id="11" name="Shape 8"/>
          <p:cNvSpPr/>
          <p:nvPr/>
        </p:nvSpPr>
        <p:spPr>
          <a:xfrm>
            <a:off x="6305312" y="4393525"/>
            <a:ext cx="475536" cy="475536"/>
          </a:xfrm>
          <a:prstGeom prst="roundRect">
            <a:avLst>
              <a:gd name="adj" fmla="val 6667"/>
            </a:avLst>
          </a:prstGeom>
          <a:solidFill>
            <a:srgbClr val="EAE8F3"/>
          </a:solidFill>
          <a:ln/>
        </p:spPr>
        <p:txBody>
          <a:bodyPr/>
          <a:lstStyle/>
          <a:p>
            <a:endParaRPr lang="en-US"/>
          </a:p>
        </p:txBody>
      </p:sp>
      <p:sp>
        <p:nvSpPr>
          <p:cNvPr id="12" name="Text 9"/>
          <p:cNvSpPr/>
          <p:nvPr/>
        </p:nvSpPr>
        <p:spPr>
          <a:xfrm>
            <a:off x="6445448" y="4472702"/>
            <a:ext cx="195263" cy="317063"/>
          </a:xfrm>
          <a:prstGeom prst="rect">
            <a:avLst/>
          </a:prstGeom>
          <a:noFill/>
          <a:ln/>
        </p:spPr>
        <p:txBody>
          <a:bodyPr wrap="none" lIns="0" tIns="0" rIns="0" bIns="0" rtlCol="0" anchor="t"/>
          <a:lstStyle/>
          <a:p>
            <a:pPr marL="0" indent="0" algn="ctr">
              <a:lnSpc>
                <a:spcPts val="2450"/>
              </a:lnSpc>
              <a:buNone/>
            </a:pPr>
            <a:r>
              <a:rPr lang="en-US" sz="2450" dirty="0">
                <a:solidFill>
                  <a:srgbClr val="49495A"/>
                </a:solidFill>
                <a:latin typeface="Libre Baskerville" pitchFamily="34" charset="0"/>
                <a:ea typeface="Libre Baskerville" pitchFamily="34" charset="-122"/>
                <a:cs typeface="Libre Baskerville" pitchFamily="34" charset="-120"/>
              </a:rPr>
              <a:t>2</a:t>
            </a:r>
            <a:endParaRPr lang="en-US" sz="2450" dirty="0"/>
          </a:p>
        </p:txBody>
      </p:sp>
      <p:sp>
        <p:nvSpPr>
          <p:cNvPr id="13" name="Text 10"/>
          <p:cNvSpPr/>
          <p:nvPr/>
        </p:nvSpPr>
        <p:spPr>
          <a:xfrm>
            <a:off x="7705487" y="4367093"/>
            <a:ext cx="3349347"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Break Down Large Items</a:t>
            </a:r>
            <a:endParaRPr lang="en-US" sz="2050" dirty="0"/>
          </a:p>
        </p:txBody>
      </p:sp>
      <p:sp>
        <p:nvSpPr>
          <p:cNvPr id="14" name="Text 11"/>
          <p:cNvSpPr/>
          <p:nvPr/>
        </p:nvSpPr>
        <p:spPr>
          <a:xfrm>
            <a:off x="7705487" y="4824055"/>
            <a:ext cx="618517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Split epics or large user stories into smaller, actionable stories that can fit into a sprint.</a:t>
            </a:r>
            <a:endParaRPr lang="en-US" sz="1650" dirty="0"/>
          </a:p>
        </p:txBody>
      </p:sp>
      <p:sp>
        <p:nvSpPr>
          <p:cNvPr id="15" name="Shape 12"/>
          <p:cNvSpPr/>
          <p:nvPr/>
        </p:nvSpPr>
        <p:spPr>
          <a:xfrm>
            <a:off x="6757988" y="6387108"/>
            <a:ext cx="739735" cy="22860"/>
          </a:xfrm>
          <a:prstGeom prst="roundRect">
            <a:avLst>
              <a:gd name="adj" fmla="val 138692"/>
            </a:avLst>
          </a:prstGeom>
          <a:solidFill>
            <a:srgbClr val="D0CED9"/>
          </a:solidFill>
          <a:ln/>
        </p:spPr>
        <p:txBody>
          <a:bodyPr/>
          <a:lstStyle/>
          <a:p>
            <a:endParaRPr lang="en-US"/>
          </a:p>
        </p:txBody>
      </p:sp>
      <p:sp>
        <p:nvSpPr>
          <p:cNvPr id="16" name="Shape 13"/>
          <p:cNvSpPr/>
          <p:nvPr/>
        </p:nvSpPr>
        <p:spPr>
          <a:xfrm>
            <a:off x="6305312" y="6160770"/>
            <a:ext cx="475536" cy="475536"/>
          </a:xfrm>
          <a:prstGeom prst="roundRect">
            <a:avLst>
              <a:gd name="adj" fmla="val 6667"/>
            </a:avLst>
          </a:prstGeom>
          <a:solidFill>
            <a:srgbClr val="EAE8F3"/>
          </a:solidFill>
          <a:ln/>
        </p:spPr>
        <p:txBody>
          <a:bodyPr/>
          <a:lstStyle/>
          <a:p>
            <a:endParaRPr lang="en-US"/>
          </a:p>
        </p:txBody>
      </p:sp>
      <p:sp>
        <p:nvSpPr>
          <p:cNvPr id="17" name="Text 14"/>
          <p:cNvSpPr/>
          <p:nvPr/>
        </p:nvSpPr>
        <p:spPr>
          <a:xfrm>
            <a:off x="6445448" y="6239947"/>
            <a:ext cx="195263" cy="317063"/>
          </a:xfrm>
          <a:prstGeom prst="rect">
            <a:avLst/>
          </a:prstGeom>
          <a:noFill/>
          <a:ln/>
        </p:spPr>
        <p:txBody>
          <a:bodyPr wrap="none" lIns="0" tIns="0" rIns="0" bIns="0" rtlCol="0" anchor="t"/>
          <a:lstStyle/>
          <a:p>
            <a:pPr marL="0" indent="0" algn="ctr">
              <a:lnSpc>
                <a:spcPts val="2450"/>
              </a:lnSpc>
              <a:buNone/>
            </a:pPr>
            <a:r>
              <a:rPr lang="en-US" sz="2450" dirty="0">
                <a:solidFill>
                  <a:srgbClr val="49495A"/>
                </a:solidFill>
                <a:latin typeface="Libre Baskerville" pitchFamily="34" charset="0"/>
                <a:ea typeface="Libre Baskerville" pitchFamily="34" charset="-122"/>
                <a:cs typeface="Libre Baskerville" pitchFamily="34" charset="-120"/>
              </a:rPr>
              <a:t>3</a:t>
            </a:r>
            <a:endParaRPr lang="en-US" sz="2450" dirty="0"/>
          </a:p>
        </p:txBody>
      </p:sp>
      <p:sp>
        <p:nvSpPr>
          <p:cNvPr id="18" name="Text 15"/>
          <p:cNvSpPr/>
          <p:nvPr/>
        </p:nvSpPr>
        <p:spPr>
          <a:xfrm>
            <a:off x="7705487" y="6134338"/>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Update Priorities</a:t>
            </a:r>
            <a:endParaRPr lang="en-US" sz="2050" dirty="0"/>
          </a:p>
        </p:txBody>
      </p:sp>
      <p:sp>
        <p:nvSpPr>
          <p:cNvPr id="19" name="Text 16"/>
          <p:cNvSpPr/>
          <p:nvPr/>
        </p:nvSpPr>
        <p:spPr>
          <a:xfrm>
            <a:off x="7705487" y="6591300"/>
            <a:ext cx="618517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Continuously re-prioritize the backlog based on changing business needs, customer feedback, or new technical insights.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9804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Ensure Items are Ready for Sprints</a:t>
            </a:r>
            <a:endParaRPr lang="en-US" sz="4450" dirty="0"/>
          </a:p>
        </p:txBody>
      </p:sp>
      <p:sp>
        <p:nvSpPr>
          <p:cNvPr id="4" name="Shape 1"/>
          <p:cNvSpPr/>
          <p:nvPr/>
        </p:nvSpPr>
        <p:spPr>
          <a:xfrm>
            <a:off x="6280190" y="3255764"/>
            <a:ext cx="3664863" cy="3475792"/>
          </a:xfrm>
          <a:prstGeom prst="roundRect">
            <a:avLst>
              <a:gd name="adj" fmla="val 979"/>
            </a:avLst>
          </a:prstGeom>
          <a:solidFill>
            <a:srgbClr val="EAE8F3"/>
          </a:solidFill>
          <a:ln/>
        </p:spPr>
        <p:txBody>
          <a:bodyPr/>
          <a:lstStyle/>
          <a:p>
            <a:endParaRPr lang="en-US"/>
          </a:p>
        </p:txBody>
      </p:sp>
      <p:sp>
        <p:nvSpPr>
          <p:cNvPr id="5" name="Text 2"/>
          <p:cNvSpPr/>
          <p:nvPr/>
        </p:nvSpPr>
        <p:spPr>
          <a:xfrm>
            <a:off x="6507004" y="3482578"/>
            <a:ext cx="3211235" cy="708660"/>
          </a:xfrm>
          <a:prstGeom prst="rect">
            <a:avLst/>
          </a:prstGeom>
          <a:noFill/>
          <a:ln/>
        </p:spPr>
        <p:txBody>
          <a:bodyPr wrap="square" lIns="0" tIns="0" rIns="0" bIns="0" rtlCol="0" anchor="t"/>
          <a:lstStyle/>
          <a:p>
            <a:pPr marL="0" indent="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Definition of Ready (DoR)</a:t>
            </a:r>
            <a:endParaRPr lang="en-US" sz="2200" dirty="0"/>
          </a:p>
        </p:txBody>
      </p:sp>
      <p:sp>
        <p:nvSpPr>
          <p:cNvPr id="6" name="Text 3"/>
          <p:cNvSpPr/>
          <p:nvPr/>
        </p:nvSpPr>
        <p:spPr>
          <a:xfrm>
            <a:off x="6507004" y="4327327"/>
            <a:ext cx="3211235" cy="1814513"/>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Ensure that backlog items are clearly defined, estimated, and ready for development before they are added to a sprint.</a:t>
            </a:r>
            <a:endParaRPr lang="en-US" sz="1750" dirty="0"/>
          </a:p>
        </p:txBody>
      </p:sp>
      <p:sp>
        <p:nvSpPr>
          <p:cNvPr id="7" name="Shape 4"/>
          <p:cNvSpPr/>
          <p:nvPr/>
        </p:nvSpPr>
        <p:spPr>
          <a:xfrm>
            <a:off x="10171867" y="3255764"/>
            <a:ext cx="3664863" cy="3475792"/>
          </a:xfrm>
          <a:prstGeom prst="roundRect">
            <a:avLst>
              <a:gd name="adj" fmla="val 979"/>
            </a:avLst>
          </a:prstGeom>
          <a:solidFill>
            <a:srgbClr val="EAE8F3"/>
          </a:solidFill>
          <a:ln/>
        </p:spPr>
        <p:txBody>
          <a:bodyPr/>
          <a:lstStyle/>
          <a:p>
            <a:endParaRPr lang="en-US"/>
          </a:p>
        </p:txBody>
      </p:sp>
      <p:sp>
        <p:nvSpPr>
          <p:cNvPr id="8" name="Text 5"/>
          <p:cNvSpPr/>
          <p:nvPr/>
        </p:nvSpPr>
        <p:spPr>
          <a:xfrm>
            <a:off x="10398681" y="3482578"/>
            <a:ext cx="3211235" cy="708660"/>
          </a:xfrm>
          <a:prstGeom prst="rect">
            <a:avLst/>
          </a:prstGeom>
          <a:noFill/>
          <a:ln/>
        </p:spPr>
        <p:txBody>
          <a:bodyPr wrap="square" lIns="0" tIns="0" rIns="0" bIns="0" rtlCol="0" anchor="t"/>
          <a:lstStyle/>
          <a:p>
            <a:pPr marL="0" indent="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Prepare Sprint Backlogs</a:t>
            </a:r>
            <a:endParaRPr lang="en-US" sz="2200" dirty="0"/>
          </a:p>
        </p:txBody>
      </p:sp>
      <p:sp>
        <p:nvSpPr>
          <p:cNvPr id="9" name="Text 6"/>
          <p:cNvSpPr/>
          <p:nvPr/>
        </p:nvSpPr>
        <p:spPr>
          <a:xfrm>
            <a:off x="10398681" y="4327327"/>
            <a:ext cx="3211235" cy="217741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During sprint planning, only move items from the product backlog into the sprint backlog that are ready, fully understood, and committed to by the team.</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838"/>
          </a:xfrm>
          <a:prstGeom prst="rect">
            <a:avLst/>
          </a:prstGeom>
        </p:spPr>
      </p:pic>
      <p:sp>
        <p:nvSpPr>
          <p:cNvPr id="3" name="Text 0"/>
          <p:cNvSpPr/>
          <p:nvPr/>
        </p:nvSpPr>
        <p:spPr>
          <a:xfrm>
            <a:off x="742950" y="583763"/>
            <a:ext cx="7658100" cy="1326594"/>
          </a:xfrm>
          <a:prstGeom prst="rect">
            <a:avLst/>
          </a:prstGeom>
          <a:noFill/>
          <a:ln/>
        </p:spPr>
        <p:txBody>
          <a:bodyPr wrap="square" lIns="0" tIns="0" rIns="0" bIns="0" rtlCol="0" anchor="t"/>
          <a:lstStyle/>
          <a:p>
            <a:pPr marL="0" indent="0">
              <a:lnSpc>
                <a:spcPts val="5200"/>
              </a:lnSpc>
              <a:buNone/>
            </a:pPr>
            <a:r>
              <a:rPr lang="en-US" sz="4150" dirty="0">
                <a:solidFill>
                  <a:srgbClr val="403CCF"/>
                </a:solidFill>
                <a:latin typeface="Libre Baskerville" pitchFamily="34" charset="0"/>
                <a:ea typeface="Libre Baskerville" pitchFamily="34" charset="-122"/>
                <a:cs typeface="Libre Baskerville" pitchFamily="34" charset="-120"/>
              </a:rPr>
              <a:t>Keep the Backlog Manageable</a:t>
            </a:r>
            <a:endParaRPr lang="en-US" sz="4150" dirty="0"/>
          </a:p>
        </p:txBody>
      </p:sp>
      <p:pic>
        <p:nvPicPr>
          <p:cNvPr id="4" name="Image 1" descr="preencoded.png"/>
          <p:cNvPicPr>
            <a:picLocks noChangeAspect="1"/>
          </p:cNvPicPr>
          <p:nvPr/>
        </p:nvPicPr>
        <p:blipFill>
          <a:blip r:embed="rId4"/>
          <a:stretch>
            <a:fillRect/>
          </a:stretch>
        </p:blipFill>
        <p:spPr>
          <a:xfrm>
            <a:off x="742950" y="2228731"/>
            <a:ext cx="530662" cy="530662"/>
          </a:xfrm>
          <a:prstGeom prst="rect">
            <a:avLst/>
          </a:prstGeom>
        </p:spPr>
      </p:pic>
      <p:sp>
        <p:nvSpPr>
          <p:cNvPr id="5" name="Text 1"/>
          <p:cNvSpPr/>
          <p:nvPr/>
        </p:nvSpPr>
        <p:spPr>
          <a:xfrm>
            <a:off x="742950" y="2971562"/>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Limit Backlog Size</a:t>
            </a:r>
            <a:endParaRPr lang="en-US" sz="2050" dirty="0"/>
          </a:p>
        </p:txBody>
      </p:sp>
      <p:sp>
        <p:nvSpPr>
          <p:cNvPr id="6" name="Text 2"/>
          <p:cNvSpPr/>
          <p:nvPr/>
        </p:nvSpPr>
        <p:spPr>
          <a:xfrm>
            <a:off x="742950" y="3430548"/>
            <a:ext cx="3669863" cy="135826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Ensure the backlog doesn't become a dumping ground for ideas. Keep it lean, focusing on the most valuable items.</a:t>
            </a:r>
            <a:endParaRPr lang="en-US" sz="1650" dirty="0"/>
          </a:p>
        </p:txBody>
      </p:sp>
      <p:pic>
        <p:nvPicPr>
          <p:cNvPr id="7" name="Image 2" descr="preencoded.png"/>
          <p:cNvPicPr>
            <a:picLocks noChangeAspect="1"/>
          </p:cNvPicPr>
          <p:nvPr/>
        </p:nvPicPr>
        <p:blipFill>
          <a:blip r:embed="rId5"/>
          <a:stretch>
            <a:fillRect/>
          </a:stretch>
        </p:blipFill>
        <p:spPr>
          <a:xfrm>
            <a:off x="4731187" y="2228731"/>
            <a:ext cx="530662" cy="530662"/>
          </a:xfrm>
          <a:prstGeom prst="rect">
            <a:avLst/>
          </a:prstGeom>
        </p:spPr>
      </p:pic>
      <p:sp>
        <p:nvSpPr>
          <p:cNvPr id="8" name="Text 3"/>
          <p:cNvSpPr/>
          <p:nvPr/>
        </p:nvSpPr>
        <p:spPr>
          <a:xfrm>
            <a:off x="4731187" y="2971562"/>
            <a:ext cx="3251716" cy="331708"/>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Archive Outdated Items</a:t>
            </a:r>
            <a:endParaRPr lang="en-US" sz="2050" dirty="0"/>
          </a:p>
        </p:txBody>
      </p:sp>
      <p:sp>
        <p:nvSpPr>
          <p:cNvPr id="9" name="Text 4"/>
          <p:cNvSpPr/>
          <p:nvPr/>
        </p:nvSpPr>
        <p:spPr>
          <a:xfrm>
            <a:off x="4731187" y="3430548"/>
            <a:ext cx="3669863" cy="1018699"/>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Regularly clean up the backlog by archiving or removing items that are no longer relevant.</a:t>
            </a:r>
            <a:endParaRPr lang="en-US" sz="1650" dirty="0"/>
          </a:p>
        </p:txBody>
      </p:sp>
      <p:pic>
        <p:nvPicPr>
          <p:cNvPr id="10" name="Image 3" descr="preencoded.png"/>
          <p:cNvPicPr>
            <a:picLocks noChangeAspect="1"/>
          </p:cNvPicPr>
          <p:nvPr/>
        </p:nvPicPr>
        <p:blipFill>
          <a:blip r:embed="rId6"/>
          <a:stretch>
            <a:fillRect/>
          </a:stretch>
        </p:blipFill>
        <p:spPr>
          <a:xfrm>
            <a:off x="742950" y="5425559"/>
            <a:ext cx="530662" cy="530662"/>
          </a:xfrm>
          <a:prstGeom prst="rect">
            <a:avLst/>
          </a:prstGeom>
        </p:spPr>
      </p:pic>
      <p:sp>
        <p:nvSpPr>
          <p:cNvPr id="11" name="Text 5"/>
          <p:cNvSpPr/>
          <p:nvPr/>
        </p:nvSpPr>
        <p:spPr>
          <a:xfrm>
            <a:off x="742950" y="6168390"/>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Maintain Focus</a:t>
            </a:r>
            <a:endParaRPr lang="en-US" sz="2050" dirty="0"/>
          </a:p>
        </p:txBody>
      </p:sp>
      <p:sp>
        <p:nvSpPr>
          <p:cNvPr id="12" name="Text 6"/>
          <p:cNvSpPr/>
          <p:nvPr/>
        </p:nvSpPr>
        <p:spPr>
          <a:xfrm>
            <a:off x="742950" y="6627376"/>
            <a:ext cx="3669863" cy="679133"/>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Keep the backlog focused on current priorities and achievable goals.</a:t>
            </a:r>
            <a:endParaRPr lang="en-US" sz="1650" dirty="0"/>
          </a:p>
        </p:txBody>
      </p:sp>
      <p:pic>
        <p:nvPicPr>
          <p:cNvPr id="13" name="Image 4" descr="preencoded.png"/>
          <p:cNvPicPr>
            <a:picLocks noChangeAspect="1"/>
          </p:cNvPicPr>
          <p:nvPr/>
        </p:nvPicPr>
        <p:blipFill>
          <a:blip r:embed="rId7"/>
          <a:stretch>
            <a:fillRect/>
          </a:stretch>
        </p:blipFill>
        <p:spPr>
          <a:xfrm>
            <a:off x="4731187" y="5425559"/>
            <a:ext cx="530662" cy="530662"/>
          </a:xfrm>
          <a:prstGeom prst="rect">
            <a:avLst/>
          </a:prstGeom>
        </p:spPr>
      </p:pic>
      <p:sp>
        <p:nvSpPr>
          <p:cNvPr id="14" name="Text 7"/>
          <p:cNvSpPr/>
          <p:nvPr/>
        </p:nvSpPr>
        <p:spPr>
          <a:xfrm>
            <a:off x="4731187" y="6168390"/>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Optimize Value</a:t>
            </a:r>
            <a:endParaRPr lang="en-US" sz="2050" dirty="0"/>
          </a:p>
        </p:txBody>
      </p:sp>
      <p:sp>
        <p:nvSpPr>
          <p:cNvPr id="15" name="Text 8"/>
          <p:cNvSpPr/>
          <p:nvPr/>
        </p:nvSpPr>
        <p:spPr>
          <a:xfrm>
            <a:off x="4731187" y="6627376"/>
            <a:ext cx="3669863" cy="1018699"/>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Make tradeoffs between features and tasks to ensure most valuable work is done.</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025962"/>
            <a:ext cx="11215926"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Backlog Prioritization and Refinement</a:t>
            </a:r>
            <a:endParaRPr lang="en-US" sz="4450" dirty="0"/>
          </a:p>
        </p:txBody>
      </p:sp>
      <p:pic>
        <p:nvPicPr>
          <p:cNvPr id="3" name="Image 0" descr="preencoded.png"/>
          <p:cNvPicPr>
            <a:picLocks noChangeAspect="1"/>
          </p:cNvPicPr>
          <p:nvPr/>
        </p:nvPicPr>
        <p:blipFill>
          <a:blip r:embed="rId3"/>
          <a:stretch>
            <a:fillRect/>
          </a:stretch>
        </p:blipFill>
        <p:spPr>
          <a:xfrm>
            <a:off x="2978348" y="2188369"/>
            <a:ext cx="2152055" cy="1306949"/>
          </a:xfrm>
          <a:prstGeom prst="rect">
            <a:avLst/>
          </a:prstGeom>
        </p:spPr>
      </p:pic>
      <p:sp>
        <p:nvSpPr>
          <p:cNvPr id="4" name="Text 1"/>
          <p:cNvSpPr/>
          <p:nvPr/>
        </p:nvSpPr>
        <p:spPr>
          <a:xfrm>
            <a:off x="3991094" y="2777014"/>
            <a:ext cx="126444" cy="453509"/>
          </a:xfrm>
          <a:prstGeom prst="rect">
            <a:avLst/>
          </a:prstGeom>
          <a:noFill/>
          <a:ln/>
        </p:spPr>
        <p:txBody>
          <a:bodyPr wrap="none" lIns="0" tIns="0" rIns="0" bIns="0" rtlCol="0" anchor="t"/>
          <a:lstStyle/>
          <a:p>
            <a:pPr marL="0" indent="0" algn="ctr">
              <a:lnSpc>
                <a:spcPts val="3550"/>
              </a:lnSpc>
              <a:buNone/>
            </a:pPr>
            <a:r>
              <a:rPr lang="en-US" sz="2200" dirty="0">
                <a:solidFill>
                  <a:srgbClr val="49495A"/>
                </a:solidFill>
                <a:latin typeface="Libre Baskerville" pitchFamily="34" charset="0"/>
                <a:ea typeface="Libre Baskerville" pitchFamily="34" charset="-122"/>
                <a:cs typeface="Libre Baskerville" pitchFamily="34" charset="-120"/>
              </a:rPr>
              <a:t>1</a:t>
            </a:r>
            <a:endParaRPr lang="en-US" sz="2200" dirty="0"/>
          </a:p>
        </p:txBody>
      </p:sp>
      <p:sp>
        <p:nvSpPr>
          <p:cNvPr id="5" name="Text 2"/>
          <p:cNvSpPr/>
          <p:nvPr/>
        </p:nvSpPr>
        <p:spPr>
          <a:xfrm>
            <a:off x="5357217" y="2415183"/>
            <a:ext cx="3728323"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Continuous Prioritization</a:t>
            </a:r>
            <a:endParaRPr lang="en-US" sz="2200" dirty="0"/>
          </a:p>
        </p:txBody>
      </p:sp>
      <p:sp>
        <p:nvSpPr>
          <p:cNvPr id="6" name="Text 3"/>
          <p:cNvSpPr/>
          <p:nvPr/>
        </p:nvSpPr>
        <p:spPr>
          <a:xfrm>
            <a:off x="5357217" y="2905601"/>
            <a:ext cx="4671536"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Use techniques like MoSCoW or Kano model</a:t>
            </a:r>
            <a:endParaRPr lang="en-US" sz="1750" dirty="0"/>
          </a:p>
        </p:txBody>
      </p:sp>
      <p:sp>
        <p:nvSpPr>
          <p:cNvPr id="7" name="Shape 4"/>
          <p:cNvSpPr/>
          <p:nvPr/>
        </p:nvSpPr>
        <p:spPr>
          <a:xfrm>
            <a:off x="5187077" y="3508415"/>
            <a:ext cx="8592860" cy="15240"/>
          </a:xfrm>
          <a:prstGeom prst="roundRect">
            <a:avLst>
              <a:gd name="adj" fmla="val 223256"/>
            </a:avLst>
          </a:prstGeom>
          <a:solidFill>
            <a:srgbClr val="D0CED9"/>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902381" y="3551992"/>
            <a:ext cx="4304109" cy="1306949"/>
          </a:xfrm>
          <a:prstGeom prst="rect">
            <a:avLst/>
          </a:prstGeom>
        </p:spPr>
      </p:pic>
      <p:sp>
        <p:nvSpPr>
          <p:cNvPr id="9" name="Text 5"/>
          <p:cNvSpPr/>
          <p:nvPr/>
        </p:nvSpPr>
        <p:spPr>
          <a:xfrm>
            <a:off x="3967043" y="3978712"/>
            <a:ext cx="174665" cy="453509"/>
          </a:xfrm>
          <a:prstGeom prst="rect">
            <a:avLst/>
          </a:prstGeom>
          <a:noFill/>
          <a:ln/>
        </p:spPr>
        <p:txBody>
          <a:bodyPr wrap="none" lIns="0" tIns="0" rIns="0" bIns="0" rtlCol="0" anchor="t"/>
          <a:lstStyle/>
          <a:p>
            <a:pPr marL="0" indent="0" algn="ctr">
              <a:lnSpc>
                <a:spcPts val="3550"/>
              </a:lnSpc>
              <a:buNone/>
            </a:pPr>
            <a:r>
              <a:rPr lang="en-US" sz="2200" dirty="0">
                <a:solidFill>
                  <a:srgbClr val="49495A"/>
                </a:solidFill>
                <a:latin typeface="Libre Baskerville" pitchFamily="34" charset="0"/>
                <a:ea typeface="Libre Baskerville" pitchFamily="34" charset="-122"/>
                <a:cs typeface="Libre Baskerville" pitchFamily="34" charset="-120"/>
              </a:rPr>
              <a:t>2</a:t>
            </a:r>
            <a:endParaRPr lang="en-US" sz="2200" dirty="0"/>
          </a:p>
        </p:txBody>
      </p:sp>
      <p:sp>
        <p:nvSpPr>
          <p:cNvPr id="10" name="Text 6"/>
          <p:cNvSpPr/>
          <p:nvPr/>
        </p:nvSpPr>
        <p:spPr>
          <a:xfrm>
            <a:off x="6433304" y="3778806"/>
            <a:ext cx="312586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Breaking Down Work</a:t>
            </a:r>
            <a:endParaRPr lang="en-US" sz="2200" dirty="0"/>
          </a:p>
        </p:txBody>
      </p:sp>
      <p:sp>
        <p:nvSpPr>
          <p:cNvPr id="11" name="Text 7"/>
          <p:cNvSpPr/>
          <p:nvPr/>
        </p:nvSpPr>
        <p:spPr>
          <a:xfrm>
            <a:off x="6433304" y="4269224"/>
            <a:ext cx="4015383"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Create manageable chunks for sprints</a:t>
            </a:r>
            <a:endParaRPr lang="en-US" sz="1750" dirty="0"/>
          </a:p>
        </p:txBody>
      </p:sp>
      <p:sp>
        <p:nvSpPr>
          <p:cNvPr id="12" name="Shape 8"/>
          <p:cNvSpPr/>
          <p:nvPr/>
        </p:nvSpPr>
        <p:spPr>
          <a:xfrm>
            <a:off x="6263164" y="4872038"/>
            <a:ext cx="7516773" cy="15240"/>
          </a:xfrm>
          <a:prstGeom prst="roundRect">
            <a:avLst>
              <a:gd name="adj" fmla="val 223256"/>
            </a:avLst>
          </a:prstGeom>
          <a:solidFill>
            <a:srgbClr val="D0CED9"/>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26294" y="4915614"/>
            <a:ext cx="6456164" cy="1306949"/>
          </a:xfrm>
          <a:prstGeom prst="rect">
            <a:avLst/>
          </a:prstGeom>
        </p:spPr>
      </p:pic>
      <p:sp>
        <p:nvSpPr>
          <p:cNvPr id="14" name="Text 9"/>
          <p:cNvSpPr/>
          <p:nvPr/>
        </p:nvSpPr>
        <p:spPr>
          <a:xfrm>
            <a:off x="3966924" y="5342334"/>
            <a:ext cx="174665" cy="453509"/>
          </a:xfrm>
          <a:prstGeom prst="rect">
            <a:avLst/>
          </a:prstGeom>
          <a:noFill/>
          <a:ln/>
        </p:spPr>
        <p:txBody>
          <a:bodyPr wrap="none" lIns="0" tIns="0" rIns="0" bIns="0" rtlCol="0" anchor="t"/>
          <a:lstStyle/>
          <a:p>
            <a:pPr marL="0" indent="0" algn="ctr">
              <a:lnSpc>
                <a:spcPts val="3550"/>
              </a:lnSpc>
              <a:buNone/>
            </a:pPr>
            <a:r>
              <a:rPr lang="en-US" sz="2200" dirty="0">
                <a:solidFill>
                  <a:srgbClr val="49495A"/>
                </a:solidFill>
                <a:latin typeface="Libre Baskerville" pitchFamily="34" charset="0"/>
                <a:ea typeface="Libre Baskerville" pitchFamily="34" charset="-122"/>
                <a:cs typeface="Libre Baskerville" pitchFamily="34" charset="-120"/>
              </a:rPr>
              <a:t>3</a:t>
            </a:r>
            <a:endParaRPr lang="en-US" sz="2200" dirty="0"/>
          </a:p>
        </p:txBody>
      </p:sp>
      <p:sp>
        <p:nvSpPr>
          <p:cNvPr id="15" name="Text 10"/>
          <p:cNvSpPr/>
          <p:nvPr/>
        </p:nvSpPr>
        <p:spPr>
          <a:xfrm>
            <a:off x="7509272" y="5142428"/>
            <a:ext cx="3465076"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Incorporating Feedback</a:t>
            </a:r>
            <a:endParaRPr lang="en-US" sz="2200" dirty="0"/>
          </a:p>
        </p:txBody>
      </p:sp>
      <p:sp>
        <p:nvSpPr>
          <p:cNvPr id="16" name="Text 11"/>
          <p:cNvSpPr/>
          <p:nvPr/>
        </p:nvSpPr>
        <p:spPr>
          <a:xfrm>
            <a:off x="7509272" y="5632847"/>
            <a:ext cx="3624024"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Adjust based on stakeholder input</a:t>
            </a:r>
            <a:endParaRPr lang="en-US" sz="1750" dirty="0"/>
          </a:p>
        </p:txBody>
      </p:sp>
      <p:sp>
        <p:nvSpPr>
          <p:cNvPr id="17" name="Text 12"/>
          <p:cNvSpPr/>
          <p:nvPr/>
        </p:nvSpPr>
        <p:spPr>
          <a:xfrm>
            <a:off x="793790" y="6477714"/>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This process ensures the team is always working on the most valuable and relevant tasks, maintaining an effective and efficient workflow.</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1035</Words>
  <Application>Microsoft Office PowerPoint</Application>
  <PresentationFormat>Custom</PresentationFormat>
  <Paragraphs>113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Libre Baskerville</vt:lpstr>
      <vt:lpstr>Open Sans Bold</vt:lpstr>
      <vt:lpstr>Open Sans Medium</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2025-01-09T23:13:36Z</dcterms:created>
  <dcterms:modified xsi:type="dcterms:W3CDTF">2025-01-10T00:41:13Z</dcterms:modified>
</cp:coreProperties>
</file>